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5.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6.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7.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8.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9.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10.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theme/theme11.xml" ContentType="application/vnd.openxmlformats-officedocument.theme+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theme/theme12.xml" ContentType="application/vnd.openxmlformats-officedocument.theme+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3.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24.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5.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26.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37.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ppt/tags/tag39.xml" ContentType="application/vnd.openxmlformats-officedocument.presentationml.tags+xml"/>
  <Override PartName="/ppt/notesSlides/notesSlide38.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87" r:id="rId5"/>
    <p:sldMasterId id="2147484530" r:id="rId6"/>
    <p:sldMasterId id="2147484215" r:id="rId7"/>
    <p:sldMasterId id="2147484243" r:id="rId8"/>
    <p:sldMasterId id="2147484349" r:id="rId9"/>
    <p:sldMasterId id="2147484404" r:id="rId10"/>
    <p:sldMasterId id="2147484424" r:id="rId11"/>
    <p:sldMasterId id="2147484443" r:id="rId12"/>
    <p:sldMasterId id="2147484462" r:id="rId13"/>
    <p:sldMasterId id="2147484481" r:id="rId14"/>
    <p:sldMasterId id="2147484500" r:id="rId15"/>
    <p:sldMasterId id="2147484562" r:id="rId16"/>
  </p:sldMasterIdLst>
  <p:notesMasterIdLst>
    <p:notesMasterId r:id="rId71"/>
  </p:notesMasterIdLst>
  <p:handoutMasterIdLst>
    <p:handoutMasterId r:id="rId72"/>
  </p:handoutMasterIdLst>
  <p:sldIdLst>
    <p:sldId id="495" r:id="rId17"/>
    <p:sldId id="556" r:id="rId18"/>
    <p:sldId id="557" r:id="rId19"/>
    <p:sldId id="558" r:id="rId20"/>
    <p:sldId id="554" r:id="rId21"/>
    <p:sldId id="555" r:id="rId22"/>
    <p:sldId id="497" r:id="rId23"/>
    <p:sldId id="580" r:id="rId24"/>
    <p:sldId id="499" r:id="rId25"/>
    <p:sldId id="500" r:id="rId26"/>
    <p:sldId id="501" r:id="rId27"/>
    <p:sldId id="502" r:id="rId28"/>
    <p:sldId id="510" r:id="rId29"/>
    <p:sldId id="503" r:id="rId30"/>
    <p:sldId id="504" r:id="rId31"/>
    <p:sldId id="505" r:id="rId32"/>
    <p:sldId id="506" r:id="rId33"/>
    <p:sldId id="507" r:id="rId34"/>
    <p:sldId id="508" r:id="rId35"/>
    <p:sldId id="509" r:id="rId36"/>
    <p:sldId id="529" r:id="rId37"/>
    <p:sldId id="511" r:id="rId38"/>
    <p:sldId id="512" r:id="rId39"/>
    <p:sldId id="513" r:id="rId40"/>
    <p:sldId id="514" r:id="rId41"/>
    <p:sldId id="515" r:id="rId42"/>
    <p:sldId id="516" r:id="rId43"/>
    <p:sldId id="517" r:id="rId44"/>
    <p:sldId id="530" r:id="rId45"/>
    <p:sldId id="550" r:id="rId46"/>
    <p:sldId id="518" r:id="rId47"/>
    <p:sldId id="549" r:id="rId48"/>
    <p:sldId id="531" r:id="rId49"/>
    <p:sldId id="552" r:id="rId50"/>
    <p:sldId id="524" r:id="rId51"/>
    <p:sldId id="551" r:id="rId52"/>
    <p:sldId id="577" r:id="rId53"/>
    <p:sldId id="564" r:id="rId54"/>
    <p:sldId id="547" r:id="rId55"/>
    <p:sldId id="568" r:id="rId56"/>
    <p:sldId id="559" r:id="rId57"/>
    <p:sldId id="574" r:id="rId58"/>
    <p:sldId id="567" r:id="rId59"/>
    <p:sldId id="572" r:id="rId60"/>
    <p:sldId id="565" r:id="rId61"/>
    <p:sldId id="575" r:id="rId62"/>
    <p:sldId id="579" r:id="rId63"/>
    <p:sldId id="578" r:id="rId64"/>
    <p:sldId id="571" r:id="rId65"/>
    <p:sldId id="560" r:id="rId66"/>
    <p:sldId id="573" r:id="rId67"/>
    <p:sldId id="532" r:id="rId68"/>
    <p:sldId id="522" r:id="rId69"/>
    <p:sldId id="576" r:id="rId7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9FD01A80-FD35-42B5-BA22-A2CFCEE80157}">
          <p14:sldIdLst>
            <p14:sldId id="495"/>
            <p14:sldId id="556"/>
            <p14:sldId id="557"/>
            <p14:sldId id="558"/>
            <p14:sldId id="554"/>
            <p14:sldId id="555"/>
            <p14:sldId id="497"/>
            <p14:sldId id="580"/>
            <p14:sldId id="499"/>
            <p14:sldId id="500"/>
            <p14:sldId id="501"/>
            <p14:sldId id="502"/>
            <p14:sldId id="510"/>
            <p14:sldId id="503"/>
            <p14:sldId id="504"/>
            <p14:sldId id="505"/>
            <p14:sldId id="506"/>
            <p14:sldId id="507"/>
            <p14:sldId id="508"/>
            <p14:sldId id="509"/>
            <p14:sldId id="529"/>
            <p14:sldId id="511"/>
            <p14:sldId id="512"/>
            <p14:sldId id="513"/>
            <p14:sldId id="514"/>
            <p14:sldId id="515"/>
            <p14:sldId id="516"/>
            <p14:sldId id="517"/>
            <p14:sldId id="530"/>
            <p14:sldId id="550"/>
            <p14:sldId id="518"/>
            <p14:sldId id="549"/>
            <p14:sldId id="531"/>
            <p14:sldId id="552"/>
            <p14:sldId id="524"/>
            <p14:sldId id="551"/>
            <p14:sldId id="577"/>
            <p14:sldId id="564"/>
            <p14:sldId id="547"/>
            <p14:sldId id="568"/>
            <p14:sldId id="559"/>
            <p14:sldId id="574"/>
            <p14:sldId id="567"/>
            <p14:sldId id="572"/>
            <p14:sldId id="565"/>
            <p14:sldId id="575"/>
            <p14:sldId id="579"/>
            <p14:sldId id="578"/>
            <p14:sldId id="571"/>
            <p14:sldId id="560"/>
            <p14:sldId id="573"/>
            <p14:sldId id="532"/>
            <p14:sldId id="522"/>
          </p14:sldIdLst>
        </p14:section>
        <p14:section name="Conclusion" id="{CA18A22D-5BC0-45A3-8E63-78253BA0141D}">
          <p14:sldIdLst>
            <p14:sldId id="57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John Higuera (Simplicity Consulting Inc)" initials="JH(CI" lastIdx="5" clrIdx="2">
    <p:extLst>
      <p:ext uri="{19B8F6BF-5375-455C-9EA6-DF929625EA0E}">
        <p15:presenceInfo xmlns:p15="http://schemas.microsoft.com/office/powerpoint/2012/main" userId="S-1-5-21-2127521184-1604012920-1887927527-1145729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505050"/>
    <a:srgbClr val="63BDFF"/>
    <a:srgbClr val="021939"/>
    <a:srgbClr val="3999C6"/>
    <a:srgbClr val="FFFFFF"/>
    <a:srgbClr val="A7A7A7"/>
    <a:srgbClr val="008272"/>
    <a:srgbClr val="BA141A"/>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66460" autoAdjust="0"/>
  </p:normalViewPr>
  <p:slideViewPr>
    <p:cSldViewPr snapToGrid="0">
      <p:cViewPr varScale="1">
        <p:scale>
          <a:sx n="56" d="100"/>
          <a:sy n="56" d="100"/>
        </p:scale>
        <p:origin x="1670" y="53"/>
      </p:cViewPr>
      <p:guideLst/>
    </p:cSldViewPr>
  </p:slideViewPr>
  <p:outlineViewPr>
    <p:cViewPr>
      <p:scale>
        <a:sx n="33" d="100"/>
        <a:sy n="33" d="100"/>
      </p:scale>
      <p:origin x="0" y="-7164"/>
    </p:cViewPr>
  </p:outlineViewPr>
  <p:notesTextViewPr>
    <p:cViewPr>
      <p:scale>
        <a:sx n="3" d="2"/>
        <a:sy n="3" d="2"/>
      </p:scale>
      <p:origin x="0" y="0"/>
    </p:cViewPr>
  </p:notesTextViewPr>
  <p:sorterViewPr>
    <p:cViewPr varScale="1">
      <p:scale>
        <a:sx n="1" d="1"/>
        <a:sy n="1" d="1"/>
      </p:scale>
      <p:origin x="0" y="-1517"/>
    </p:cViewPr>
  </p:sorterViewPr>
  <p:notesViewPr>
    <p:cSldViewPr snapToGrid="0" showGuides="1">
      <p:cViewPr varScale="1">
        <p:scale>
          <a:sx n="65" d="100"/>
          <a:sy n="65" d="100"/>
        </p:scale>
        <p:origin x="3276"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slide" Target="slides/slide39.xml"/><Relationship Id="rId63" Type="http://schemas.openxmlformats.org/officeDocument/2006/relationships/slide" Target="slides/slide47.xml"/><Relationship Id="rId68" Type="http://schemas.openxmlformats.org/officeDocument/2006/relationships/slide" Target="slides/slide52.xml"/><Relationship Id="rId76"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slide" Target="slides/slide42.xml"/><Relationship Id="rId66" Type="http://schemas.openxmlformats.org/officeDocument/2006/relationships/slide" Target="slides/slide50.xml"/><Relationship Id="rId7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61" Type="http://schemas.openxmlformats.org/officeDocument/2006/relationships/slide" Target="slides/slide45.xml"/><Relationship Id="rId10" Type="http://schemas.openxmlformats.org/officeDocument/2006/relationships/slideMaster" Target="slideMasters/slideMaster7.xml"/><Relationship Id="rId19" Type="http://schemas.openxmlformats.org/officeDocument/2006/relationships/slide" Target="slides/slide3.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slide" Target="slides/slide48.xml"/><Relationship Id="rId69" Type="http://schemas.openxmlformats.org/officeDocument/2006/relationships/slide" Target="slides/slide53.xml"/><Relationship Id="rId77"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35.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9B1EEB-6B35-48CC-972C-2FA6A2B5D8C9}" type="doc">
      <dgm:prSet loTypeId="urn:microsoft.com/office/officeart/2005/8/layout/hProcess6" loCatId="process" qsTypeId="urn:microsoft.com/office/officeart/2005/8/quickstyle/simple1" qsCatId="simple" csTypeId="urn:microsoft.com/office/officeart/2005/8/colors/accent1_2" csCatId="accent1" phldr="1"/>
      <dgm:spPr/>
      <dgm:t>
        <a:bodyPr/>
        <a:lstStyle/>
        <a:p>
          <a:endParaRPr lang="en-US"/>
        </a:p>
      </dgm:t>
    </dgm:pt>
    <dgm:pt modelId="{16E4442C-8C77-4AB8-B13C-AFEEAFA753D1}">
      <dgm:prSet phldrT="[Text]"/>
      <dgm:spPr/>
      <dgm:t>
        <a:bodyPr/>
        <a:lstStyle/>
        <a:p>
          <a:r>
            <a:rPr lang="en-US" dirty="0" err="1"/>
            <a:t>IoT</a:t>
          </a:r>
          <a:r>
            <a:rPr lang="en-US" dirty="0"/>
            <a:t> Hub</a:t>
          </a:r>
        </a:p>
      </dgm:t>
    </dgm:pt>
    <dgm:pt modelId="{7381C062-2E15-4E39-A320-9B2E18FFD031}" type="parTrans" cxnId="{E4BF6620-75FA-40CB-AB38-8C1A2F9BCF93}">
      <dgm:prSet/>
      <dgm:spPr/>
      <dgm:t>
        <a:bodyPr/>
        <a:lstStyle/>
        <a:p>
          <a:endParaRPr lang="en-US"/>
        </a:p>
      </dgm:t>
    </dgm:pt>
    <dgm:pt modelId="{443150BA-BB3F-47FB-9291-2D15B8C1388A}" type="sibTrans" cxnId="{E4BF6620-75FA-40CB-AB38-8C1A2F9BCF93}">
      <dgm:prSet/>
      <dgm:spPr/>
      <dgm:t>
        <a:bodyPr/>
        <a:lstStyle/>
        <a:p>
          <a:endParaRPr lang="en-US"/>
        </a:p>
      </dgm:t>
    </dgm:pt>
    <dgm:pt modelId="{8CE93D84-8894-46C3-9DA4-6962A582AF41}">
      <dgm:prSet phldrT="[Text]"/>
      <dgm:spPr/>
      <dgm:t>
        <a:bodyPr/>
        <a:lstStyle/>
        <a:p>
          <a:r>
            <a:rPr lang="en-US" dirty="0"/>
            <a:t>6M 4KB </a:t>
          </a:r>
          <a:r>
            <a:rPr lang="en-US" dirty="0" err="1"/>
            <a:t>msgs</a:t>
          </a:r>
          <a:r>
            <a:rPr lang="en-US" dirty="0"/>
            <a:t> per day</a:t>
          </a:r>
        </a:p>
      </dgm:t>
    </dgm:pt>
    <dgm:pt modelId="{5AA17D52-23E4-407C-ABC4-A487F5F677D6}" type="parTrans" cxnId="{22E70CA4-D697-4D90-B5D5-FBB4A674593C}">
      <dgm:prSet/>
      <dgm:spPr/>
      <dgm:t>
        <a:bodyPr/>
        <a:lstStyle/>
        <a:p>
          <a:endParaRPr lang="en-US"/>
        </a:p>
      </dgm:t>
    </dgm:pt>
    <dgm:pt modelId="{67B22867-D584-4B17-8CE9-3D18A40A2FB6}" type="sibTrans" cxnId="{22E70CA4-D697-4D90-B5D5-FBB4A674593C}">
      <dgm:prSet/>
      <dgm:spPr/>
      <dgm:t>
        <a:bodyPr/>
        <a:lstStyle/>
        <a:p>
          <a:endParaRPr lang="en-US"/>
        </a:p>
      </dgm:t>
    </dgm:pt>
    <dgm:pt modelId="{DAC9047D-B043-48EA-B1E7-68E1AC7C886F}">
      <dgm:prSet phldrT="[Text]"/>
      <dgm:spPr/>
      <dgm:t>
        <a:bodyPr/>
        <a:lstStyle/>
        <a:p>
          <a:r>
            <a:rPr lang="en-US" dirty="0"/>
            <a:t>ASA</a:t>
          </a:r>
        </a:p>
      </dgm:t>
    </dgm:pt>
    <dgm:pt modelId="{7423B97C-63C9-4EF1-BD94-2C55ABEF1E20}" type="parTrans" cxnId="{64BEA9C1-A64F-433F-A216-93F5FC4DD7F7}">
      <dgm:prSet/>
      <dgm:spPr/>
      <dgm:t>
        <a:bodyPr/>
        <a:lstStyle/>
        <a:p>
          <a:endParaRPr lang="en-US"/>
        </a:p>
      </dgm:t>
    </dgm:pt>
    <dgm:pt modelId="{E0FFA01C-7AD6-4C1F-943B-D4156E731F02}" type="sibTrans" cxnId="{64BEA9C1-A64F-433F-A216-93F5FC4DD7F7}">
      <dgm:prSet/>
      <dgm:spPr/>
      <dgm:t>
        <a:bodyPr/>
        <a:lstStyle/>
        <a:p>
          <a:endParaRPr lang="en-US"/>
        </a:p>
      </dgm:t>
    </dgm:pt>
    <dgm:pt modelId="{3504A9CC-7FA7-42DF-A329-5ECE49AE8620}">
      <dgm:prSet phldrT="[Text]"/>
      <dgm:spPr/>
      <dgm:t>
        <a:bodyPr/>
        <a:lstStyle/>
        <a:p>
          <a:r>
            <a:rPr lang="en-US" dirty="0"/>
            <a:t>1 MB/s unit</a:t>
          </a:r>
        </a:p>
      </dgm:t>
    </dgm:pt>
    <dgm:pt modelId="{6C866973-0C12-4585-A5F8-88DF35EA9A86}" type="parTrans" cxnId="{183FB679-0FA7-48DD-A078-D75FD4EF4C12}">
      <dgm:prSet/>
      <dgm:spPr/>
      <dgm:t>
        <a:bodyPr/>
        <a:lstStyle/>
        <a:p>
          <a:endParaRPr lang="en-US"/>
        </a:p>
      </dgm:t>
    </dgm:pt>
    <dgm:pt modelId="{3B1E137A-202B-476B-9704-9A1F6264B71E}" type="sibTrans" cxnId="{183FB679-0FA7-48DD-A078-D75FD4EF4C12}">
      <dgm:prSet/>
      <dgm:spPr/>
      <dgm:t>
        <a:bodyPr/>
        <a:lstStyle/>
        <a:p>
          <a:endParaRPr lang="en-US"/>
        </a:p>
      </dgm:t>
    </dgm:pt>
    <dgm:pt modelId="{D78A9F2B-D998-472A-AE4E-6DD1D4D44939}">
      <dgm:prSet phldrT="[Text]"/>
      <dgm:spPr/>
      <dgm:t>
        <a:bodyPr/>
        <a:lstStyle/>
        <a:p>
          <a:r>
            <a:rPr lang="en-US" dirty="0"/>
            <a:t>Event Hub</a:t>
          </a:r>
        </a:p>
      </dgm:t>
    </dgm:pt>
    <dgm:pt modelId="{FC85BFE4-F574-4220-837E-BC8AC6198137}" type="parTrans" cxnId="{590501F6-6E1F-47CE-AD18-E5DCA61AEB64}">
      <dgm:prSet/>
      <dgm:spPr/>
      <dgm:t>
        <a:bodyPr/>
        <a:lstStyle/>
        <a:p>
          <a:endParaRPr lang="en-US"/>
        </a:p>
      </dgm:t>
    </dgm:pt>
    <dgm:pt modelId="{5F3CE378-B1D2-4939-9557-81A84F1287AB}" type="sibTrans" cxnId="{590501F6-6E1F-47CE-AD18-E5DCA61AEB64}">
      <dgm:prSet/>
      <dgm:spPr/>
      <dgm:t>
        <a:bodyPr/>
        <a:lstStyle/>
        <a:p>
          <a:endParaRPr lang="en-US"/>
        </a:p>
      </dgm:t>
    </dgm:pt>
    <dgm:pt modelId="{C9C8ECB3-683D-42B7-AFE7-F8B6AC754D14}">
      <dgm:prSet phldrT="[Text]"/>
      <dgm:spPr/>
      <dgm:t>
        <a:bodyPr/>
        <a:lstStyle/>
        <a:p>
          <a:r>
            <a:rPr lang="en-US" dirty="0"/>
            <a:t>1 MB/s unit in, 2MB/s </a:t>
          </a:r>
          <a:br>
            <a:rPr lang="en-US" dirty="0"/>
          </a:br>
          <a:r>
            <a:rPr lang="en-US" dirty="0"/>
            <a:t>unit out</a:t>
          </a:r>
        </a:p>
      </dgm:t>
    </dgm:pt>
    <dgm:pt modelId="{84E1E70C-0C1C-4A5A-BF2A-79D63C820B08}" type="parTrans" cxnId="{09AC6059-3503-437A-B729-245616DBC0C7}">
      <dgm:prSet/>
      <dgm:spPr/>
      <dgm:t>
        <a:bodyPr/>
        <a:lstStyle/>
        <a:p>
          <a:endParaRPr lang="en-US"/>
        </a:p>
      </dgm:t>
    </dgm:pt>
    <dgm:pt modelId="{60DDF9CE-E14E-4C65-872F-A2063BB757E3}" type="sibTrans" cxnId="{09AC6059-3503-437A-B729-245616DBC0C7}">
      <dgm:prSet/>
      <dgm:spPr/>
      <dgm:t>
        <a:bodyPr/>
        <a:lstStyle/>
        <a:p>
          <a:endParaRPr lang="en-US"/>
        </a:p>
      </dgm:t>
    </dgm:pt>
    <dgm:pt modelId="{344F3677-C47A-4133-87C2-C8E7D8D99104}">
      <dgm:prSet phldrT="[Text]"/>
      <dgm:spPr/>
      <dgm:t>
        <a:bodyPr/>
        <a:lstStyle/>
        <a:p>
          <a:r>
            <a:rPr lang="en-US" dirty="0"/>
            <a:t>Web Jobs</a:t>
          </a:r>
        </a:p>
      </dgm:t>
    </dgm:pt>
    <dgm:pt modelId="{54D6196B-FB09-43A6-9D0A-7A96AEC678B3}" type="parTrans" cxnId="{1DB5B623-B7BF-43DB-9967-3AB0CC81849D}">
      <dgm:prSet/>
      <dgm:spPr/>
      <dgm:t>
        <a:bodyPr/>
        <a:lstStyle/>
        <a:p>
          <a:endParaRPr lang="en-US"/>
        </a:p>
      </dgm:t>
    </dgm:pt>
    <dgm:pt modelId="{8795312A-C9BA-43D2-AC03-E6EEC3D12671}" type="sibTrans" cxnId="{1DB5B623-B7BF-43DB-9967-3AB0CC81849D}">
      <dgm:prSet/>
      <dgm:spPr/>
      <dgm:t>
        <a:bodyPr/>
        <a:lstStyle/>
        <a:p>
          <a:endParaRPr lang="en-US"/>
        </a:p>
      </dgm:t>
    </dgm:pt>
    <dgm:pt modelId="{14D3B2F1-C3E3-43E5-90CF-DBD6293637A1}">
      <dgm:prSet phldrT="[Text]"/>
      <dgm:spPr/>
      <dgm:t>
        <a:bodyPr/>
        <a:lstStyle/>
        <a:p>
          <a:r>
            <a:rPr lang="en-US" dirty="0"/>
            <a:t>Instance</a:t>
          </a:r>
        </a:p>
      </dgm:t>
    </dgm:pt>
    <dgm:pt modelId="{E09A88CE-DB57-42B3-B63A-B4C892D7785F}" type="parTrans" cxnId="{001FBB47-8E9D-42AF-9474-D1DAA76B1F37}">
      <dgm:prSet/>
      <dgm:spPr/>
      <dgm:t>
        <a:bodyPr/>
        <a:lstStyle/>
        <a:p>
          <a:endParaRPr lang="en-US"/>
        </a:p>
      </dgm:t>
    </dgm:pt>
    <dgm:pt modelId="{BF3FB3CE-C0ED-468F-8DEC-0EA3007C281D}" type="sibTrans" cxnId="{001FBB47-8E9D-42AF-9474-D1DAA76B1F37}">
      <dgm:prSet/>
      <dgm:spPr/>
      <dgm:t>
        <a:bodyPr/>
        <a:lstStyle/>
        <a:p>
          <a:endParaRPr lang="en-US"/>
        </a:p>
      </dgm:t>
    </dgm:pt>
    <dgm:pt modelId="{9F3E6272-56F1-4A03-A481-3943B9DEB4DF}" type="pres">
      <dgm:prSet presAssocID="{9A9B1EEB-6B35-48CC-972C-2FA6A2B5D8C9}" presName="theList" presStyleCnt="0">
        <dgm:presLayoutVars>
          <dgm:dir/>
          <dgm:animLvl val="lvl"/>
          <dgm:resizeHandles val="exact"/>
        </dgm:presLayoutVars>
      </dgm:prSet>
      <dgm:spPr/>
    </dgm:pt>
    <dgm:pt modelId="{81C7E509-C09E-45C9-9E53-A05502EC10B0}" type="pres">
      <dgm:prSet presAssocID="{16E4442C-8C77-4AB8-B13C-AFEEAFA753D1}" presName="compNode" presStyleCnt="0"/>
      <dgm:spPr/>
    </dgm:pt>
    <dgm:pt modelId="{566060D4-E82E-477E-A41F-32C70F27CC29}" type="pres">
      <dgm:prSet presAssocID="{16E4442C-8C77-4AB8-B13C-AFEEAFA753D1}" presName="noGeometry" presStyleCnt="0"/>
      <dgm:spPr/>
    </dgm:pt>
    <dgm:pt modelId="{863C3F20-C304-4CAC-A2A5-DDBE45F26894}" type="pres">
      <dgm:prSet presAssocID="{16E4442C-8C77-4AB8-B13C-AFEEAFA753D1}" presName="childTextVisible" presStyleLbl="bgAccFollowNode1" presStyleIdx="0" presStyleCnt="4">
        <dgm:presLayoutVars>
          <dgm:bulletEnabled val="1"/>
        </dgm:presLayoutVars>
      </dgm:prSet>
      <dgm:spPr/>
    </dgm:pt>
    <dgm:pt modelId="{0208ACC1-2C8A-48F4-AD0F-E1A31A9636F4}" type="pres">
      <dgm:prSet presAssocID="{16E4442C-8C77-4AB8-B13C-AFEEAFA753D1}" presName="childTextHidden" presStyleLbl="bgAccFollowNode1" presStyleIdx="0" presStyleCnt="4"/>
      <dgm:spPr/>
    </dgm:pt>
    <dgm:pt modelId="{2BAF0AF5-48A0-4D7E-973A-BE56FEB288DF}" type="pres">
      <dgm:prSet presAssocID="{16E4442C-8C77-4AB8-B13C-AFEEAFA753D1}" presName="parentText" presStyleLbl="node1" presStyleIdx="0" presStyleCnt="4">
        <dgm:presLayoutVars>
          <dgm:chMax val="1"/>
          <dgm:bulletEnabled val="1"/>
        </dgm:presLayoutVars>
      </dgm:prSet>
      <dgm:spPr/>
    </dgm:pt>
    <dgm:pt modelId="{D079131C-A6EC-4771-B7CD-15D4C2807321}" type="pres">
      <dgm:prSet presAssocID="{16E4442C-8C77-4AB8-B13C-AFEEAFA753D1}" presName="aSpace" presStyleCnt="0"/>
      <dgm:spPr/>
    </dgm:pt>
    <dgm:pt modelId="{D78BD1A4-91B7-4A56-BE66-F34CD3232D8F}" type="pres">
      <dgm:prSet presAssocID="{DAC9047D-B043-48EA-B1E7-68E1AC7C886F}" presName="compNode" presStyleCnt="0"/>
      <dgm:spPr/>
    </dgm:pt>
    <dgm:pt modelId="{82439051-309B-484C-BCC3-10422EFC2A7C}" type="pres">
      <dgm:prSet presAssocID="{DAC9047D-B043-48EA-B1E7-68E1AC7C886F}" presName="noGeometry" presStyleCnt="0"/>
      <dgm:spPr/>
    </dgm:pt>
    <dgm:pt modelId="{4130C73E-654A-4BF5-B634-A10E0AEBC646}" type="pres">
      <dgm:prSet presAssocID="{DAC9047D-B043-48EA-B1E7-68E1AC7C886F}" presName="childTextVisible" presStyleLbl="bgAccFollowNode1" presStyleIdx="1" presStyleCnt="4">
        <dgm:presLayoutVars>
          <dgm:bulletEnabled val="1"/>
        </dgm:presLayoutVars>
      </dgm:prSet>
      <dgm:spPr/>
    </dgm:pt>
    <dgm:pt modelId="{28344FD0-C823-49E3-9DE7-BD69165010F6}" type="pres">
      <dgm:prSet presAssocID="{DAC9047D-B043-48EA-B1E7-68E1AC7C886F}" presName="childTextHidden" presStyleLbl="bgAccFollowNode1" presStyleIdx="1" presStyleCnt="4"/>
      <dgm:spPr/>
    </dgm:pt>
    <dgm:pt modelId="{F3C3137A-C819-4D89-82EF-AC0FF2B9BC4C}" type="pres">
      <dgm:prSet presAssocID="{DAC9047D-B043-48EA-B1E7-68E1AC7C886F}" presName="parentText" presStyleLbl="node1" presStyleIdx="1" presStyleCnt="4">
        <dgm:presLayoutVars>
          <dgm:chMax val="1"/>
          <dgm:bulletEnabled val="1"/>
        </dgm:presLayoutVars>
      </dgm:prSet>
      <dgm:spPr/>
    </dgm:pt>
    <dgm:pt modelId="{254F68B1-48E7-41F9-8CE0-ED5D7EC5D835}" type="pres">
      <dgm:prSet presAssocID="{DAC9047D-B043-48EA-B1E7-68E1AC7C886F}" presName="aSpace" presStyleCnt="0"/>
      <dgm:spPr/>
    </dgm:pt>
    <dgm:pt modelId="{5046E47F-A53C-431D-87D1-D2F2E9AC16BF}" type="pres">
      <dgm:prSet presAssocID="{D78A9F2B-D998-472A-AE4E-6DD1D4D44939}" presName="compNode" presStyleCnt="0"/>
      <dgm:spPr/>
    </dgm:pt>
    <dgm:pt modelId="{EFE7E7B5-6BAD-45AB-9D01-6C0CAD8010BA}" type="pres">
      <dgm:prSet presAssocID="{D78A9F2B-D998-472A-AE4E-6DD1D4D44939}" presName="noGeometry" presStyleCnt="0"/>
      <dgm:spPr/>
    </dgm:pt>
    <dgm:pt modelId="{716B1977-1BC1-4CB0-B77A-7F2C2C683AF5}" type="pres">
      <dgm:prSet presAssocID="{D78A9F2B-D998-472A-AE4E-6DD1D4D44939}" presName="childTextVisible" presStyleLbl="bgAccFollowNode1" presStyleIdx="2" presStyleCnt="4">
        <dgm:presLayoutVars>
          <dgm:bulletEnabled val="1"/>
        </dgm:presLayoutVars>
      </dgm:prSet>
      <dgm:spPr/>
    </dgm:pt>
    <dgm:pt modelId="{551A5E42-47A8-4FD0-8509-704198F2BEA8}" type="pres">
      <dgm:prSet presAssocID="{D78A9F2B-D998-472A-AE4E-6DD1D4D44939}" presName="childTextHidden" presStyleLbl="bgAccFollowNode1" presStyleIdx="2" presStyleCnt="4"/>
      <dgm:spPr/>
    </dgm:pt>
    <dgm:pt modelId="{1299FF3F-C241-443B-8A52-AC87278961F4}" type="pres">
      <dgm:prSet presAssocID="{D78A9F2B-D998-472A-AE4E-6DD1D4D44939}" presName="parentText" presStyleLbl="node1" presStyleIdx="2" presStyleCnt="4">
        <dgm:presLayoutVars>
          <dgm:chMax val="1"/>
          <dgm:bulletEnabled val="1"/>
        </dgm:presLayoutVars>
      </dgm:prSet>
      <dgm:spPr/>
    </dgm:pt>
    <dgm:pt modelId="{697536EB-CD7B-4A76-ACDC-E20E82E7C725}" type="pres">
      <dgm:prSet presAssocID="{D78A9F2B-D998-472A-AE4E-6DD1D4D44939}" presName="aSpace" presStyleCnt="0"/>
      <dgm:spPr/>
    </dgm:pt>
    <dgm:pt modelId="{1BA8C209-8F66-4798-B152-BAA4383A962C}" type="pres">
      <dgm:prSet presAssocID="{344F3677-C47A-4133-87C2-C8E7D8D99104}" presName="compNode" presStyleCnt="0"/>
      <dgm:spPr/>
    </dgm:pt>
    <dgm:pt modelId="{B41745AC-A0C7-4C83-9B8D-AEA07426E2EE}" type="pres">
      <dgm:prSet presAssocID="{344F3677-C47A-4133-87C2-C8E7D8D99104}" presName="noGeometry" presStyleCnt="0"/>
      <dgm:spPr/>
    </dgm:pt>
    <dgm:pt modelId="{22F61097-3DCC-4725-842F-3F522C63A5AF}" type="pres">
      <dgm:prSet presAssocID="{344F3677-C47A-4133-87C2-C8E7D8D99104}" presName="childTextVisible" presStyleLbl="bgAccFollowNode1" presStyleIdx="3" presStyleCnt="4">
        <dgm:presLayoutVars>
          <dgm:bulletEnabled val="1"/>
        </dgm:presLayoutVars>
      </dgm:prSet>
      <dgm:spPr/>
    </dgm:pt>
    <dgm:pt modelId="{0506FA5D-2AD6-4ED7-9F4A-36D38474AF78}" type="pres">
      <dgm:prSet presAssocID="{344F3677-C47A-4133-87C2-C8E7D8D99104}" presName="childTextHidden" presStyleLbl="bgAccFollowNode1" presStyleIdx="3" presStyleCnt="4"/>
      <dgm:spPr/>
    </dgm:pt>
    <dgm:pt modelId="{F6A115DD-636D-485C-AF30-6847F2919C34}" type="pres">
      <dgm:prSet presAssocID="{344F3677-C47A-4133-87C2-C8E7D8D99104}" presName="parentText" presStyleLbl="node1" presStyleIdx="3" presStyleCnt="4">
        <dgm:presLayoutVars>
          <dgm:chMax val="1"/>
          <dgm:bulletEnabled val="1"/>
        </dgm:presLayoutVars>
      </dgm:prSet>
      <dgm:spPr/>
    </dgm:pt>
  </dgm:ptLst>
  <dgm:cxnLst>
    <dgm:cxn modelId="{09AC6059-3503-437A-B729-245616DBC0C7}" srcId="{D78A9F2B-D998-472A-AE4E-6DD1D4D44939}" destId="{C9C8ECB3-683D-42B7-AFE7-F8B6AC754D14}" srcOrd="0" destOrd="0" parTransId="{84E1E70C-0C1C-4A5A-BF2A-79D63C820B08}" sibTransId="{60DDF9CE-E14E-4C65-872F-A2063BB757E3}"/>
    <dgm:cxn modelId="{3B89A127-8B8B-4243-BC10-03009C6A2A48}" type="presOf" srcId="{344F3677-C47A-4133-87C2-C8E7D8D99104}" destId="{F6A115DD-636D-485C-AF30-6847F2919C34}" srcOrd="0" destOrd="0" presId="urn:microsoft.com/office/officeart/2005/8/layout/hProcess6"/>
    <dgm:cxn modelId="{7D09363C-75B2-4E5B-B68C-08A887F7044A}" type="presOf" srcId="{DAC9047D-B043-48EA-B1E7-68E1AC7C886F}" destId="{F3C3137A-C819-4D89-82EF-AC0FF2B9BC4C}" srcOrd="0" destOrd="0" presId="urn:microsoft.com/office/officeart/2005/8/layout/hProcess6"/>
    <dgm:cxn modelId="{5DFE9DE7-B89B-4F3A-9481-C015289E58EA}" type="presOf" srcId="{8CE93D84-8894-46C3-9DA4-6962A582AF41}" destId="{863C3F20-C304-4CAC-A2A5-DDBE45F26894}" srcOrd="0" destOrd="0" presId="urn:microsoft.com/office/officeart/2005/8/layout/hProcess6"/>
    <dgm:cxn modelId="{1DB5B623-B7BF-43DB-9967-3AB0CC81849D}" srcId="{9A9B1EEB-6B35-48CC-972C-2FA6A2B5D8C9}" destId="{344F3677-C47A-4133-87C2-C8E7D8D99104}" srcOrd="3" destOrd="0" parTransId="{54D6196B-FB09-43A6-9D0A-7A96AEC678B3}" sibTransId="{8795312A-C9BA-43D2-AC03-E6EEC3D12671}"/>
    <dgm:cxn modelId="{AC67A17B-8F23-48A3-89F8-D4A8DA961732}" type="presOf" srcId="{D78A9F2B-D998-472A-AE4E-6DD1D4D44939}" destId="{1299FF3F-C241-443B-8A52-AC87278961F4}" srcOrd="0" destOrd="0" presId="urn:microsoft.com/office/officeart/2005/8/layout/hProcess6"/>
    <dgm:cxn modelId="{22E70CA4-D697-4D90-B5D5-FBB4A674593C}" srcId="{16E4442C-8C77-4AB8-B13C-AFEEAFA753D1}" destId="{8CE93D84-8894-46C3-9DA4-6962A582AF41}" srcOrd="0" destOrd="0" parTransId="{5AA17D52-23E4-407C-ABC4-A487F5F677D6}" sibTransId="{67B22867-D584-4B17-8CE9-3D18A40A2FB6}"/>
    <dgm:cxn modelId="{49B649FF-A2A3-408E-A6CD-3E93CE621B3C}" type="presOf" srcId="{14D3B2F1-C3E3-43E5-90CF-DBD6293637A1}" destId="{0506FA5D-2AD6-4ED7-9F4A-36D38474AF78}" srcOrd="1" destOrd="0" presId="urn:microsoft.com/office/officeart/2005/8/layout/hProcess6"/>
    <dgm:cxn modelId="{7EE23FFA-1174-4F6C-B7B1-BA992A473743}" type="presOf" srcId="{9A9B1EEB-6B35-48CC-972C-2FA6A2B5D8C9}" destId="{9F3E6272-56F1-4A03-A481-3943B9DEB4DF}" srcOrd="0" destOrd="0" presId="urn:microsoft.com/office/officeart/2005/8/layout/hProcess6"/>
    <dgm:cxn modelId="{56663689-0C62-4C28-9416-9784354CD59E}" type="presOf" srcId="{C9C8ECB3-683D-42B7-AFE7-F8B6AC754D14}" destId="{551A5E42-47A8-4FD0-8509-704198F2BEA8}" srcOrd="1" destOrd="0" presId="urn:microsoft.com/office/officeart/2005/8/layout/hProcess6"/>
    <dgm:cxn modelId="{183FB679-0FA7-48DD-A078-D75FD4EF4C12}" srcId="{DAC9047D-B043-48EA-B1E7-68E1AC7C886F}" destId="{3504A9CC-7FA7-42DF-A329-5ECE49AE8620}" srcOrd="0" destOrd="0" parTransId="{6C866973-0C12-4585-A5F8-88DF35EA9A86}" sibTransId="{3B1E137A-202B-476B-9704-9A1F6264B71E}"/>
    <dgm:cxn modelId="{13BA147B-C45A-499E-BA21-34F7C58D3688}" type="presOf" srcId="{C9C8ECB3-683D-42B7-AFE7-F8B6AC754D14}" destId="{716B1977-1BC1-4CB0-B77A-7F2C2C683AF5}" srcOrd="0" destOrd="0" presId="urn:microsoft.com/office/officeart/2005/8/layout/hProcess6"/>
    <dgm:cxn modelId="{2570CD09-869E-4922-9569-C49CFE71FFF7}" type="presOf" srcId="{16E4442C-8C77-4AB8-B13C-AFEEAFA753D1}" destId="{2BAF0AF5-48A0-4D7E-973A-BE56FEB288DF}" srcOrd="0" destOrd="0" presId="urn:microsoft.com/office/officeart/2005/8/layout/hProcess6"/>
    <dgm:cxn modelId="{283B0434-7050-404A-BE55-D9C9E54CDAF5}" type="presOf" srcId="{14D3B2F1-C3E3-43E5-90CF-DBD6293637A1}" destId="{22F61097-3DCC-4725-842F-3F522C63A5AF}" srcOrd="0" destOrd="0" presId="urn:microsoft.com/office/officeart/2005/8/layout/hProcess6"/>
    <dgm:cxn modelId="{D2254EDA-7D2B-4CD2-8BE8-473D17B76312}" type="presOf" srcId="{8CE93D84-8894-46C3-9DA4-6962A582AF41}" destId="{0208ACC1-2C8A-48F4-AD0F-E1A31A9636F4}" srcOrd="1" destOrd="0" presId="urn:microsoft.com/office/officeart/2005/8/layout/hProcess6"/>
    <dgm:cxn modelId="{39B43865-5A09-4914-9399-35A81191F6F3}" type="presOf" srcId="{3504A9CC-7FA7-42DF-A329-5ECE49AE8620}" destId="{4130C73E-654A-4BF5-B634-A10E0AEBC646}" srcOrd="0" destOrd="0" presId="urn:microsoft.com/office/officeart/2005/8/layout/hProcess6"/>
    <dgm:cxn modelId="{E4BF6620-75FA-40CB-AB38-8C1A2F9BCF93}" srcId="{9A9B1EEB-6B35-48CC-972C-2FA6A2B5D8C9}" destId="{16E4442C-8C77-4AB8-B13C-AFEEAFA753D1}" srcOrd="0" destOrd="0" parTransId="{7381C062-2E15-4E39-A320-9B2E18FFD031}" sibTransId="{443150BA-BB3F-47FB-9291-2D15B8C1388A}"/>
    <dgm:cxn modelId="{9F97D515-3EA7-4992-9F64-1471E9589577}" type="presOf" srcId="{3504A9CC-7FA7-42DF-A329-5ECE49AE8620}" destId="{28344FD0-C823-49E3-9DE7-BD69165010F6}" srcOrd="1" destOrd="0" presId="urn:microsoft.com/office/officeart/2005/8/layout/hProcess6"/>
    <dgm:cxn modelId="{001FBB47-8E9D-42AF-9474-D1DAA76B1F37}" srcId="{344F3677-C47A-4133-87C2-C8E7D8D99104}" destId="{14D3B2F1-C3E3-43E5-90CF-DBD6293637A1}" srcOrd="0" destOrd="0" parTransId="{E09A88CE-DB57-42B3-B63A-B4C892D7785F}" sibTransId="{BF3FB3CE-C0ED-468F-8DEC-0EA3007C281D}"/>
    <dgm:cxn modelId="{64BEA9C1-A64F-433F-A216-93F5FC4DD7F7}" srcId="{9A9B1EEB-6B35-48CC-972C-2FA6A2B5D8C9}" destId="{DAC9047D-B043-48EA-B1E7-68E1AC7C886F}" srcOrd="1" destOrd="0" parTransId="{7423B97C-63C9-4EF1-BD94-2C55ABEF1E20}" sibTransId="{E0FFA01C-7AD6-4C1F-943B-D4156E731F02}"/>
    <dgm:cxn modelId="{590501F6-6E1F-47CE-AD18-E5DCA61AEB64}" srcId="{9A9B1EEB-6B35-48CC-972C-2FA6A2B5D8C9}" destId="{D78A9F2B-D998-472A-AE4E-6DD1D4D44939}" srcOrd="2" destOrd="0" parTransId="{FC85BFE4-F574-4220-837E-BC8AC6198137}" sibTransId="{5F3CE378-B1D2-4939-9557-81A84F1287AB}"/>
    <dgm:cxn modelId="{009FE462-1C60-4F81-B4D3-C68823CC0BD4}" type="presParOf" srcId="{9F3E6272-56F1-4A03-A481-3943B9DEB4DF}" destId="{81C7E509-C09E-45C9-9E53-A05502EC10B0}" srcOrd="0" destOrd="0" presId="urn:microsoft.com/office/officeart/2005/8/layout/hProcess6"/>
    <dgm:cxn modelId="{B7462C14-A84F-4871-8043-983044EDE2A1}" type="presParOf" srcId="{81C7E509-C09E-45C9-9E53-A05502EC10B0}" destId="{566060D4-E82E-477E-A41F-32C70F27CC29}" srcOrd="0" destOrd="0" presId="urn:microsoft.com/office/officeart/2005/8/layout/hProcess6"/>
    <dgm:cxn modelId="{6F30FAF7-84D7-49BB-9BF7-F8405903216B}" type="presParOf" srcId="{81C7E509-C09E-45C9-9E53-A05502EC10B0}" destId="{863C3F20-C304-4CAC-A2A5-DDBE45F26894}" srcOrd="1" destOrd="0" presId="urn:microsoft.com/office/officeart/2005/8/layout/hProcess6"/>
    <dgm:cxn modelId="{205F40C1-C66F-45D3-B0A6-298A1EBD6AD2}" type="presParOf" srcId="{81C7E509-C09E-45C9-9E53-A05502EC10B0}" destId="{0208ACC1-2C8A-48F4-AD0F-E1A31A9636F4}" srcOrd="2" destOrd="0" presId="urn:microsoft.com/office/officeart/2005/8/layout/hProcess6"/>
    <dgm:cxn modelId="{9E61A106-7365-4CA2-A9C9-FD4C6A5C29C3}" type="presParOf" srcId="{81C7E509-C09E-45C9-9E53-A05502EC10B0}" destId="{2BAF0AF5-48A0-4D7E-973A-BE56FEB288DF}" srcOrd="3" destOrd="0" presId="urn:microsoft.com/office/officeart/2005/8/layout/hProcess6"/>
    <dgm:cxn modelId="{CA10CBFC-5334-4932-B69D-5B5DD2A4D7BD}" type="presParOf" srcId="{9F3E6272-56F1-4A03-A481-3943B9DEB4DF}" destId="{D079131C-A6EC-4771-B7CD-15D4C2807321}" srcOrd="1" destOrd="0" presId="urn:microsoft.com/office/officeart/2005/8/layout/hProcess6"/>
    <dgm:cxn modelId="{63626F3D-7F2A-47DC-8323-8556AF00F64E}" type="presParOf" srcId="{9F3E6272-56F1-4A03-A481-3943B9DEB4DF}" destId="{D78BD1A4-91B7-4A56-BE66-F34CD3232D8F}" srcOrd="2" destOrd="0" presId="urn:microsoft.com/office/officeart/2005/8/layout/hProcess6"/>
    <dgm:cxn modelId="{0B28A3CC-1902-43C3-835E-C0A6BE077C6F}" type="presParOf" srcId="{D78BD1A4-91B7-4A56-BE66-F34CD3232D8F}" destId="{82439051-309B-484C-BCC3-10422EFC2A7C}" srcOrd="0" destOrd="0" presId="urn:microsoft.com/office/officeart/2005/8/layout/hProcess6"/>
    <dgm:cxn modelId="{D4BD743A-F50D-43D3-8DB3-A7B456F84773}" type="presParOf" srcId="{D78BD1A4-91B7-4A56-BE66-F34CD3232D8F}" destId="{4130C73E-654A-4BF5-B634-A10E0AEBC646}" srcOrd="1" destOrd="0" presId="urn:microsoft.com/office/officeart/2005/8/layout/hProcess6"/>
    <dgm:cxn modelId="{D7FB9B0B-02A6-4F9D-A188-96739D31854D}" type="presParOf" srcId="{D78BD1A4-91B7-4A56-BE66-F34CD3232D8F}" destId="{28344FD0-C823-49E3-9DE7-BD69165010F6}" srcOrd="2" destOrd="0" presId="urn:microsoft.com/office/officeart/2005/8/layout/hProcess6"/>
    <dgm:cxn modelId="{0DD9ECEF-42CE-445E-8C84-C472884FD821}" type="presParOf" srcId="{D78BD1A4-91B7-4A56-BE66-F34CD3232D8F}" destId="{F3C3137A-C819-4D89-82EF-AC0FF2B9BC4C}" srcOrd="3" destOrd="0" presId="urn:microsoft.com/office/officeart/2005/8/layout/hProcess6"/>
    <dgm:cxn modelId="{5BF52A36-C79E-42F7-8617-A77EC5782168}" type="presParOf" srcId="{9F3E6272-56F1-4A03-A481-3943B9DEB4DF}" destId="{254F68B1-48E7-41F9-8CE0-ED5D7EC5D835}" srcOrd="3" destOrd="0" presId="urn:microsoft.com/office/officeart/2005/8/layout/hProcess6"/>
    <dgm:cxn modelId="{FB5B2CA6-836C-4DD1-9833-6CBEC8FFD881}" type="presParOf" srcId="{9F3E6272-56F1-4A03-A481-3943B9DEB4DF}" destId="{5046E47F-A53C-431D-87D1-D2F2E9AC16BF}" srcOrd="4" destOrd="0" presId="urn:microsoft.com/office/officeart/2005/8/layout/hProcess6"/>
    <dgm:cxn modelId="{B2DD7767-406B-4401-BC9F-EDEBE4CF62CA}" type="presParOf" srcId="{5046E47F-A53C-431D-87D1-D2F2E9AC16BF}" destId="{EFE7E7B5-6BAD-45AB-9D01-6C0CAD8010BA}" srcOrd="0" destOrd="0" presId="urn:microsoft.com/office/officeart/2005/8/layout/hProcess6"/>
    <dgm:cxn modelId="{2DBD2686-4479-47C8-A5C7-347B649511F5}" type="presParOf" srcId="{5046E47F-A53C-431D-87D1-D2F2E9AC16BF}" destId="{716B1977-1BC1-4CB0-B77A-7F2C2C683AF5}" srcOrd="1" destOrd="0" presId="urn:microsoft.com/office/officeart/2005/8/layout/hProcess6"/>
    <dgm:cxn modelId="{5F497A77-4845-40BB-88BA-1E54F61F1953}" type="presParOf" srcId="{5046E47F-A53C-431D-87D1-D2F2E9AC16BF}" destId="{551A5E42-47A8-4FD0-8509-704198F2BEA8}" srcOrd="2" destOrd="0" presId="urn:microsoft.com/office/officeart/2005/8/layout/hProcess6"/>
    <dgm:cxn modelId="{299BFAC5-D060-424A-BDCC-24C13815DDFF}" type="presParOf" srcId="{5046E47F-A53C-431D-87D1-D2F2E9AC16BF}" destId="{1299FF3F-C241-443B-8A52-AC87278961F4}" srcOrd="3" destOrd="0" presId="urn:microsoft.com/office/officeart/2005/8/layout/hProcess6"/>
    <dgm:cxn modelId="{9FDBAE74-7762-45B3-A711-8A983588A13D}" type="presParOf" srcId="{9F3E6272-56F1-4A03-A481-3943B9DEB4DF}" destId="{697536EB-CD7B-4A76-ACDC-E20E82E7C725}" srcOrd="5" destOrd="0" presId="urn:microsoft.com/office/officeart/2005/8/layout/hProcess6"/>
    <dgm:cxn modelId="{DF906474-0A48-43A4-9DF1-AE35923F5A53}" type="presParOf" srcId="{9F3E6272-56F1-4A03-A481-3943B9DEB4DF}" destId="{1BA8C209-8F66-4798-B152-BAA4383A962C}" srcOrd="6" destOrd="0" presId="urn:microsoft.com/office/officeart/2005/8/layout/hProcess6"/>
    <dgm:cxn modelId="{A84BC7F9-16A1-4C4C-A123-8AD448D03AA5}" type="presParOf" srcId="{1BA8C209-8F66-4798-B152-BAA4383A962C}" destId="{B41745AC-A0C7-4C83-9B8D-AEA07426E2EE}" srcOrd="0" destOrd="0" presId="urn:microsoft.com/office/officeart/2005/8/layout/hProcess6"/>
    <dgm:cxn modelId="{02805C48-2117-4979-AD75-A5DB28BF8F8D}" type="presParOf" srcId="{1BA8C209-8F66-4798-B152-BAA4383A962C}" destId="{22F61097-3DCC-4725-842F-3F522C63A5AF}" srcOrd="1" destOrd="0" presId="urn:microsoft.com/office/officeart/2005/8/layout/hProcess6"/>
    <dgm:cxn modelId="{58DD5413-0231-43BB-A16F-D2355F1DC355}" type="presParOf" srcId="{1BA8C209-8F66-4798-B152-BAA4383A962C}" destId="{0506FA5D-2AD6-4ED7-9F4A-36D38474AF78}" srcOrd="2" destOrd="0" presId="urn:microsoft.com/office/officeart/2005/8/layout/hProcess6"/>
    <dgm:cxn modelId="{820E7CA1-80C0-4756-938F-13C67F51708F}" type="presParOf" srcId="{1BA8C209-8F66-4798-B152-BAA4383A962C}" destId="{F6A115DD-636D-485C-AF30-6847F2919C34}"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A9B1EEB-6B35-48CC-972C-2FA6A2B5D8C9}" type="doc">
      <dgm:prSet loTypeId="urn:microsoft.com/office/officeart/2005/8/layout/hProcess6" loCatId="process" qsTypeId="urn:microsoft.com/office/officeart/2005/8/quickstyle/simple1" qsCatId="simple" csTypeId="urn:microsoft.com/office/officeart/2005/8/colors/accent1_2" csCatId="accent1" phldr="1"/>
      <dgm:spPr/>
      <dgm:t>
        <a:bodyPr/>
        <a:lstStyle/>
        <a:p>
          <a:endParaRPr lang="en-US"/>
        </a:p>
      </dgm:t>
    </dgm:pt>
    <dgm:pt modelId="{344F3677-C47A-4133-87C2-C8E7D8D99104}">
      <dgm:prSet phldrT="[Text]"/>
      <dgm:spPr/>
      <dgm:t>
        <a:bodyPr/>
        <a:lstStyle/>
        <a:p>
          <a:r>
            <a:rPr lang="en-US" dirty="0"/>
            <a:t>Web</a:t>
          </a:r>
        </a:p>
      </dgm:t>
    </dgm:pt>
    <dgm:pt modelId="{54D6196B-FB09-43A6-9D0A-7A96AEC678B3}" type="parTrans" cxnId="{1DB5B623-B7BF-43DB-9967-3AB0CC81849D}">
      <dgm:prSet/>
      <dgm:spPr/>
      <dgm:t>
        <a:bodyPr/>
        <a:lstStyle/>
        <a:p>
          <a:endParaRPr lang="en-US"/>
        </a:p>
      </dgm:t>
    </dgm:pt>
    <dgm:pt modelId="{8795312A-C9BA-43D2-AC03-E6EEC3D12671}" type="sibTrans" cxnId="{1DB5B623-B7BF-43DB-9967-3AB0CC81849D}">
      <dgm:prSet/>
      <dgm:spPr/>
      <dgm:t>
        <a:bodyPr/>
        <a:lstStyle/>
        <a:p>
          <a:endParaRPr lang="en-US"/>
        </a:p>
      </dgm:t>
    </dgm:pt>
    <dgm:pt modelId="{14D3B2F1-C3E3-43E5-90CF-DBD6293637A1}">
      <dgm:prSet phldrT="[Text]"/>
      <dgm:spPr/>
      <dgm:t>
        <a:bodyPr/>
        <a:lstStyle/>
        <a:p>
          <a:r>
            <a:rPr lang="en-US" dirty="0"/>
            <a:t>Instance</a:t>
          </a:r>
        </a:p>
      </dgm:t>
    </dgm:pt>
    <dgm:pt modelId="{E09A88CE-DB57-42B3-B63A-B4C892D7785F}" type="parTrans" cxnId="{001FBB47-8E9D-42AF-9474-D1DAA76B1F37}">
      <dgm:prSet/>
      <dgm:spPr/>
      <dgm:t>
        <a:bodyPr/>
        <a:lstStyle/>
        <a:p>
          <a:endParaRPr lang="en-US"/>
        </a:p>
      </dgm:t>
    </dgm:pt>
    <dgm:pt modelId="{BF3FB3CE-C0ED-468F-8DEC-0EA3007C281D}" type="sibTrans" cxnId="{001FBB47-8E9D-42AF-9474-D1DAA76B1F37}">
      <dgm:prSet/>
      <dgm:spPr/>
      <dgm:t>
        <a:bodyPr/>
        <a:lstStyle/>
        <a:p>
          <a:endParaRPr lang="en-US"/>
        </a:p>
      </dgm:t>
    </dgm:pt>
    <dgm:pt modelId="{1E492376-5058-454A-9BD7-66EE6BB6A5FC}">
      <dgm:prSet phldrT="[Text]"/>
      <dgm:spPr/>
      <dgm:t>
        <a:bodyPr/>
        <a:lstStyle/>
        <a:p>
          <a:r>
            <a:rPr lang="en-US" dirty="0" err="1"/>
            <a:t>IoT</a:t>
          </a:r>
          <a:r>
            <a:rPr lang="en-US" dirty="0"/>
            <a:t> Hub</a:t>
          </a:r>
        </a:p>
      </dgm:t>
    </dgm:pt>
    <dgm:pt modelId="{0ADF2218-BBA5-4AB3-A8F7-751C167BE9B7}" type="parTrans" cxnId="{37CC9C4D-7E5F-4B25-9500-54FEDC40EFB5}">
      <dgm:prSet/>
      <dgm:spPr/>
      <dgm:t>
        <a:bodyPr/>
        <a:lstStyle/>
        <a:p>
          <a:endParaRPr lang="en-US"/>
        </a:p>
      </dgm:t>
    </dgm:pt>
    <dgm:pt modelId="{4E7D7411-4AE6-467B-BDB5-D7F9EB60D2E2}" type="sibTrans" cxnId="{37CC9C4D-7E5F-4B25-9500-54FEDC40EFB5}">
      <dgm:prSet/>
      <dgm:spPr/>
      <dgm:t>
        <a:bodyPr/>
        <a:lstStyle/>
        <a:p>
          <a:endParaRPr lang="en-US"/>
        </a:p>
      </dgm:t>
    </dgm:pt>
    <dgm:pt modelId="{F1274091-0EE5-4575-9B61-DC9F96FB8AD8}">
      <dgm:prSet phldrT="[Text]"/>
      <dgm:spPr/>
      <dgm:t>
        <a:bodyPr/>
        <a:lstStyle/>
        <a:p>
          <a:r>
            <a:rPr lang="en-US" dirty="0"/>
            <a:t>6M 4KB </a:t>
          </a:r>
          <a:r>
            <a:rPr lang="en-US" dirty="0" err="1"/>
            <a:t>msgs</a:t>
          </a:r>
          <a:r>
            <a:rPr lang="en-US" dirty="0"/>
            <a:t> per day</a:t>
          </a:r>
        </a:p>
      </dgm:t>
    </dgm:pt>
    <dgm:pt modelId="{60AF2361-7D0E-4632-8A25-52092E123CEA}" type="parTrans" cxnId="{27F75D0E-3F6E-4721-9BAB-B87D20A61EC4}">
      <dgm:prSet/>
      <dgm:spPr/>
      <dgm:t>
        <a:bodyPr/>
        <a:lstStyle/>
        <a:p>
          <a:endParaRPr lang="en-US"/>
        </a:p>
      </dgm:t>
    </dgm:pt>
    <dgm:pt modelId="{4C288CB8-FADF-40A6-9A61-EDCDF8CD5DFB}" type="sibTrans" cxnId="{27F75D0E-3F6E-4721-9BAB-B87D20A61EC4}">
      <dgm:prSet/>
      <dgm:spPr/>
      <dgm:t>
        <a:bodyPr/>
        <a:lstStyle/>
        <a:p>
          <a:endParaRPr lang="en-US"/>
        </a:p>
      </dgm:t>
    </dgm:pt>
    <dgm:pt modelId="{9F3E6272-56F1-4A03-A481-3943B9DEB4DF}" type="pres">
      <dgm:prSet presAssocID="{9A9B1EEB-6B35-48CC-972C-2FA6A2B5D8C9}" presName="theList" presStyleCnt="0">
        <dgm:presLayoutVars>
          <dgm:dir/>
          <dgm:animLvl val="lvl"/>
          <dgm:resizeHandles val="exact"/>
        </dgm:presLayoutVars>
      </dgm:prSet>
      <dgm:spPr/>
    </dgm:pt>
    <dgm:pt modelId="{1BA8C209-8F66-4798-B152-BAA4383A962C}" type="pres">
      <dgm:prSet presAssocID="{344F3677-C47A-4133-87C2-C8E7D8D99104}" presName="compNode" presStyleCnt="0"/>
      <dgm:spPr/>
    </dgm:pt>
    <dgm:pt modelId="{B41745AC-A0C7-4C83-9B8D-AEA07426E2EE}" type="pres">
      <dgm:prSet presAssocID="{344F3677-C47A-4133-87C2-C8E7D8D99104}" presName="noGeometry" presStyleCnt="0"/>
      <dgm:spPr/>
    </dgm:pt>
    <dgm:pt modelId="{22F61097-3DCC-4725-842F-3F522C63A5AF}" type="pres">
      <dgm:prSet presAssocID="{344F3677-C47A-4133-87C2-C8E7D8D99104}" presName="childTextVisible" presStyleLbl="bgAccFollowNode1" presStyleIdx="0" presStyleCnt="2">
        <dgm:presLayoutVars>
          <dgm:bulletEnabled val="1"/>
        </dgm:presLayoutVars>
      </dgm:prSet>
      <dgm:spPr/>
    </dgm:pt>
    <dgm:pt modelId="{0506FA5D-2AD6-4ED7-9F4A-36D38474AF78}" type="pres">
      <dgm:prSet presAssocID="{344F3677-C47A-4133-87C2-C8E7D8D99104}" presName="childTextHidden" presStyleLbl="bgAccFollowNode1" presStyleIdx="0" presStyleCnt="2"/>
      <dgm:spPr/>
    </dgm:pt>
    <dgm:pt modelId="{F6A115DD-636D-485C-AF30-6847F2919C34}" type="pres">
      <dgm:prSet presAssocID="{344F3677-C47A-4133-87C2-C8E7D8D99104}" presName="parentText" presStyleLbl="node1" presStyleIdx="0" presStyleCnt="2">
        <dgm:presLayoutVars>
          <dgm:chMax val="1"/>
          <dgm:bulletEnabled val="1"/>
        </dgm:presLayoutVars>
      </dgm:prSet>
      <dgm:spPr/>
    </dgm:pt>
    <dgm:pt modelId="{BF11D0DE-BC7A-4DF2-AA3D-7FE1DC252703}" type="pres">
      <dgm:prSet presAssocID="{344F3677-C47A-4133-87C2-C8E7D8D99104}" presName="aSpace" presStyleCnt="0"/>
      <dgm:spPr/>
    </dgm:pt>
    <dgm:pt modelId="{FB42800D-1570-4CE6-85F1-9B32C9E249B4}" type="pres">
      <dgm:prSet presAssocID="{1E492376-5058-454A-9BD7-66EE6BB6A5FC}" presName="compNode" presStyleCnt="0"/>
      <dgm:spPr/>
    </dgm:pt>
    <dgm:pt modelId="{A799A385-C194-4353-AC2A-0D1C3A8B511E}" type="pres">
      <dgm:prSet presAssocID="{1E492376-5058-454A-9BD7-66EE6BB6A5FC}" presName="noGeometry" presStyleCnt="0"/>
      <dgm:spPr/>
    </dgm:pt>
    <dgm:pt modelId="{D7CA2DE7-146D-4BC6-8097-769DC77225ED}" type="pres">
      <dgm:prSet presAssocID="{1E492376-5058-454A-9BD7-66EE6BB6A5FC}" presName="childTextVisible" presStyleLbl="bgAccFollowNode1" presStyleIdx="1" presStyleCnt="2">
        <dgm:presLayoutVars>
          <dgm:bulletEnabled val="1"/>
        </dgm:presLayoutVars>
      </dgm:prSet>
      <dgm:spPr/>
    </dgm:pt>
    <dgm:pt modelId="{3E6123CE-CECE-49C3-A168-818ABF1286D8}" type="pres">
      <dgm:prSet presAssocID="{1E492376-5058-454A-9BD7-66EE6BB6A5FC}" presName="childTextHidden" presStyleLbl="bgAccFollowNode1" presStyleIdx="1" presStyleCnt="2"/>
      <dgm:spPr/>
    </dgm:pt>
    <dgm:pt modelId="{5BECF6C5-7758-495C-AB68-C9664343714F}" type="pres">
      <dgm:prSet presAssocID="{1E492376-5058-454A-9BD7-66EE6BB6A5FC}" presName="parentText" presStyleLbl="node1" presStyleIdx="1" presStyleCnt="2">
        <dgm:presLayoutVars>
          <dgm:chMax val="1"/>
          <dgm:bulletEnabled val="1"/>
        </dgm:presLayoutVars>
      </dgm:prSet>
      <dgm:spPr/>
    </dgm:pt>
  </dgm:ptLst>
  <dgm:cxnLst>
    <dgm:cxn modelId="{D10BB446-0144-4874-A54F-A9A29ECAEA56}" type="presOf" srcId="{F1274091-0EE5-4575-9B61-DC9F96FB8AD8}" destId="{D7CA2DE7-146D-4BC6-8097-769DC77225ED}" srcOrd="0" destOrd="0" presId="urn:microsoft.com/office/officeart/2005/8/layout/hProcess6"/>
    <dgm:cxn modelId="{27F75D0E-3F6E-4721-9BAB-B87D20A61EC4}" srcId="{1E492376-5058-454A-9BD7-66EE6BB6A5FC}" destId="{F1274091-0EE5-4575-9B61-DC9F96FB8AD8}" srcOrd="0" destOrd="0" parTransId="{60AF2361-7D0E-4632-8A25-52092E123CEA}" sibTransId="{4C288CB8-FADF-40A6-9A61-EDCDF8CD5DFB}"/>
    <dgm:cxn modelId="{3B89A127-8B8B-4243-BC10-03009C6A2A48}" type="presOf" srcId="{344F3677-C47A-4133-87C2-C8E7D8D99104}" destId="{F6A115DD-636D-485C-AF30-6847F2919C34}" srcOrd="0" destOrd="0" presId="urn:microsoft.com/office/officeart/2005/8/layout/hProcess6"/>
    <dgm:cxn modelId="{49B649FF-A2A3-408E-A6CD-3E93CE621B3C}" type="presOf" srcId="{14D3B2F1-C3E3-43E5-90CF-DBD6293637A1}" destId="{0506FA5D-2AD6-4ED7-9F4A-36D38474AF78}" srcOrd="1" destOrd="0" presId="urn:microsoft.com/office/officeart/2005/8/layout/hProcess6"/>
    <dgm:cxn modelId="{7EE23FFA-1174-4F6C-B7B1-BA992A473743}" type="presOf" srcId="{9A9B1EEB-6B35-48CC-972C-2FA6A2B5D8C9}" destId="{9F3E6272-56F1-4A03-A481-3943B9DEB4DF}" srcOrd="0" destOrd="0" presId="urn:microsoft.com/office/officeart/2005/8/layout/hProcess6"/>
    <dgm:cxn modelId="{37CC9C4D-7E5F-4B25-9500-54FEDC40EFB5}" srcId="{9A9B1EEB-6B35-48CC-972C-2FA6A2B5D8C9}" destId="{1E492376-5058-454A-9BD7-66EE6BB6A5FC}" srcOrd="1" destOrd="0" parTransId="{0ADF2218-BBA5-4AB3-A8F7-751C167BE9B7}" sibTransId="{4E7D7411-4AE6-467B-BDB5-D7F9EB60D2E2}"/>
    <dgm:cxn modelId="{283B0434-7050-404A-BE55-D9C9E54CDAF5}" type="presOf" srcId="{14D3B2F1-C3E3-43E5-90CF-DBD6293637A1}" destId="{22F61097-3DCC-4725-842F-3F522C63A5AF}" srcOrd="0" destOrd="0" presId="urn:microsoft.com/office/officeart/2005/8/layout/hProcess6"/>
    <dgm:cxn modelId="{ABA9CB94-E23F-46A8-9EFF-664E8C970985}" type="presOf" srcId="{F1274091-0EE5-4575-9B61-DC9F96FB8AD8}" destId="{3E6123CE-CECE-49C3-A168-818ABF1286D8}" srcOrd="1" destOrd="0" presId="urn:microsoft.com/office/officeart/2005/8/layout/hProcess6"/>
    <dgm:cxn modelId="{F7CF0384-2263-4A9D-B17C-7FDB527B3249}" type="presOf" srcId="{1E492376-5058-454A-9BD7-66EE6BB6A5FC}" destId="{5BECF6C5-7758-495C-AB68-C9664343714F}" srcOrd="0" destOrd="0" presId="urn:microsoft.com/office/officeart/2005/8/layout/hProcess6"/>
    <dgm:cxn modelId="{1DB5B623-B7BF-43DB-9967-3AB0CC81849D}" srcId="{9A9B1EEB-6B35-48CC-972C-2FA6A2B5D8C9}" destId="{344F3677-C47A-4133-87C2-C8E7D8D99104}" srcOrd="0" destOrd="0" parTransId="{54D6196B-FB09-43A6-9D0A-7A96AEC678B3}" sibTransId="{8795312A-C9BA-43D2-AC03-E6EEC3D12671}"/>
    <dgm:cxn modelId="{001FBB47-8E9D-42AF-9474-D1DAA76B1F37}" srcId="{344F3677-C47A-4133-87C2-C8E7D8D99104}" destId="{14D3B2F1-C3E3-43E5-90CF-DBD6293637A1}" srcOrd="0" destOrd="0" parTransId="{E09A88CE-DB57-42B3-B63A-B4C892D7785F}" sibTransId="{BF3FB3CE-C0ED-468F-8DEC-0EA3007C281D}"/>
    <dgm:cxn modelId="{DF906474-0A48-43A4-9DF1-AE35923F5A53}" type="presParOf" srcId="{9F3E6272-56F1-4A03-A481-3943B9DEB4DF}" destId="{1BA8C209-8F66-4798-B152-BAA4383A962C}" srcOrd="0" destOrd="0" presId="urn:microsoft.com/office/officeart/2005/8/layout/hProcess6"/>
    <dgm:cxn modelId="{A84BC7F9-16A1-4C4C-A123-8AD448D03AA5}" type="presParOf" srcId="{1BA8C209-8F66-4798-B152-BAA4383A962C}" destId="{B41745AC-A0C7-4C83-9B8D-AEA07426E2EE}" srcOrd="0" destOrd="0" presId="urn:microsoft.com/office/officeart/2005/8/layout/hProcess6"/>
    <dgm:cxn modelId="{02805C48-2117-4979-AD75-A5DB28BF8F8D}" type="presParOf" srcId="{1BA8C209-8F66-4798-B152-BAA4383A962C}" destId="{22F61097-3DCC-4725-842F-3F522C63A5AF}" srcOrd="1" destOrd="0" presId="urn:microsoft.com/office/officeart/2005/8/layout/hProcess6"/>
    <dgm:cxn modelId="{58DD5413-0231-43BB-A16F-D2355F1DC355}" type="presParOf" srcId="{1BA8C209-8F66-4798-B152-BAA4383A962C}" destId="{0506FA5D-2AD6-4ED7-9F4A-36D38474AF78}" srcOrd="2" destOrd="0" presId="urn:microsoft.com/office/officeart/2005/8/layout/hProcess6"/>
    <dgm:cxn modelId="{820E7CA1-80C0-4756-938F-13C67F51708F}" type="presParOf" srcId="{1BA8C209-8F66-4798-B152-BAA4383A962C}" destId="{F6A115DD-636D-485C-AF30-6847F2919C34}" srcOrd="3" destOrd="0" presId="urn:microsoft.com/office/officeart/2005/8/layout/hProcess6"/>
    <dgm:cxn modelId="{B55DA8BC-0070-4ACF-89D1-F3A18EA82BDB}" type="presParOf" srcId="{9F3E6272-56F1-4A03-A481-3943B9DEB4DF}" destId="{BF11D0DE-BC7A-4DF2-AA3D-7FE1DC252703}" srcOrd="1" destOrd="0" presId="urn:microsoft.com/office/officeart/2005/8/layout/hProcess6"/>
    <dgm:cxn modelId="{62515FC2-21AA-4410-A7F7-B65F93163B59}" type="presParOf" srcId="{9F3E6272-56F1-4A03-A481-3943B9DEB4DF}" destId="{FB42800D-1570-4CE6-85F1-9B32C9E249B4}" srcOrd="2" destOrd="0" presId="urn:microsoft.com/office/officeart/2005/8/layout/hProcess6"/>
    <dgm:cxn modelId="{94DDEAD6-CB48-4B2B-A2C3-A36476374E06}" type="presParOf" srcId="{FB42800D-1570-4CE6-85F1-9B32C9E249B4}" destId="{A799A385-C194-4353-AC2A-0D1C3A8B511E}" srcOrd="0" destOrd="0" presId="urn:microsoft.com/office/officeart/2005/8/layout/hProcess6"/>
    <dgm:cxn modelId="{3E41BF40-8C2A-4B5F-BA62-84720B42A611}" type="presParOf" srcId="{FB42800D-1570-4CE6-85F1-9B32C9E249B4}" destId="{D7CA2DE7-146D-4BC6-8097-769DC77225ED}" srcOrd="1" destOrd="0" presId="urn:microsoft.com/office/officeart/2005/8/layout/hProcess6"/>
    <dgm:cxn modelId="{2579C02B-EA84-4AEF-A7D8-4B2E4ABD473B}" type="presParOf" srcId="{FB42800D-1570-4CE6-85F1-9B32C9E249B4}" destId="{3E6123CE-CECE-49C3-A168-818ABF1286D8}" srcOrd="2" destOrd="0" presId="urn:microsoft.com/office/officeart/2005/8/layout/hProcess6"/>
    <dgm:cxn modelId="{1B3B8815-5F95-4300-9903-F7FD2C0C13B2}" type="presParOf" srcId="{FB42800D-1570-4CE6-85F1-9B32C9E249B4}" destId="{5BECF6C5-7758-495C-AB68-C9664343714F}" srcOrd="3" destOrd="0" presId="urn:microsoft.com/office/officeart/2005/8/layout/hProcess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3C3F20-C304-4CAC-A2A5-DDBE45F26894}">
      <dsp:nvSpPr>
        <dsp:cNvPr id="0" name=""/>
        <dsp:cNvSpPr/>
      </dsp:nvSpPr>
      <dsp:spPr>
        <a:xfrm>
          <a:off x="984373" y="0"/>
          <a:ext cx="2005631" cy="1753174"/>
        </a:xfrm>
        <a:prstGeom prst="rightArrow">
          <a:avLst>
            <a:gd name="adj1" fmla="val 70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260" tIns="12065" rIns="24130" bIns="12065" numCol="1" spcCol="1270" anchor="ctr" anchorCtr="0">
          <a:noAutofit/>
        </a:bodyPr>
        <a:lstStyle/>
        <a:p>
          <a:pPr marL="0" lvl="0" indent="0" algn="ctr" defTabSz="844550">
            <a:lnSpc>
              <a:spcPct val="90000"/>
            </a:lnSpc>
            <a:spcBef>
              <a:spcPct val="0"/>
            </a:spcBef>
            <a:spcAft>
              <a:spcPct val="35000"/>
            </a:spcAft>
            <a:buNone/>
          </a:pPr>
          <a:r>
            <a:rPr lang="en-US" sz="1900" kern="1200" dirty="0"/>
            <a:t>6M 4KB </a:t>
          </a:r>
          <a:r>
            <a:rPr lang="en-US" sz="1900" kern="1200" dirty="0" err="1"/>
            <a:t>msgs</a:t>
          </a:r>
          <a:r>
            <a:rPr lang="en-US" sz="1900" kern="1200" dirty="0"/>
            <a:t> per day</a:t>
          </a:r>
        </a:p>
      </dsp:txBody>
      <dsp:txXfrm>
        <a:off x="1485781" y="262976"/>
        <a:ext cx="977745" cy="1227222"/>
      </dsp:txXfrm>
    </dsp:sp>
    <dsp:sp modelId="{2BAF0AF5-48A0-4D7E-973A-BE56FEB288DF}">
      <dsp:nvSpPr>
        <dsp:cNvPr id="0" name=""/>
        <dsp:cNvSpPr/>
      </dsp:nvSpPr>
      <dsp:spPr>
        <a:xfrm>
          <a:off x="482965" y="375179"/>
          <a:ext cx="1002815" cy="1002815"/>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err="1"/>
            <a:t>IoT</a:t>
          </a:r>
          <a:r>
            <a:rPr lang="en-US" sz="2200" kern="1200" dirty="0"/>
            <a:t> Hub</a:t>
          </a:r>
        </a:p>
      </dsp:txBody>
      <dsp:txXfrm>
        <a:off x="629824" y="522038"/>
        <a:ext cx="709097" cy="709097"/>
      </dsp:txXfrm>
    </dsp:sp>
    <dsp:sp modelId="{4130C73E-654A-4BF5-B634-A10E0AEBC646}">
      <dsp:nvSpPr>
        <dsp:cNvPr id="0" name=""/>
        <dsp:cNvSpPr/>
      </dsp:nvSpPr>
      <dsp:spPr>
        <a:xfrm>
          <a:off x="3628695" y="0"/>
          <a:ext cx="2005631" cy="1753174"/>
        </a:xfrm>
        <a:prstGeom prst="rightArrow">
          <a:avLst>
            <a:gd name="adj1" fmla="val 70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260" tIns="12065" rIns="24130" bIns="12065" numCol="1" spcCol="1270" anchor="ctr" anchorCtr="0">
          <a:noAutofit/>
        </a:bodyPr>
        <a:lstStyle/>
        <a:p>
          <a:pPr marL="0" lvl="0" indent="0" algn="ctr" defTabSz="844550">
            <a:lnSpc>
              <a:spcPct val="90000"/>
            </a:lnSpc>
            <a:spcBef>
              <a:spcPct val="0"/>
            </a:spcBef>
            <a:spcAft>
              <a:spcPct val="35000"/>
            </a:spcAft>
            <a:buNone/>
          </a:pPr>
          <a:r>
            <a:rPr lang="en-US" sz="1900" kern="1200" dirty="0"/>
            <a:t>1 MB/s unit</a:t>
          </a:r>
        </a:p>
      </dsp:txBody>
      <dsp:txXfrm>
        <a:off x="4130103" y="262976"/>
        <a:ext cx="977745" cy="1227222"/>
      </dsp:txXfrm>
    </dsp:sp>
    <dsp:sp modelId="{F3C3137A-C819-4D89-82EF-AC0FF2B9BC4C}">
      <dsp:nvSpPr>
        <dsp:cNvPr id="0" name=""/>
        <dsp:cNvSpPr/>
      </dsp:nvSpPr>
      <dsp:spPr>
        <a:xfrm>
          <a:off x="3127287" y="375179"/>
          <a:ext cx="1002815" cy="1002815"/>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ASA</a:t>
          </a:r>
        </a:p>
      </dsp:txBody>
      <dsp:txXfrm>
        <a:off x="3274146" y="522038"/>
        <a:ext cx="709097" cy="709097"/>
      </dsp:txXfrm>
    </dsp:sp>
    <dsp:sp modelId="{716B1977-1BC1-4CB0-B77A-7F2C2C683AF5}">
      <dsp:nvSpPr>
        <dsp:cNvPr id="0" name=""/>
        <dsp:cNvSpPr/>
      </dsp:nvSpPr>
      <dsp:spPr>
        <a:xfrm>
          <a:off x="6273017" y="0"/>
          <a:ext cx="2005631" cy="1753174"/>
        </a:xfrm>
        <a:prstGeom prst="rightArrow">
          <a:avLst>
            <a:gd name="adj1" fmla="val 70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260" tIns="12065" rIns="24130" bIns="12065" numCol="1" spcCol="1270" anchor="ctr" anchorCtr="0">
          <a:noAutofit/>
        </a:bodyPr>
        <a:lstStyle/>
        <a:p>
          <a:pPr marL="0" lvl="0" indent="0" algn="ctr" defTabSz="844550">
            <a:lnSpc>
              <a:spcPct val="90000"/>
            </a:lnSpc>
            <a:spcBef>
              <a:spcPct val="0"/>
            </a:spcBef>
            <a:spcAft>
              <a:spcPct val="35000"/>
            </a:spcAft>
            <a:buNone/>
          </a:pPr>
          <a:r>
            <a:rPr lang="en-US" sz="1900" kern="1200" dirty="0"/>
            <a:t>1 MB/s unit in, 2MB/s </a:t>
          </a:r>
          <a:br>
            <a:rPr lang="en-US" sz="1900" kern="1200" dirty="0"/>
          </a:br>
          <a:r>
            <a:rPr lang="en-US" sz="1900" kern="1200" dirty="0"/>
            <a:t>unit out</a:t>
          </a:r>
        </a:p>
      </dsp:txBody>
      <dsp:txXfrm>
        <a:off x="6774425" y="262976"/>
        <a:ext cx="977745" cy="1227222"/>
      </dsp:txXfrm>
    </dsp:sp>
    <dsp:sp modelId="{1299FF3F-C241-443B-8A52-AC87278961F4}">
      <dsp:nvSpPr>
        <dsp:cNvPr id="0" name=""/>
        <dsp:cNvSpPr/>
      </dsp:nvSpPr>
      <dsp:spPr>
        <a:xfrm>
          <a:off x="5771610" y="375179"/>
          <a:ext cx="1002815" cy="1002815"/>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Event Hub</a:t>
          </a:r>
        </a:p>
      </dsp:txBody>
      <dsp:txXfrm>
        <a:off x="5918469" y="522038"/>
        <a:ext cx="709097" cy="709097"/>
      </dsp:txXfrm>
    </dsp:sp>
    <dsp:sp modelId="{22F61097-3DCC-4725-842F-3F522C63A5AF}">
      <dsp:nvSpPr>
        <dsp:cNvPr id="0" name=""/>
        <dsp:cNvSpPr/>
      </dsp:nvSpPr>
      <dsp:spPr>
        <a:xfrm>
          <a:off x="8917340" y="0"/>
          <a:ext cx="2005631" cy="1753174"/>
        </a:xfrm>
        <a:prstGeom prst="rightArrow">
          <a:avLst>
            <a:gd name="adj1" fmla="val 70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260" tIns="12065" rIns="24130" bIns="12065" numCol="1" spcCol="1270" anchor="ctr" anchorCtr="0">
          <a:noAutofit/>
        </a:bodyPr>
        <a:lstStyle/>
        <a:p>
          <a:pPr marL="0" lvl="0" indent="0" algn="ctr" defTabSz="844550">
            <a:lnSpc>
              <a:spcPct val="90000"/>
            </a:lnSpc>
            <a:spcBef>
              <a:spcPct val="0"/>
            </a:spcBef>
            <a:spcAft>
              <a:spcPct val="35000"/>
            </a:spcAft>
            <a:buNone/>
          </a:pPr>
          <a:r>
            <a:rPr lang="en-US" sz="1900" kern="1200" dirty="0"/>
            <a:t>Instance</a:t>
          </a:r>
        </a:p>
      </dsp:txBody>
      <dsp:txXfrm>
        <a:off x="9418747" y="262976"/>
        <a:ext cx="977745" cy="1227222"/>
      </dsp:txXfrm>
    </dsp:sp>
    <dsp:sp modelId="{F6A115DD-636D-485C-AF30-6847F2919C34}">
      <dsp:nvSpPr>
        <dsp:cNvPr id="0" name=""/>
        <dsp:cNvSpPr/>
      </dsp:nvSpPr>
      <dsp:spPr>
        <a:xfrm>
          <a:off x="8415932" y="375179"/>
          <a:ext cx="1002815" cy="1002815"/>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Web Jobs</a:t>
          </a:r>
        </a:p>
      </dsp:txBody>
      <dsp:txXfrm>
        <a:off x="8562791" y="522038"/>
        <a:ext cx="709097" cy="7090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F61097-3DCC-4725-842F-3F522C63A5AF}">
      <dsp:nvSpPr>
        <dsp:cNvPr id="0" name=""/>
        <dsp:cNvSpPr/>
      </dsp:nvSpPr>
      <dsp:spPr>
        <a:xfrm>
          <a:off x="3558244" y="0"/>
          <a:ext cx="2005631" cy="1753174"/>
        </a:xfrm>
        <a:prstGeom prst="rightArrow">
          <a:avLst>
            <a:gd name="adj1" fmla="val 70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260" tIns="12065" rIns="24130" bIns="12065" numCol="1" spcCol="1270" anchor="ctr" anchorCtr="0">
          <a:noAutofit/>
        </a:bodyPr>
        <a:lstStyle/>
        <a:p>
          <a:pPr marL="0" lvl="0" indent="0" algn="ctr" defTabSz="844550">
            <a:lnSpc>
              <a:spcPct val="90000"/>
            </a:lnSpc>
            <a:spcBef>
              <a:spcPct val="0"/>
            </a:spcBef>
            <a:spcAft>
              <a:spcPct val="35000"/>
            </a:spcAft>
            <a:buNone/>
          </a:pPr>
          <a:r>
            <a:rPr lang="en-US" sz="1900" kern="1200" dirty="0"/>
            <a:t>Instance</a:t>
          </a:r>
        </a:p>
      </dsp:txBody>
      <dsp:txXfrm>
        <a:off x="4059651" y="262976"/>
        <a:ext cx="977745" cy="1227222"/>
      </dsp:txXfrm>
    </dsp:sp>
    <dsp:sp modelId="{F6A115DD-636D-485C-AF30-6847F2919C34}">
      <dsp:nvSpPr>
        <dsp:cNvPr id="0" name=""/>
        <dsp:cNvSpPr/>
      </dsp:nvSpPr>
      <dsp:spPr>
        <a:xfrm>
          <a:off x="3056836" y="375179"/>
          <a:ext cx="1002815" cy="1002815"/>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Web</a:t>
          </a:r>
        </a:p>
      </dsp:txBody>
      <dsp:txXfrm>
        <a:off x="3203695" y="522038"/>
        <a:ext cx="709097" cy="709097"/>
      </dsp:txXfrm>
    </dsp:sp>
    <dsp:sp modelId="{D7CA2DE7-146D-4BC6-8097-769DC77225ED}">
      <dsp:nvSpPr>
        <dsp:cNvPr id="0" name=""/>
        <dsp:cNvSpPr/>
      </dsp:nvSpPr>
      <dsp:spPr>
        <a:xfrm>
          <a:off x="6343469" y="0"/>
          <a:ext cx="2005631" cy="1753174"/>
        </a:xfrm>
        <a:prstGeom prst="rightArrow">
          <a:avLst>
            <a:gd name="adj1" fmla="val 70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260" tIns="12065" rIns="24130" bIns="12065" numCol="1" spcCol="1270" anchor="ctr" anchorCtr="0">
          <a:noAutofit/>
        </a:bodyPr>
        <a:lstStyle/>
        <a:p>
          <a:pPr marL="0" lvl="0" indent="0" algn="ctr" defTabSz="844550">
            <a:lnSpc>
              <a:spcPct val="90000"/>
            </a:lnSpc>
            <a:spcBef>
              <a:spcPct val="0"/>
            </a:spcBef>
            <a:spcAft>
              <a:spcPct val="35000"/>
            </a:spcAft>
            <a:buNone/>
          </a:pPr>
          <a:r>
            <a:rPr lang="en-US" sz="1900" kern="1200" dirty="0"/>
            <a:t>6M 4KB </a:t>
          </a:r>
          <a:r>
            <a:rPr lang="en-US" sz="1900" kern="1200" dirty="0" err="1"/>
            <a:t>msgs</a:t>
          </a:r>
          <a:r>
            <a:rPr lang="en-US" sz="1900" kern="1200" dirty="0"/>
            <a:t> per day</a:t>
          </a:r>
        </a:p>
      </dsp:txBody>
      <dsp:txXfrm>
        <a:off x="6844877" y="262976"/>
        <a:ext cx="977745" cy="1227222"/>
      </dsp:txXfrm>
    </dsp:sp>
    <dsp:sp modelId="{5BECF6C5-7758-495C-AB68-C9664343714F}">
      <dsp:nvSpPr>
        <dsp:cNvPr id="0" name=""/>
        <dsp:cNvSpPr/>
      </dsp:nvSpPr>
      <dsp:spPr>
        <a:xfrm>
          <a:off x="5842061" y="375179"/>
          <a:ext cx="1002815" cy="1002815"/>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err="1"/>
            <a:t>IoT</a:t>
          </a:r>
          <a:r>
            <a:rPr lang="en-US" sz="2200" kern="1200" dirty="0"/>
            <a:t> Hub</a:t>
          </a:r>
        </a:p>
      </dsp:txBody>
      <dsp:txXfrm>
        <a:off x="5988920" y="522038"/>
        <a:ext cx="709097" cy="70909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6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Server and Cloud 2013 Template</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8D34AC8-E01F-4FBF-B65F-21ABDE98B385}" type="datetime8">
              <a:rPr lang="en-US" smtClean="0">
                <a:latin typeface="Segoe UI" pitchFamily="34" charset="0"/>
              </a:rPr>
              <a:t>12/12/2016 7:12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4CFA94A-519F-445C-B30C-9E76FA6A2031}" type="datetime8">
              <a:rPr lang="en-US" smtClean="0"/>
              <a:t>12/12/2016 7:12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12/12/2016 7:12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085514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12/12/2016 7:12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997415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12/12/2016 7:12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932945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659">
              <a:defRPr/>
            </a:pPr>
            <a:endParaRPr lang="en-US" dirty="0"/>
          </a:p>
        </p:txBody>
      </p:sp>
      <p:sp>
        <p:nvSpPr>
          <p:cNvPr id="4" name="Slide Number Placeholder 3"/>
          <p:cNvSpPr>
            <a:spLocks noGrp="1"/>
          </p:cNvSpPr>
          <p:nvPr>
            <p:ph type="sldNum" sz="quarter" idx="10"/>
          </p:nvPr>
        </p:nvSpPr>
        <p:spPr/>
        <p:txBody>
          <a:bodyPr/>
          <a:lstStyle/>
          <a:p>
            <a:fld id="{05977271-ECE5-4812-A79D-0C8F6032CADD}"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0527772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1E1D8D-1204-4C11-9A99-DC3CBA832A7C}"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207750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E4B192-2ACB-489C-8CF8-80A7D5A4C412}"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3810982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E4B192-2ACB-489C-8CF8-80A7D5A4C412}"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6052076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E4B192-2ACB-489C-8CF8-80A7D5A4C412}"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3372524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a:xfrm>
            <a:off x="0" y="8759190"/>
            <a:ext cx="5986526" cy="358930"/>
          </a:xfrm>
          <a:prstGeom prst="rect">
            <a:avLst/>
          </a:prstGeom>
        </p:spPr>
        <p:txBody>
          <a:bodyPr/>
          <a:lstStyle/>
          <a:p>
            <a:pPr defTabSz="922783"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a:xfrm>
            <a:off x="3927775" y="0"/>
            <a:ext cx="3004820" cy="461010"/>
          </a:xfrm>
          <a:prstGeom prst="rect">
            <a:avLst/>
          </a:prstGeom>
        </p:spPr>
        <p:txBody>
          <a:bodyPr/>
          <a:lstStyle/>
          <a:p>
            <a:fld id="{E74353ED-ACB2-44BF-A903-985B0AF962B7}" type="datetime1">
              <a:rPr lang="en-US" smtClean="0">
                <a:solidFill>
                  <a:prstClr val="black"/>
                </a:solidFill>
              </a:rPr>
              <a:pPr/>
              <a:t>12/12/2016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6582827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231CE3-B2D1-4742-A673-59FD91330216}"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35236484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12/12/2016 7:12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953448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Cloud OS </a:t>
            </a: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3527014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Cloud OS </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22146198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12/12/2016 7:12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7537930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7D55269-7644-44F4-812F-4C5E39B4A111}" type="datetime1">
              <a:rPr lang="en-US" smtClean="0">
                <a:solidFill>
                  <a:prstClr val="black"/>
                </a:solidFill>
              </a:rPr>
              <a:pPr/>
              <a:t>12/12/2016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5998009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7D55269-7644-44F4-812F-4C5E39B4A111}" type="datetime1">
              <a:rPr lang="en-US" smtClean="0">
                <a:solidFill>
                  <a:prstClr val="black"/>
                </a:solidFill>
              </a:rPr>
              <a:pPr/>
              <a:t>12/12/2016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348189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7D55269-7644-44F4-812F-4C5E39B4A111}" type="datetime1">
              <a:rPr lang="en-US" smtClean="0">
                <a:solidFill>
                  <a:prstClr val="black"/>
                </a:solidFill>
              </a:rPr>
              <a:pPr/>
              <a:t>12/12/2016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9840844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7D55269-7644-44F4-812F-4C5E39B4A111}" type="datetime1">
              <a:rPr lang="en-US" smtClean="0">
                <a:solidFill>
                  <a:prstClr val="black"/>
                </a:solidFill>
              </a:rPr>
              <a:pPr/>
              <a:t>12/12/2016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39786318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7D55269-7644-44F4-812F-4C5E39B4A111}" type="datetime1">
              <a:rPr lang="en-US" smtClean="0">
                <a:solidFill>
                  <a:prstClr val="black"/>
                </a:solidFill>
              </a:rPr>
              <a:pPr/>
              <a:t>12/12/2016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2079401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7D55269-7644-44F4-812F-4C5E39B4A111}" type="datetime1">
              <a:rPr lang="en-US" smtClean="0">
                <a:solidFill>
                  <a:prstClr val="black"/>
                </a:solidFill>
              </a:rPr>
              <a:pPr/>
              <a:t>12/12/2016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32643553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Cloud OS </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26119658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12/12/2016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1986995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12/12/2016 7:12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4920909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195" rtl="0" eaLnBrk="1" fontAlgn="auto" latinLnBrk="0" hangingPunct="1">
              <a:lnSpc>
                <a:spcPct val="90000"/>
              </a:lnSpc>
              <a:spcBef>
                <a:spcPts val="0"/>
              </a:spcBef>
              <a:spcAft>
                <a:spcPts val="34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0E0F7949-8AE9-4E5C-A2B1-913685B47E3F}" type="slidenum">
              <a:rPr lang="en-US" smtClean="0">
                <a:solidFill>
                  <a:prstClr val="black"/>
                </a:solidFill>
              </a:rPr>
              <a:pPr>
                <a:defRPr/>
              </a:pPr>
              <a:t>31</a:t>
            </a:fld>
            <a:endParaRPr lang="en-US" dirty="0">
              <a:solidFill>
                <a:prstClr val="black"/>
              </a:solidFill>
            </a:endParaRPr>
          </a:p>
        </p:txBody>
      </p:sp>
    </p:spTree>
    <p:extLst>
      <p:ext uri="{BB962C8B-B14F-4D97-AF65-F5344CB8AC3E}">
        <p14:creationId xmlns:p14="http://schemas.microsoft.com/office/powerpoint/2010/main" val="30103050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12/12/2016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39231348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Cloud OS </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5934664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54548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F0CDAB-E170-47AB-9E88-E22CD26CBC5B}"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24170145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12005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Cloud OS </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6758777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15620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12/12/2016 7:12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8732198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12/12/2016 7:12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696759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D0F68AA-2DAE-4DE5-AB84-A8508FC7853F}" type="datetime1">
              <a:rPr lang="en-US" smtClean="0">
                <a:solidFill>
                  <a:prstClr val="black"/>
                </a:solidFill>
              </a:rPr>
              <a:pPr/>
              <a:t>12/12/2016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9597522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Cloud OS </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389849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12/12/2016 7:12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03068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Cloud OS </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15541810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12/12/2016 7:12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17129985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12/12/2016 7:12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6289233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Cloud OS </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22565733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58BABA-CB4E-47D7-8069-5C01B9418E8B}"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2539752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gradFill>
                  <a:gsLst>
                    <a:gs pos="0">
                      <a:prstClr val="black">
                        <a:lumMod val="50000"/>
                      </a:prstClr>
                    </a:gs>
                    <a:gs pos="100000">
                      <a:prstClr val="black">
                        <a:lumMod val="50000"/>
                      </a:prstClr>
                    </a:gs>
                  </a:gsLst>
                  <a:lin ang="5400000" scaled="0"/>
                </a:gra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F8B1C72-80A4-4BB1-BEFB-DC184BA95499}" type="datetime1">
              <a:rPr lang="en-US" smtClean="0">
                <a:solidFill>
                  <a:prstClr val="black"/>
                </a:solidFill>
              </a:rPr>
              <a:pPr/>
              <a:t>12/12/2016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2895614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12/12/2016 7:12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87307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NZ" dirty="0"/>
              <a:t>Get attendees hands on quickly to make it</a:t>
            </a:r>
            <a:r>
              <a:rPr lang="en-NZ" baseline="0" dirty="0"/>
              <a:t> ‘real’</a:t>
            </a:r>
          </a:p>
          <a:p>
            <a:pPr marL="171450" indent="-171450">
              <a:buFontTx/>
              <a:buChar char="-"/>
            </a:pPr>
            <a:r>
              <a:rPr lang="en-NZ" baseline="0" dirty="0"/>
              <a:t>We’ve prepared lab content for attendees to use, so they can start working with the Azure </a:t>
            </a:r>
            <a:r>
              <a:rPr lang="en-NZ" baseline="0" dirty="0" err="1"/>
              <a:t>IoT</a:t>
            </a:r>
            <a:r>
              <a:rPr lang="en-NZ" baseline="0" dirty="0"/>
              <a:t> services (in a hands-on fashion) throughout the day.</a:t>
            </a:r>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12/12/2016 7:12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4621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Cloud OS </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2954134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A5F27D4-9122-47BC-9AC6-5C9D2E3822B3}" type="datetime1">
              <a:rPr lang="en-US" smtClean="0">
                <a:solidFill>
                  <a:prstClr val="black"/>
                </a:solidFill>
              </a:rPr>
              <a:pPr/>
              <a:t>12/12/2016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1860583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64354" y="479775"/>
            <a:ext cx="1639084" cy="359162"/>
          </a:xfrm>
          <a:prstGeom prst="rect">
            <a:avLst/>
          </a:prstGeom>
        </p:spPr>
      </p:pic>
      <p:pic>
        <p:nvPicPr>
          <p:cNvPr id="8" name="Picture 7" descr="C:\Users\petern\AppData\Local\Temp\vmware-petern\VMwareDnD\9912bbd5\PPE_Logo_RGB_bootcamp_600x131.png"/>
          <p:cNvPicPr>
            <a:picLocks noChangeAspect="1" noChangeArrowheads="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244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userDrawn="1">
          <p15:clr>
            <a:srgbClr val="C35EA4"/>
          </p15:clr>
        </p15:guide>
        <p15:guide id="2" pos="7546"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72918074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966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10942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82650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urple">
    <p:bg bwMode="gray">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4800" spc="-100" baseline="0">
                <a:gradFill>
                  <a:gsLst>
                    <a:gs pos="46903">
                      <a:srgbClr val="FFFFFF"/>
                    </a:gs>
                    <a:gs pos="83000">
                      <a:srgbClr val="FFFFFF"/>
                    </a:gs>
                  </a:gsLst>
                  <a:lin ang="5400000" scaled="1"/>
                </a:gradFill>
              </a:defRPr>
            </a:lvl1pPr>
          </a:lstStyle>
          <a:p>
            <a:r>
              <a:rPr lang="en-US" dirty="0"/>
              <a:t>Presentation title</a:t>
            </a:r>
          </a:p>
        </p:txBody>
      </p:sp>
      <p:pic>
        <p:nvPicPr>
          <p:cNvPr id="7" name="Picture 6"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993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mp; Photo Purple">
    <p:bg bwMode="ltGray">
      <p:bgPr>
        <a:solidFill>
          <a:schemeClr val="accent4"/>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16029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Purple">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351675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6901828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mall Title Only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9425156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865348"/>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8 Categories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4">
              <a:lumMod val="50000"/>
            </a:schemeClr>
          </a:solidFill>
          <a:ln>
            <a:noFill/>
          </a:ln>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29115187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603618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99151224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440253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itle and Content 2">
    <p:bg bwMode="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423546889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9056615"/>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110011199"/>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amp; Content Purple">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2716840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412884180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3796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27347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69202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99429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661434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938532970"/>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68773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70707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77394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264431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9456308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37096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393262334"/>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20076340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3"/>
            <a:ext cx="10972800" cy="4398938"/>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195789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5317181"/>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7866795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9861624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4022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812920424"/>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074433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94489580"/>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465955030"/>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704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81366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6002338" cy="6994525"/>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761038" y="1211263"/>
            <a:ext cx="6400800" cy="600164"/>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235410857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050631"/>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10648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74819" y="276986"/>
            <a:ext cx="6400614" cy="654538"/>
          </a:xfrm>
          <a:prstGeom prst="rect">
            <a:avLst/>
          </a:prstGeom>
        </p:spPr>
        <p:txBody>
          <a:bodyPr lIns="182880" tIns="146304" rIns="182880" bIns="146304" anchor="t" anchorCtr="0">
            <a:noAutofit/>
          </a:bodyPr>
          <a:lstStyle>
            <a:lvl1pPr marL="0" indent="0">
              <a:lnSpc>
                <a:spcPts val="2800"/>
              </a:lnSpc>
              <a:spcBef>
                <a:spcPts val="0"/>
              </a:spcBef>
              <a:buFontTx/>
              <a:buNone/>
              <a:defRPr sz="2400">
                <a:gradFill>
                  <a:gsLst>
                    <a:gs pos="46903">
                      <a:schemeClr val="tx1"/>
                    </a:gs>
                    <a:gs pos="83000">
                      <a:schemeClr val="tx1"/>
                    </a:gs>
                  </a:gsLst>
                  <a:lin ang="5400000" scaled="0"/>
                </a:gra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8045"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1433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873347"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600834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8045" y="1274472"/>
            <a:ext cx="2743200"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14325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600817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873092"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110738813"/>
      </p:ext>
    </p:extLst>
  </p:cSld>
  <p:clrMapOvr>
    <a:overrideClrMapping bg1="lt1" tx1="dk1" bg2="lt2" tx2="dk2" accent1="accent1" accent2="accent2" accent3="accent3" accent4="accent4" accent5="accent5" accent6="accent6" hlink="hlink" folHlink="folHlink"/>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4" name="Rectangle 3"/>
          <p:cNvSpPr/>
          <p:nvPr userDrawn="1"/>
        </p:nvSpPr>
        <p:spPr bwMode="auto">
          <a:xfrm>
            <a:off x="0" y="5104776"/>
            <a:ext cx="12436475" cy="188975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r" defTabSz="932290" fontAlgn="base">
              <a:spcBef>
                <a:spcPct val="0"/>
              </a:spcBef>
              <a:spcAft>
                <a:spcPct val="0"/>
              </a:spcAft>
            </a:pPr>
            <a:endParaRPr lang="en-US" sz="1836" dirty="0">
              <a:solidFill>
                <a:srgbClr val="FFFFFF"/>
              </a:solidFill>
            </a:endParaRPr>
          </a:p>
        </p:txBody>
      </p:sp>
      <p:sp>
        <p:nvSpPr>
          <p:cNvPr id="2" name="TextBox 1"/>
          <p:cNvSpPr txBox="1"/>
          <p:nvPr userDrawn="1"/>
        </p:nvSpPr>
        <p:spPr>
          <a:xfrm>
            <a:off x="237275" y="5892670"/>
            <a:ext cx="6887789" cy="574443"/>
          </a:xfrm>
          <a:prstGeom prst="rect">
            <a:avLst/>
          </a:prstGeom>
          <a:noFill/>
        </p:spPr>
        <p:txBody>
          <a:bodyPr wrap="square" rtlCol="0">
            <a:spAutoFit/>
          </a:bodyPr>
          <a:lstStyle/>
          <a:p>
            <a:r>
              <a:rPr lang="en-US" sz="3060" dirty="0">
                <a:solidFill>
                  <a:srgbClr val="FFFFFF"/>
                </a:solidFill>
                <a:latin typeface="Segoe UI Light" panose="020B0502040204020203" pitchFamily="34" charset="0"/>
                <a:ea typeface="Segoe UI" panose="020B0502040204020203" pitchFamily="34" charset="0"/>
                <a:cs typeface="Segoe UI" panose="020B0502040204020203" pitchFamily="34" charset="0"/>
              </a:rPr>
              <a:t>Create the Internet of Your Things</a:t>
            </a:r>
          </a:p>
        </p:txBody>
      </p:sp>
      <p:sp>
        <p:nvSpPr>
          <p:cNvPr id="5" name="Text Placeholder 41"/>
          <p:cNvSpPr txBox="1">
            <a:spLocks/>
          </p:cNvSpPr>
          <p:nvPr userDrawn="1"/>
        </p:nvSpPr>
        <p:spPr>
          <a:xfrm>
            <a:off x="273940" y="6397635"/>
            <a:ext cx="2718417" cy="247615"/>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1020" dirty="0">
                <a:solidFill>
                  <a:srgbClr val="FFFFFF"/>
                </a:solidFill>
              </a:rPr>
              <a:t>www.InternetofYourThings.com</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6519" y="5230386"/>
            <a:ext cx="1842897" cy="677802"/>
          </a:xfrm>
          <a:prstGeom prst="rect">
            <a:avLst/>
          </a:prstGeom>
        </p:spPr>
      </p:pic>
    </p:spTree>
    <p:extLst>
      <p:ext uri="{BB962C8B-B14F-4D97-AF65-F5344CB8AC3E}">
        <p14:creationId xmlns:p14="http://schemas.microsoft.com/office/powerpoint/2010/main" val="698108375"/>
      </p:ext>
    </p:extLst>
  </p:cSld>
  <p:clrMapOvr>
    <a:overrideClrMapping bg1="lt1" tx1="dk1" bg2="lt2" tx2="dk2" accent1="accent1" accent2="accent2" accent3="accent3" accent4="accent4" accent5="accent5" accent6="accent6" hlink="hlink" folHlink="folHlink"/>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659197" y="6606832"/>
            <a:ext cx="777278" cy="387693"/>
          </a:xfrm>
          <a:prstGeom prst="rect">
            <a:avLst/>
          </a:prstGeom>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59727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6485274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BD7BDA-AD4D-4E13-8CC7-6D2E7B2B0195}" type="datetimeFigureOut">
              <a:rPr lang="en-US" smtClean="0"/>
              <a:t>12/12/2016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3BADB3-2CAF-4F8D-A979-31A1D67875BA}" type="slidenum">
              <a:rPr lang="en-US" smtClean="0"/>
              <a:t>‹#›</a:t>
            </a:fld>
            <a:endParaRPr lang="en-US"/>
          </a:p>
        </p:txBody>
      </p:sp>
    </p:spTree>
    <p:extLst>
      <p:ext uri="{BB962C8B-B14F-4D97-AF65-F5344CB8AC3E}">
        <p14:creationId xmlns:p14="http://schemas.microsoft.com/office/powerpoint/2010/main" val="129361407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91938"/>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15041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995637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276977059"/>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58646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4213714287"/>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676789"/>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623391374"/>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231513535"/>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7014058"/>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656488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82253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44886251"/>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2514776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041885242"/>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9991793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03974139"/>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2585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9647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715517"/>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835303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586398"/>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628613"/>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2421515"/>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7084730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3657600"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1336828959"/>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02717316"/>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79632"/>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583968444"/>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628530857"/>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1606433"/>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2353637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27593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701190787"/>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267820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44870787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6994525"/>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141639646"/>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560123997"/>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7755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7412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909777"/>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10943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764324"/>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566907"/>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29747"/>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588904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428279833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752093"/>
          </a:xfrm>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3040063"/>
            <a:ext cx="11887200" cy="517065"/>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5"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91262992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680834"/>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197157519"/>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87404599"/>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6756463"/>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0911770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63866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050137229"/>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39314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68249396"/>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95470988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 t="8530" r="16372"/>
          <a:stretch/>
        </p:blipFill>
        <p:spPr>
          <a:xfrm>
            <a:off x="262937" y="832966"/>
            <a:ext cx="9960563" cy="5876623"/>
          </a:xfrm>
          <a:prstGeom prst="rect">
            <a:avLst/>
          </a:prstGeom>
          <a:noFill/>
          <a:ln>
            <a:noFill/>
          </a:ln>
        </p:spPr>
      </p:pic>
      <p:sp>
        <p:nvSpPr>
          <p:cNvPr id="5"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b="8167"/>
          <a:stretch/>
        </p:blipFill>
        <p:spPr>
          <a:xfrm>
            <a:off x="2257797" y="328911"/>
            <a:ext cx="9915740" cy="5855990"/>
          </a:xfrm>
          <a:prstGeom prst="rect">
            <a:avLst/>
          </a:prstGeom>
          <a:noFill/>
          <a:ln>
            <a:noFill/>
          </a:ln>
        </p:spPr>
      </p:pic>
      <p:pic>
        <p:nvPicPr>
          <p:cNvPr id="8" name="Picture 7" descr="C:\Users\petern\AppData\Local\Temp\vmware-petern\VMwareDnD\8013908a\PPE_Logo_RGB_bootcamp_600x13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9443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3290819153"/>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063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9778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341115"/>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03596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8331"/>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279152"/>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36373"/>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925705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264444489"/>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57873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Tree>
    <p:extLst>
      <p:ext uri="{BB962C8B-B14F-4D97-AF65-F5344CB8AC3E}">
        <p14:creationId xmlns:p14="http://schemas.microsoft.com/office/powerpoint/2010/main" val="74040086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03455301"/>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134850731"/>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3571400"/>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1143124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91686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062901043"/>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420342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152306235"/>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989306842"/>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6399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539002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31604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037164"/>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365312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8619809"/>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300970"/>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8085659"/>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0038371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591401164"/>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26380"/>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5"/>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73139491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0" y="2122488"/>
            <a:ext cx="11889564" cy="2746375"/>
          </a:xfrm>
        </p:spPr>
        <p:txBody>
          <a:bodyPr/>
          <a:lstStyle>
            <a:lvl1pPr>
              <a:defRPr sz="8800">
                <a:gradFill>
                  <a:gsLst>
                    <a:gs pos="885">
                      <a:schemeClr val="tx1"/>
                    </a:gs>
                    <a:gs pos="11194">
                      <a:schemeClr val="tx1"/>
                    </a:gs>
                  </a:gsLst>
                  <a:lin ang="5400000" scaled="0"/>
                </a:gradFill>
              </a:defRPr>
            </a:lvl1pPr>
          </a:lstStyle>
          <a:p>
            <a:r>
              <a:rPr lang="en-US"/>
              <a:t>Click to edit Master title style</a:t>
            </a:r>
            <a:endParaRPr lang="en-US" dirty="0"/>
          </a:p>
        </p:txBody>
      </p:sp>
      <p:sp>
        <p:nvSpPr>
          <p:cNvPr id="14" name="Rectangle 13"/>
          <p:cNvSpPr/>
          <p:nvPr userDrawn="1"/>
        </p:nvSpPr>
        <p:spPr bwMode="auto">
          <a:xfrm>
            <a:off x="10206038" y="6213475"/>
            <a:ext cx="1955800" cy="484188"/>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C:\Users\petern\AppData\Local\Temp\vmware-petern\VMwareDnD\9912bbd5\PPE_Logo_RGB_bootcamp_600x131.png"/>
          <p:cNvPicPr>
            <a:picLocks noChangeAspect="1" noChangeArrowheads="1"/>
          </p:cNvPicPr>
          <p:nvPr userDrawn="1"/>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2549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67262280"/>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1418600"/>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0026695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90728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776612325"/>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1859974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868673636"/>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84818009"/>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84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9368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122488"/>
            <a:ext cx="11889564" cy="2746375"/>
          </a:xfrm>
        </p:spPr>
        <p:txBody>
          <a:bodyPr/>
          <a:lstStyle>
            <a:lvl1pPr>
              <a:defRPr sz="8800">
                <a:gradFill>
                  <a:gsLst>
                    <a:gs pos="0">
                      <a:schemeClr val="tx1"/>
                    </a:gs>
                    <a:gs pos="11194">
                      <a:schemeClr val="tx1"/>
                    </a:gs>
                  </a:gsLst>
                  <a:lin ang="5400000" scaled="0"/>
                </a:gradFill>
              </a:defRPr>
            </a:lvl1pPr>
          </a:lstStyle>
          <a:p>
            <a:r>
              <a:rPr lang="en-US"/>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7858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469323"/>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547801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823713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7362883"/>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9768566"/>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017766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4213577177"/>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7632516"/>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938936588"/>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75129905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927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22654978"/>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Only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558274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072609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83724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092128781"/>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7044918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054603863"/>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473031260"/>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1782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8379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129449"/>
            <a:ext cx="11889564" cy="917575"/>
          </a:xfrm>
        </p:spPr>
        <p:txBody>
          <a:bodyPr/>
          <a:lstStyle>
            <a:lvl1pPr>
              <a:defRPr sz="6000"/>
            </a:lvl1pPr>
          </a:lstStyle>
          <a:p>
            <a:r>
              <a:rPr lang="en-US" dirty="0"/>
              <a:t>Thank you</a:t>
            </a:r>
          </a:p>
        </p:txBody>
      </p:sp>
      <p:pic>
        <p:nvPicPr>
          <p:cNvPr id="4"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48171" y="5438603"/>
            <a:ext cx="881733" cy="1925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petern\AppData\Local\Temp\vmware-petern\VMwareDnD\8013908a\PPE_Logo_RGB_bootcamp_600x131.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713940"/>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419453"/>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46519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74819" y="276986"/>
            <a:ext cx="6400614" cy="654538"/>
          </a:xfrm>
          <a:prstGeom prst="rect">
            <a:avLst/>
          </a:prstGeom>
        </p:spPr>
        <p:txBody>
          <a:bodyPr lIns="182880" tIns="146304" rIns="182880" bIns="146304" anchor="t" anchorCtr="0">
            <a:noAutofit/>
          </a:bodyPr>
          <a:lstStyle>
            <a:lvl1pPr marL="0" indent="0">
              <a:lnSpc>
                <a:spcPts val="2800"/>
              </a:lnSpc>
              <a:spcBef>
                <a:spcPts val="0"/>
              </a:spcBef>
              <a:buFontTx/>
              <a:buNone/>
              <a:defRPr sz="2400">
                <a:gradFill>
                  <a:gsLst>
                    <a:gs pos="46903">
                      <a:schemeClr val="tx1"/>
                    </a:gs>
                    <a:gs pos="83000">
                      <a:schemeClr val="tx1"/>
                    </a:gs>
                  </a:gsLst>
                  <a:lin ang="5400000" scaled="0"/>
                </a:gra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8045"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1433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873347"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600834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8045" y="1274472"/>
            <a:ext cx="2743200"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14325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600817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873092"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102238946"/>
      </p:ext>
    </p:extLst>
  </p:cSld>
  <p:clrMapOvr>
    <a:overrideClrMapping bg1="lt1" tx1="dk1" bg2="lt2" tx2="dk2" accent1="accent1" accent2="accent2" accent3="accent3" accent4="accent4" accent5="accent5" accent6="accent6" hlink="hlink" folHlink="folHlink"/>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4" name="Rectangle 3"/>
          <p:cNvSpPr/>
          <p:nvPr userDrawn="1"/>
        </p:nvSpPr>
        <p:spPr bwMode="auto">
          <a:xfrm>
            <a:off x="0" y="5104776"/>
            <a:ext cx="12436475" cy="188975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r" defTabSz="932290" fontAlgn="base">
              <a:spcBef>
                <a:spcPct val="0"/>
              </a:spcBef>
              <a:spcAft>
                <a:spcPct val="0"/>
              </a:spcAft>
            </a:pPr>
            <a:endParaRPr lang="en-US" sz="1836" dirty="0">
              <a:solidFill>
                <a:srgbClr val="FFFFFF"/>
              </a:solidFill>
            </a:endParaRPr>
          </a:p>
        </p:txBody>
      </p:sp>
      <p:sp>
        <p:nvSpPr>
          <p:cNvPr id="2" name="TextBox 1"/>
          <p:cNvSpPr txBox="1"/>
          <p:nvPr userDrawn="1"/>
        </p:nvSpPr>
        <p:spPr>
          <a:xfrm>
            <a:off x="237275" y="5892670"/>
            <a:ext cx="6887789" cy="574443"/>
          </a:xfrm>
          <a:prstGeom prst="rect">
            <a:avLst/>
          </a:prstGeom>
          <a:noFill/>
        </p:spPr>
        <p:txBody>
          <a:bodyPr wrap="square" rtlCol="0">
            <a:spAutoFit/>
          </a:bodyPr>
          <a:lstStyle/>
          <a:p>
            <a:r>
              <a:rPr lang="en-US" sz="3060" dirty="0">
                <a:solidFill>
                  <a:srgbClr val="FFFFFF"/>
                </a:solidFill>
                <a:latin typeface="Segoe UI Light" panose="020B0502040204020203" pitchFamily="34" charset="0"/>
                <a:ea typeface="Segoe UI" panose="020B0502040204020203" pitchFamily="34" charset="0"/>
                <a:cs typeface="Segoe UI" panose="020B0502040204020203" pitchFamily="34" charset="0"/>
              </a:rPr>
              <a:t>Create the Internet of Your Things</a:t>
            </a:r>
          </a:p>
        </p:txBody>
      </p:sp>
      <p:sp>
        <p:nvSpPr>
          <p:cNvPr id="5" name="Text Placeholder 41"/>
          <p:cNvSpPr txBox="1">
            <a:spLocks/>
          </p:cNvSpPr>
          <p:nvPr userDrawn="1"/>
        </p:nvSpPr>
        <p:spPr>
          <a:xfrm>
            <a:off x="273940" y="6397635"/>
            <a:ext cx="2718417" cy="247615"/>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1020" dirty="0">
                <a:solidFill>
                  <a:srgbClr val="FFFFFF"/>
                </a:solidFill>
              </a:rPr>
              <a:t>www.InternetofYourThings.com</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6519" y="5230386"/>
            <a:ext cx="1842897" cy="677802"/>
          </a:xfrm>
          <a:prstGeom prst="rect">
            <a:avLst/>
          </a:prstGeom>
        </p:spPr>
      </p:pic>
    </p:spTree>
    <p:extLst>
      <p:ext uri="{BB962C8B-B14F-4D97-AF65-F5344CB8AC3E}">
        <p14:creationId xmlns:p14="http://schemas.microsoft.com/office/powerpoint/2010/main" val="713236308"/>
      </p:ext>
    </p:extLst>
  </p:cSld>
  <p:clrMapOvr>
    <a:overrideClrMapping bg1="lt1" tx1="dk1" bg2="lt2" tx2="dk2" accent1="accent1" accent2="accent2" accent3="accent3" accent4="accent4" accent5="accent5" accent6="accent6" hlink="hlink" folHlink="folHlink"/>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659197" y="6606832"/>
            <a:ext cx="777278" cy="387693"/>
          </a:xfrm>
          <a:prstGeom prst="rect">
            <a:avLst/>
          </a:prstGeom>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2260130"/>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43140714"/>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BD7BDA-AD4D-4E13-8CC7-6D2E7B2B0195}" type="datetimeFigureOut">
              <a:rPr lang="en-US" smtClean="0"/>
              <a:t>12/12/2016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3BADB3-2CAF-4F8D-A979-31A1D67875BA}" type="slidenum">
              <a:rPr lang="en-US" smtClean="0"/>
              <a:t>‹#›</a:t>
            </a:fld>
            <a:endParaRPr lang="en-US"/>
          </a:p>
        </p:txBody>
      </p:sp>
    </p:spTree>
    <p:extLst>
      <p:ext uri="{BB962C8B-B14F-4D97-AF65-F5344CB8AC3E}">
        <p14:creationId xmlns:p14="http://schemas.microsoft.com/office/powerpoint/2010/main" val="38137747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Blue Tile Title">
    <p:spTree>
      <p:nvGrpSpPr>
        <p:cNvPr id="1" name=""/>
        <p:cNvGrpSpPr/>
        <p:nvPr/>
      </p:nvGrpSpPr>
      <p:grpSpPr>
        <a:xfrm>
          <a:off x="0" y="0"/>
          <a:ext cx="0" cy="0"/>
          <a:chOff x="0" y="0"/>
          <a:chExt cx="0" cy="0"/>
        </a:xfrm>
      </p:grpSpPr>
      <p:pic>
        <p:nvPicPr>
          <p:cNvPr id="6" name="Picture 5" descr="hanggliders - secondary.png"/>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087" y="0"/>
            <a:ext cx="12435388" cy="6994525"/>
          </a:xfrm>
          <a:prstGeom prst="rect">
            <a:avLst/>
          </a:prstGeom>
        </p:spPr>
      </p:pic>
      <p:sp>
        <p:nvSpPr>
          <p:cNvPr id="9" name="Text Placeholder 8"/>
          <p:cNvSpPr>
            <a:spLocks noGrp="1"/>
          </p:cNvSpPr>
          <p:nvPr>
            <p:ph type="body" sz="quarter" idx="10"/>
          </p:nvPr>
        </p:nvSpPr>
        <p:spPr>
          <a:xfrm>
            <a:off x="285751" y="304800"/>
            <a:ext cx="4556125" cy="2202557"/>
          </a:xfrm>
          <a:solidFill>
            <a:srgbClr val="003963">
              <a:alpha val="90000"/>
            </a:srgbClr>
          </a:solidFill>
        </p:spPr>
        <p:txBody>
          <a:bodyPr/>
          <a:lstStyle>
            <a:lvl1pPr marL="0" indent="0">
              <a:lnSpc>
                <a:spcPts val="4799"/>
              </a:lnSpc>
              <a:spcBef>
                <a:spcPts val="0"/>
              </a:spcBef>
              <a:buFontTx/>
              <a:buNone/>
              <a:defRPr sz="4299">
                <a:solidFill>
                  <a:schemeClr val="bg1"/>
                </a:solidFill>
              </a:defRPr>
            </a:lvl1pPr>
            <a:lvl2pPr marL="0" indent="0">
              <a:lnSpc>
                <a:spcPts val="2600"/>
              </a:lnSpc>
              <a:spcBef>
                <a:spcPts val="3599"/>
              </a:spcBef>
              <a:spcAft>
                <a:spcPts val="2400"/>
              </a:spcAft>
              <a:buFontTx/>
              <a:buNone/>
              <a:defRPr sz="2000">
                <a:solidFill>
                  <a:schemeClr val="bg1"/>
                </a:solidFill>
              </a:defRPr>
            </a:lvl2pPr>
            <a:lvl3pPr marL="230143" indent="-228557">
              <a:lnSpc>
                <a:spcPts val="2700"/>
              </a:lnSpc>
              <a:spcBef>
                <a:spcPts val="0"/>
              </a:spcBef>
              <a:defRPr sz="2000">
                <a:solidFill>
                  <a:schemeClr val="bg1"/>
                </a:solidFill>
              </a:defRPr>
            </a:lvl3pPr>
            <a:lvl4pPr marL="230143" indent="-228557">
              <a:lnSpc>
                <a:spcPts val="2700"/>
              </a:lnSpc>
              <a:spcBef>
                <a:spcPts val="0"/>
              </a:spcBef>
              <a:defRPr sz="2000">
                <a:solidFill>
                  <a:schemeClr val="bg1"/>
                </a:solidFill>
              </a:defRPr>
            </a:lvl4pPr>
            <a:lvl5pPr marL="230143" indent="-228557">
              <a:lnSpc>
                <a:spcPts val="2700"/>
              </a:lnSpc>
              <a:spcBef>
                <a:spcPts val="0"/>
              </a:spcBef>
              <a:defRPr sz="2000">
                <a:solidFill>
                  <a:schemeClr val="bg1"/>
                </a:solidFill>
              </a:defRPr>
            </a:lvl5pPr>
          </a:lstStyle>
          <a:p>
            <a:pPr lvl="0"/>
            <a:r>
              <a:rPr lang="en-US" dirty="0"/>
              <a:t>Click to edit Master text styles</a:t>
            </a:r>
          </a:p>
          <a:p>
            <a:pPr lvl="1"/>
            <a:r>
              <a:rPr lang="en-US" dirty="0"/>
              <a:t>Second level</a:t>
            </a:r>
          </a:p>
        </p:txBody>
      </p:sp>
      <p:sp>
        <p:nvSpPr>
          <p:cNvPr id="3" name="TextBox 2"/>
          <p:cNvSpPr txBox="1"/>
          <p:nvPr userDrawn="1"/>
        </p:nvSpPr>
        <p:spPr>
          <a:xfrm>
            <a:off x="-1819059" y="-457200"/>
            <a:ext cx="914400" cy="914400"/>
          </a:xfrm>
          <a:prstGeom prst="rect">
            <a:avLst/>
          </a:prstGeom>
          <a:noFill/>
        </p:spPr>
        <p:txBody>
          <a:bodyPr wrap="none" lIns="182854" tIns="146283" rIns="182854" bIns="146283" rtlCol="0">
            <a:noAutofit/>
          </a:bodyPr>
          <a:lstStyle/>
          <a:p>
            <a:pPr defTabSz="932563">
              <a:lnSpc>
                <a:spcPct val="90000"/>
              </a:lnSpc>
              <a:spcAft>
                <a:spcPts val="600"/>
              </a:spcAft>
            </a:pPr>
            <a:endParaRPr lang="en-US" sz="2400" dirty="0">
              <a:gradFill>
                <a:gsLst>
                  <a:gs pos="2917">
                    <a:srgbClr val="000000"/>
                  </a:gs>
                  <a:gs pos="30000">
                    <a:srgbClr val="000000"/>
                  </a:gs>
                </a:gsLst>
                <a:lin ang="5400000" scaled="0"/>
              </a:gradFill>
            </a:endParaRPr>
          </a:p>
        </p:txBody>
      </p:sp>
      <p:sp>
        <p:nvSpPr>
          <p:cNvPr id="2" name="TextBox 1"/>
          <p:cNvSpPr txBox="1"/>
          <p:nvPr userDrawn="1"/>
        </p:nvSpPr>
        <p:spPr>
          <a:xfrm>
            <a:off x="15918689" y="-3259174"/>
            <a:ext cx="914400" cy="914400"/>
          </a:xfrm>
          <a:prstGeom prst="rect">
            <a:avLst/>
          </a:prstGeom>
          <a:noFill/>
        </p:spPr>
        <p:txBody>
          <a:bodyPr wrap="none" lIns="182854" tIns="146283" rIns="182854" bIns="146283" rtlCol="0">
            <a:noAutofit/>
          </a:bodyPr>
          <a:lstStyle/>
          <a:p>
            <a:pPr defTabSz="932563">
              <a:lnSpc>
                <a:spcPct val="90000"/>
              </a:lnSpc>
              <a:spcAft>
                <a:spcPts val="600"/>
              </a:spcAft>
            </a:pPr>
            <a:endParaRPr lang="en-US" sz="2400" dirty="0">
              <a:gradFill>
                <a:gsLst>
                  <a:gs pos="2917">
                    <a:srgbClr val="000000"/>
                  </a:gs>
                  <a:gs pos="30000">
                    <a:srgbClr val="000000"/>
                  </a:gs>
                </a:gsLst>
                <a:lin ang="5400000" scaled="0"/>
              </a:gradFill>
            </a:endParaRPr>
          </a:p>
        </p:txBody>
      </p:sp>
    </p:spTree>
    <p:extLst>
      <p:ext uri="{BB962C8B-B14F-4D97-AF65-F5344CB8AC3E}">
        <p14:creationId xmlns:p14="http://schemas.microsoft.com/office/powerpoint/2010/main" val="558841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3"/>
            <a:ext cx="10972800"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4442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4060745"/>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368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87021" y="1415862"/>
            <a:ext cx="11756355" cy="2228302"/>
          </a:xfrm>
          <a:prstGeom prst="rect">
            <a:avLst/>
          </a:prstGeom>
        </p:spPr>
        <p:txBody>
          <a:bodyPr/>
          <a:lstStyle>
            <a:lvl1pPr>
              <a:spcBef>
                <a:spcPts val="1428"/>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03795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41422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43577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21419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9525056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3034276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56235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76263614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30658424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64982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3" y="296863"/>
            <a:ext cx="5486335" cy="1828800"/>
          </a:xfrm>
          <a:noFill/>
        </p:spPr>
        <p:txBody>
          <a:bodyPr lIns="146304" tIns="91440" rIns="146304" bIns="91440"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pic>
        <p:nvPicPr>
          <p:cNvPr id="7" name="Picture 6"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053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970459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23264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51893472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1799884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16260663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297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23623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90567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443067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47459937"/>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3" y="2125663"/>
            <a:ext cx="5486335" cy="3657600"/>
          </a:xfrm>
          <a:noFill/>
        </p:spPr>
        <p:txBody>
          <a:bodyPr lIns="146304" tIns="91440" rIns="146304" bIns="91440" anchor="t" anchorCtr="0"/>
          <a:lstStyle>
            <a:lvl1pPr>
              <a:defRPr sz="6000" spc="-100" baseline="0">
                <a:gradFill>
                  <a:gsLst>
                    <a:gs pos="46903">
                      <a:schemeClr val="tx1"/>
                    </a:gs>
                    <a:gs pos="83000">
                      <a:schemeClr val="tx1"/>
                    </a:gs>
                  </a:gsLst>
                  <a:lin ang="5400000" scaled="1"/>
                </a:gradFill>
              </a:defRPr>
            </a:lvl1pPr>
          </a:lstStyle>
          <a:p>
            <a:r>
              <a:rPr lang="en-US" dirty="0"/>
              <a:t>Pull quote</a:t>
            </a:r>
          </a:p>
        </p:txBody>
      </p:sp>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183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92004690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10908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1619398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267005615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55601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21987147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46181293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371342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617684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69028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436475" cy="6994525"/>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4" name="Text Placeholder 5"/>
          <p:cNvSpPr>
            <a:spLocks noGrp="1"/>
          </p:cNvSpPr>
          <p:nvPr>
            <p:ph type="body" sz="quarter" idx="16" hasCustomPrompt="1"/>
          </p:nvPr>
        </p:nvSpPr>
        <p:spPr>
          <a:xfrm>
            <a:off x="9418638" y="723012"/>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5" name="Text Placeholder 5"/>
          <p:cNvSpPr>
            <a:spLocks noGrp="1"/>
          </p:cNvSpPr>
          <p:nvPr>
            <p:ph type="body" sz="quarter" idx="17" hasCustomPrompt="1"/>
          </p:nvPr>
        </p:nvSpPr>
        <p:spPr>
          <a:xfrm>
            <a:off x="9418638" y="3631833"/>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7" name="Title 16"/>
          <p:cNvSpPr>
            <a:spLocks noGrp="1"/>
          </p:cNvSpPr>
          <p:nvPr>
            <p:ph type="title"/>
          </p:nvPr>
        </p:nvSpPr>
        <p:spPr>
          <a:xfrm>
            <a:off x="4394200" y="3628284"/>
            <a:ext cx="2278960" cy="2272453"/>
          </a:xfrm>
          <a:solidFill>
            <a:srgbClr val="68217A"/>
          </a:solidFill>
        </p:spPr>
        <p:txBody>
          <a:bodyPr lIns="182880" tIns="146304" rIns="182880" bIns="146304"/>
          <a:lstStyle>
            <a:lvl1pPr>
              <a:defRPr sz="3200">
                <a:gradFill>
                  <a:gsLst>
                    <a:gs pos="14159">
                      <a:schemeClr val="bg1"/>
                    </a:gs>
                    <a:gs pos="37000">
                      <a:schemeClr val="bg1"/>
                    </a:gs>
                  </a:gsLst>
                  <a:lin ang="5400000" scaled="0"/>
                </a:gradFill>
              </a:defRPr>
            </a:lvl1pPr>
          </a:lstStyle>
          <a:p>
            <a:r>
              <a:rPr lang="en-US"/>
              <a:t>Click to edit Master title style</a:t>
            </a:r>
            <a:endParaRPr lang="en-US" dirty="0"/>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66395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68483968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3621399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51248851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4008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3107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54464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185668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Orange">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4703" y="6746556"/>
            <a:ext cx="882408" cy="1926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4964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Photo Orange">
    <p:bg bwMode="ltGray">
      <p:bgPr>
        <a:solidFill>
          <a:schemeClr val="accent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30873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Orange">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93510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700" indent="0">
              <a:buNone/>
              <a:defRPr sz="1600"/>
            </a:lvl5pPr>
          </a:lstStyle>
          <a:p>
            <a:pPr lvl="0"/>
            <a:r>
              <a:rPr lang="en-US"/>
              <a:t>Click to edit Master text styles</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99108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0537839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mall Title Only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95869351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89250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8 Categories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C00000"/>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67872694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8085411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124470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itle and Content 2">
    <p:bg bwMode="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67355705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20024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Content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75881012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amp; Content Orange">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5071892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406265"/>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02953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18103669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70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48038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72654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075873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Teal">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4800" spc="-100" baseline="0">
                <a:gradFill>
                  <a:gsLst>
                    <a:gs pos="46903">
                      <a:srgbClr val="FFFFFF"/>
                    </a:gs>
                    <a:gs pos="83000">
                      <a:srgbClr val="FFFFFF"/>
                    </a:gs>
                  </a:gsLst>
                  <a:lin ang="5400000" scaled="1"/>
                </a:gradFill>
              </a:defRPr>
            </a:lvl1pPr>
          </a:lstStyle>
          <a:p>
            <a:r>
              <a:rPr lang="en-US" dirty="0"/>
              <a:t>Presentation title</a:t>
            </a:r>
          </a:p>
        </p:txBody>
      </p:sp>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768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Photo Teal">
    <p:bg bwMode="ltGray">
      <p:bgPr>
        <a:solidFill>
          <a:schemeClr val="bg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114706"/>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Teal">
    <p:bg bwMode="ltGray">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92795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001843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mall Title Only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91037145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74320" y="6748291"/>
            <a:ext cx="852649" cy="1861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054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64591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8 Categories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3">
              <a:lumMod val="50000"/>
            </a:schemeClr>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8266386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71880380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835752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itle and Content 2">
    <p:bg bwMode="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51183808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601568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Content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621689483"/>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itle &amp; Content Teal">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3731495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102033791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3879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slideLayout" Target="../slideLayouts/slideLayout197.xml"/><Relationship Id="rId18" Type="http://schemas.openxmlformats.org/officeDocument/2006/relationships/slideLayout" Target="../slideLayouts/slideLayout202.xml"/><Relationship Id="rId3" Type="http://schemas.openxmlformats.org/officeDocument/2006/relationships/slideLayout" Target="../slideLayouts/slideLayout187.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17" Type="http://schemas.openxmlformats.org/officeDocument/2006/relationships/slideLayout" Target="../slideLayouts/slideLayout201.xml"/><Relationship Id="rId2" Type="http://schemas.openxmlformats.org/officeDocument/2006/relationships/slideLayout" Target="../slideLayouts/slideLayout186.xml"/><Relationship Id="rId16" Type="http://schemas.openxmlformats.org/officeDocument/2006/relationships/slideLayout" Target="../slideLayouts/slideLayout200.xml"/><Relationship Id="rId20" Type="http://schemas.openxmlformats.org/officeDocument/2006/relationships/theme" Target="../theme/theme10.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5" Type="http://schemas.openxmlformats.org/officeDocument/2006/relationships/slideLayout" Target="../slideLayouts/slideLayout189.xml"/><Relationship Id="rId15" Type="http://schemas.openxmlformats.org/officeDocument/2006/relationships/slideLayout" Target="../slideLayouts/slideLayout199.xml"/><Relationship Id="rId10" Type="http://schemas.openxmlformats.org/officeDocument/2006/relationships/slideLayout" Target="../slideLayouts/slideLayout194.xml"/><Relationship Id="rId19" Type="http://schemas.openxmlformats.org/officeDocument/2006/relationships/slideLayout" Target="../slideLayouts/slideLayout203.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slideLayout" Target="../slideLayouts/slideLayout19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11.xml"/><Relationship Id="rId13" Type="http://schemas.openxmlformats.org/officeDocument/2006/relationships/slideLayout" Target="../slideLayouts/slideLayout216.xml"/><Relationship Id="rId18" Type="http://schemas.openxmlformats.org/officeDocument/2006/relationships/slideLayout" Target="../slideLayouts/slideLayout221.xml"/><Relationship Id="rId3" Type="http://schemas.openxmlformats.org/officeDocument/2006/relationships/slideLayout" Target="../slideLayouts/slideLayout206.xml"/><Relationship Id="rId7" Type="http://schemas.openxmlformats.org/officeDocument/2006/relationships/slideLayout" Target="../slideLayouts/slideLayout210.xml"/><Relationship Id="rId12" Type="http://schemas.openxmlformats.org/officeDocument/2006/relationships/slideLayout" Target="../slideLayouts/slideLayout215.xml"/><Relationship Id="rId17" Type="http://schemas.openxmlformats.org/officeDocument/2006/relationships/slideLayout" Target="../slideLayouts/slideLayout220.xml"/><Relationship Id="rId2" Type="http://schemas.openxmlformats.org/officeDocument/2006/relationships/slideLayout" Target="../slideLayouts/slideLayout205.xml"/><Relationship Id="rId16" Type="http://schemas.openxmlformats.org/officeDocument/2006/relationships/slideLayout" Target="../slideLayouts/slideLayout219.xml"/><Relationship Id="rId20" Type="http://schemas.openxmlformats.org/officeDocument/2006/relationships/theme" Target="../theme/theme11.xml"/><Relationship Id="rId1" Type="http://schemas.openxmlformats.org/officeDocument/2006/relationships/slideLayout" Target="../slideLayouts/slideLayout204.xml"/><Relationship Id="rId6" Type="http://schemas.openxmlformats.org/officeDocument/2006/relationships/slideLayout" Target="../slideLayouts/slideLayout209.xml"/><Relationship Id="rId11" Type="http://schemas.openxmlformats.org/officeDocument/2006/relationships/slideLayout" Target="../slideLayouts/slideLayout214.xml"/><Relationship Id="rId5" Type="http://schemas.openxmlformats.org/officeDocument/2006/relationships/slideLayout" Target="../slideLayouts/slideLayout208.xml"/><Relationship Id="rId15" Type="http://schemas.openxmlformats.org/officeDocument/2006/relationships/slideLayout" Target="../slideLayouts/slideLayout218.xml"/><Relationship Id="rId10" Type="http://schemas.openxmlformats.org/officeDocument/2006/relationships/slideLayout" Target="../slideLayouts/slideLayout213.xml"/><Relationship Id="rId19" Type="http://schemas.openxmlformats.org/officeDocument/2006/relationships/slideLayout" Target="../slideLayouts/slideLayout222.xml"/><Relationship Id="rId4" Type="http://schemas.openxmlformats.org/officeDocument/2006/relationships/slideLayout" Target="../slideLayouts/slideLayout207.xml"/><Relationship Id="rId9" Type="http://schemas.openxmlformats.org/officeDocument/2006/relationships/slideLayout" Target="../slideLayouts/slideLayout212.xml"/><Relationship Id="rId14" Type="http://schemas.openxmlformats.org/officeDocument/2006/relationships/slideLayout" Target="../slideLayouts/slideLayout21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30.xml"/><Relationship Id="rId13" Type="http://schemas.openxmlformats.org/officeDocument/2006/relationships/slideLayout" Target="../slideLayouts/slideLayout235.xml"/><Relationship Id="rId18" Type="http://schemas.openxmlformats.org/officeDocument/2006/relationships/slideLayout" Target="../slideLayouts/slideLayout240.xml"/><Relationship Id="rId3" Type="http://schemas.openxmlformats.org/officeDocument/2006/relationships/slideLayout" Target="../slideLayouts/slideLayout225.xml"/><Relationship Id="rId7" Type="http://schemas.openxmlformats.org/officeDocument/2006/relationships/slideLayout" Target="../slideLayouts/slideLayout229.xml"/><Relationship Id="rId12" Type="http://schemas.openxmlformats.org/officeDocument/2006/relationships/slideLayout" Target="../slideLayouts/slideLayout234.xml"/><Relationship Id="rId17" Type="http://schemas.openxmlformats.org/officeDocument/2006/relationships/slideLayout" Target="../slideLayouts/slideLayout239.xml"/><Relationship Id="rId2" Type="http://schemas.openxmlformats.org/officeDocument/2006/relationships/slideLayout" Target="../slideLayouts/slideLayout224.xml"/><Relationship Id="rId16" Type="http://schemas.openxmlformats.org/officeDocument/2006/relationships/slideLayout" Target="../slideLayouts/slideLayout238.xml"/><Relationship Id="rId20" Type="http://schemas.openxmlformats.org/officeDocument/2006/relationships/theme" Target="../theme/theme12.xml"/><Relationship Id="rId1" Type="http://schemas.openxmlformats.org/officeDocument/2006/relationships/slideLayout" Target="../slideLayouts/slideLayout223.xml"/><Relationship Id="rId6" Type="http://schemas.openxmlformats.org/officeDocument/2006/relationships/slideLayout" Target="../slideLayouts/slideLayout228.xml"/><Relationship Id="rId11" Type="http://schemas.openxmlformats.org/officeDocument/2006/relationships/slideLayout" Target="../slideLayouts/slideLayout233.xml"/><Relationship Id="rId5" Type="http://schemas.openxmlformats.org/officeDocument/2006/relationships/slideLayout" Target="../slideLayouts/slideLayout227.xml"/><Relationship Id="rId15" Type="http://schemas.openxmlformats.org/officeDocument/2006/relationships/slideLayout" Target="../slideLayouts/slideLayout237.xml"/><Relationship Id="rId10" Type="http://schemas.openxmlformats.org/officeDocument/2006/relationships/slideLayout" Target="../slideLayouts/slideLayout232.xml"/><Relationship Id="rId19" Type="http://schemas.openxmlformats.org/officeDocument/2006/relationships/slideLayout" Target="../slideLayouts/slideLayout241.xml"/><Relationship Id="rId4" Type="http://schemas.openxmlformats.org/officeDocument/2006/relationships/slideLayout" Target="../slideLayouts/slideLayout226.xml"/><Relationship Id="rId9" Type="http://schemas.openxmlformats.org/officeDocument/2006/relationships/slideLayout" Target="../slideLayouts/slideLayout231.xml"/><Relationship Id="rId14" Type="http://schemas.openxmlformats.org/officeDocument/2006/relationships/slideLayout" Target="../slideLayouts/slideLayout23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9.xml"/><Relationship Id="rId13" Type="http://schemas.openxmlformats.org/officeDocument/2006/relationships/slideLayout" Target="../slideLayouts/slideLayout254.xml"/><Relationship Id="rId18" Type="http://schemas.openxmlformats.org/officeDocument/2006/relationships/slideLayout" Target="../slideLayouts/slideLayout259.xml"/><Relationship Id="rId26" Type="http://schemas.openxmlformats.org/officeDocument/2006/relationships/theme" Target="../theme/theme13.xml"/><Relationship Id="rId3" Type="http://schemas.openxmlformats.org/officeDocument/2006/relationships/slideLayout" Target="../slideLayouts/slideLayout244.xml"/><Relationship Id="rId21" Type="http://schemas.openxmlformats.org/officeDocument/2006/relationships/slideLayout" Target="../slideLayouts/slideLayout262.xml"/><Relationship Id="rId7" Type="http://schemas.openxmlformats.org/officeDocument/2006/relationships/slideLayout" Target="../slideLayouts/slideLayout248.xml"/><Relationship Id="rId12" Type="http://schemas.openxmlformats.org/officeDocument/2006/relationships/slideLayout" Target="../slideLayouts/slideLayout253.xml"/><Relationship Id="rId17" Type="http://schemas.openxmlformats.org/officeDocument/2006/relationships/slideLayout" Target="../slideLayouts/slideLayout258.xml"/><Relationship Id="rId25" Type="http://schemas.openxmlformats.org/officeDocument/2006/relationships/slideLayout" Target="../slideLayouts/slideLayout266.xml"/><Relationship Id="rId2" Type="http://schemas.openxmlformats.org/officeDocument/2006/relationships/slideLayout" Target="../slideLayouts/slideLayout243.xml"/><Relationship Id="rId16" Type="http://schemas.openxmlformats.org/officeDocument/2006/relationships/slideLayout" Target="../slideLayouts/slideLayout257.xml"/><Relationship Id="rId20" Type="http://schemas.openxmlformats.org/officeDocument/2006/relationships/slideLayout" Target="../slideLayouts/slideLayout261.xml"/><Relationship Id="rId1" Type="http://schemas.openxmlformats.org/officeDocument/2006/relationships/slideLayout" Target="../slideLayouts/slideLayout242.xml"/><Relationship Id="rId6" Type="http://schemas.openxmlformats.org/officeDocument/2006/relationships/slideLayout" Target="../slideLayouts/slideLayout247.xml"/><Relationship Id="rId11" Type="http://schemas.openxmlformats.org/officeDocument/2006/relationships/slideLayout" Target="../slideLayouts/slideLayout252.xml"/><Relationship Id="rId24" Type="http://schemas.openxmlformats.org/officeDocument/2006/relationships/slideLayout" Target="../slideLayouts/slideLayout265.xml"/><Relationship Id="rId5" Type="http://schemas.openxmlformats.org/officeDocument/2006/relationships/slideLayout" Target="../slideLayouts/slideLayout246.xml"/><Relationship Id="rId15" Type="http://schemas.openxmlformats.org/officeDocument/2006/relationships/slideLayout" Target="../slideLayouts/slideLayout256.xml"/><Relationship Id="rId23" Type="http://schemas.openxmlformats.org/officeDocument/2006/relationships/slideLayout" Target="../slideLayouts/slideLayout264.xml"/><Relationship Id="rId10" Type="http://schemas.openxmlformats.org/officeDocument/2006/relationships/slideLayout" Target="../slideLayouts/slideLayout251.xml"/><Relationship Id="rId19" Type="http://schemas.openxmlformats.org/officeDocument/2006/relationships/slideLayout" Target="../slideLayouts/slideLayout260.xml"/><Relationship Id="rId4" Type="http://schemas.openxmlformats.org/officeDocument/2006/relationships/slideLayout" Target="../slideLayouts/slideLayout245.xml"/><Relationship Id="rId9" Type="http://schemas.openxmlformats.org/officeDocument/2006/relationships/slideLayout" Target="../slideLayouts/slideLayout250.xml"/><Relationship Id="rId14" Type="http://schemas.openxmlformats.org/officeDocument/2006/relationships/slideLayout" Target="../slideLayouts/slideLayout255.xml"/><Relationship Id="rId22" Type="http://schemas.openxmlformats.org/officeDocument/2006/relationships/slideLayout" Target="../slideLayouts/slideLayout26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19" Type="http://schemas.openxmlformats.org/officeDocument/2006/relationships/theme" Target="../theme/theme2.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theme" Target="../theme/theme3.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10" Type="http://schemas.openxmlformats.org/officeDocument/2006/relationships/slideLayout" Target="../slideLayouts/slideLayout76.xml"/><Relationship Id="rId19" Type="http://schemas.openxmlformats.org/officeDocument/2006/relationships/theme" Target="../theme/theme4.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10" Type="http://schemas.openxmlformats.org/officeDocument/2006/relationships/slideLayout" Target="../slideLayouts/slideLayout94.xml"/><Relationship Id="rId19" Type="http://schemas.openxmlformats.org/officeDocument/2006/relationships/theme" Target="../theme/theme5.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theme" Target="../theme/theme6.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26" Type="http://schemas.openxmlformats.org/officeDocument/2006/relationships/theme" Target="../theme/theme7.xml"/><Relationship Id="rId3" Type="http://schemas.openxmlformats.org/officeDocument/2006/relationships/slideLayout" Target="../slideLayouts/slideLayout124.xml"/><Relationship Id="rId21" Type="http://schemas.openxmlformats.org/officeDocument/2006/relationships/slideLayout" Target="../slideLayouts/slideLayout142.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5" Type="http://schemas.openxmlformats.org/officeDocument/2006/relationships/slideLayout" Target="../slideLayouts/slideLayout146.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slideLayout" Target="../slideLayouts/slideLayout141.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24" Type="http://schemas.openxmlformats.org/officeDocument/2006/relationships/slideLayout" Target="../slideLayouts/slideLayout145.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23" Type="http://schemas.openxmlformats.org/officeDocument/2006/relationships/slideLayout" Target="../slideLayouts/slideLayout144.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slideLayout" Target="../slideLayouts/slideLayout14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3" Type="http://schemas.openxmlformats.org/officeDocument/2006/relationships/slideLayout" Target="../slideLayouts/slideLayout149.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theme" Target="../theme/theme8.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0" Type="http://schemas.openxmlformats.org/officeDocument/2006/relationships/theme" Target="../theme/theme9.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6" r:id="rId1"/>
    <p:sldLayoutId id="2147484271" r:id="rId2"/>
    <p:sldLayoutId id="2147484184" r:id="rId3"/>
    <p:sldLayoutId id="2147484167"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 id="2147484283" r:id="rId16"/>
    <p:sldLayoutId id="2147484284" r:id="rId17"/>
    <p:sldLayoutId id="2147484285" r:id="rId18"/>
    <p:sldLayoutId id="2147484286" r:id="rId19"/>
    <p:sldLayoutId id="2147484287" r:id="rId20"/>
    <p:sldLayoutId id="2147484288" r:id="rId21"/>
    <p:sldLayoutId id="2147484289" r:id="rId22"/>
    <p:sldLayoutId id="2147484290" r:id="rId23"/>
    <p:sldLayoutId id="2147484291" r:id="rId24"/>
    <p:sldLayoutId id="2147484292" r:id="rId25"/>
    <p:sldLayoutId id="2147484293" r:id="rId26"/>
    <p:sldLayoutId id="2147484557" r:id="rId27"/>
    <p:sldLayoutId id="2147484558" r:id="rId28"/>
    <p:sldLayoutId id="2147484559" r:id="rId29"/>
    <p:sldLayoutId id="2147484560" r:id="rId30"/>
  </p:sldLayoutIdLst>
  <p:transition>
    <p:fade/>
  </p:transition>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5605757"/>
      </p:ext>
    </p:extLst>
  </p:cSld>
  <p:clrMap bg1="dk1" tx1="lt1" bg2="dk2" tx2="lt2" accent1="accent1" accent2="accent2" accent3="accent3" accent4="accent4" accent5="accent5" accent6="accent6" hlink="hlink" folHlink="folHlink"/>
  <p:sldLayoutIdLst>
    <p:sldLayoutId id="2147484463" r:id="rId1"/>
    <p:sldLayoutId id="2147484464" r:id="rId2"/>
    <p:sldLayoutId id="2147484465" r:id="rId3"/>
    <p:sldLayoutId id="2147484527"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 id="2147484475" r:id="rId14"/>
    <p:sldLayoutId id="2147484476" r:id="rId15"/>
    <p:sldLayoutId id="2147484477" r:id="rId16"/>
    <p:sldLayoutId id="2147484478" r:id="rId17"/>
    <p:sldLayoutId id="2147484479" r:id="rId18"/>
    <p:sldLayoutId id="2147484480"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3474299"/>
      </p:ext>
    </p:extLst>
  </p:cSld>
  <p:clrMap bg1="dk1" tx1="lt1" bg2="dk2" tx2="lt2" accent1="accent1" accent2="accent2" accent3="accent3" accent4="accent4" accent5="accent5" accent6="accent6" hlink="hlink" folHlink="folHlink"/>
  <p:sldLayoutIdLst>
    <p:sldLayoutId id="2147484482" r:id="rId1"/>
    <p:sldLayoutId id="2147484483" r:id="rId2"/>
    <p:sldLayoutId id="2147484484" r:id="rId3"/>
    <p:sldLayoutId id="2147484528" r:id="rId4"/>
    <p:sldLayoutId id="2147484485" r:id="rId5"/>
    <p:sldLayoutId id="2147484486" r:id="rId6"/>
    <p:sldLayoutId id="2147484487" r:id="rId7"/>
    <p:sldLayoutId id="2147484488" r:id="rId8"/>
    <p:sldLayoutId id="2147484489" r:id="rId9"/>
    <p:sldLayoutId id="2147484490" r:id="rId10"/>
    <p:sldLayoutId id="2147484491" r:id="rId11"/>
    <p:sldLayoutId id="2147484492" r:id="rId12"/>
    <p:sldLayoutId id="2147484493" r:id="rId13"/>
    <p:sldLayoutId id="2147484494" r:id="rId14"/>
    <p:sldLayoutId id="2147484495" r:id="rId15"/>
    <p:sldLayoutId id="2147484496" r:id="rId16"/>
    <p:sldLayoutId id="2147484497" r:id="rId17"/>
    <p:sldLayoutId id="2147484498" r:id="rId18"/>
    <p:sldLayoutId id="2147484499"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8277598"/>
      </p:ext>
    </p:extLst>
  </p:cSld>
  <p:clrMap bg1="dk1" tx1="lt1" bg2="dk2" tx2="lt2" accent1="accent1" accent2="accent2" accent3="accent3" accent4="accent4" accent5="accent5" accent6="accent6" hlink="hlink" folHlink="folHlink"/>
  <p:sldLayoutIdLst>
    <p:sldLayoutId id="2147484501" r:id="rId1"/>
    <p:sldLayoutId id="2147484502" r:id="rId2"/>
    <p:sldLayoutId id="2147484503" r:id="rId3"/>
    <p:sldLayoutId id="2147484529"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 id="2147484512" r:id="rId13"/>
    <p:sldLayoutId id="2147484513" r:id="rId14"/>
    <p:sldLayoutId id="2147484514" r:id="rId15"/>
    <p:sldLayoutId id="2147484515" r:id="rId16"/>
    <p:sldLayoutId id="2147484516" r:id="rId17"/>
    <p:sldLayoutId id="2147484517" r:id="rId18"/>
    <p:sldLayoutId id="2147484518"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4325523"/>
      </p:ext>
    </p:extLst>
  </p:cSld>
  <p:clrMap bg1="dk1" tx1="lt1" bg2="dk2" tx2="lt2" accent1="accent1" accent2="accent2" accent3="accent3" accent4="accent4" accent5="accent5" accent6="accent6" hlink="hlink" folHlink="folHlink"/>
  <p:sldLayoutIdLst>
    <p:sldLayoutId id="2147484563" r:id="rId1"/>
    <p:sldLayoutId id="2147484564" r:id="rId2"/>
    <p:sldLayoutId id="2147484565" r:id="rId3"/>
    <p:sldLayoutId id="2147484566" r:id="rId4"/>
    <p:sldLayoutId id="2147484567" r:id="rId5"/>
    <p:sldLayoutId id="2147484568" r:id="rId6"/>
    <p:sldLayoutId id="2147484569" r:id="rId7"/>
    <p:sldLayoutId id="2147484570" r:id="rId8"/>
    <p:sldLayoutId id="2147484571" r:id="rId9"/>
    <p:sldLayoutId id="2147484572" r:id="rId10"/>
    <p:sldLayoutId id="2147484573" r:id="rId11"/>
    <p:sldLayoutId id="2147484574" r:id="rId12"/>
    <p:sldLayoutId id="2147484575" r:id="rId13"/>
    <p:sldLayoutId id="2147484576" r:id="rId14"/>
    <p:sldLayoutId id="2147484577" r:id="rId15"/>
    <p:sldLayoutId id="2147484578" r:id="rId16"/>
    <p:sldLayoutId id="2147484579" r:id="rId17"/>
    <p:sldLayoutId id="2147484580" r:id="rId18"/>
    <p:sldLayoutId id="2147484581" r:id="rId19"/>
    <p:sldLayoutId id="2147484582" r:id="rId20"/>
    <p:sldLayoutId id="2147484583" r:id="rId21"/>
    <p:sldLayoutId id="2147484584" r:id="rId22"/>
    <p:sldLayoutId id="2147484585" r:id="rId23"/>
    <p:sldLayoutId id="2147484586" r:id="rId24"/>
    <p:sldLayoutId id="2147484587" r:id="rId25"/>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1518908"/>
      </p:ext>
    </p:extLst>
  </p:cSld>
  <p:clrMap bg1="dk1" tx1="lt1" bg2="dk2" tx2="lt2" accent1="accent1" accent2="accent2" accent3="accent3" accent4="accent4" accent5="accent5" accent6="accent6" hlink="hlink" folHlink="folHlink"/>
  <p:sldLayoutIdLst>
    <p:sldLayoutId id="2147484188" r:id="rId1"/>
    <p:sldLayoutId id="2147484295" r:id="rId2"/>
    <p:sldLayoutId id="2147484296" r:id="rId3"/>
    <p:sldLayoutId id="2147484520" r:id="rId4"/>
    <p:sldLayoutId id="2147484298" r:id="rId5"/>
    <p:sldLayoutId id="2147484299" r:id="rId6"/>
    <p:sldLayoutId id="2147484300" r:id="rId7"/>
    <p:sldLayoutId id="2147484362" r:id="rId8"/>
    <p:sldLayoutId id="2147484363" r:id="rId9"/>
    <p:sldLayoutId id="2147484364" r:id="rId10"/>
    <p:sldLayoutId id="2147484365" r:id="rId11"/>
    <p:sldLayoutId id="2147484301" r:id="rId12"/>
    <p:sldLayoutId id="2147484384" r:id="rId13"/>
    <p:sldLayoutId id="2147484302" r:id="rId14"/>
    <p:sldLayoutId id="2147484388" r:id="rId15"/>
    <p:sldLayoutId id="2147484389" r:id="rId16"/>
    <p:sldLayoutId id="2147484390" r:id="rId17"/>
    <p:sldLayoutId id="2147484391" r:id="rId1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5207264"/>
      </p:ext>
    </p:extLst>
  </p:cSld>
  <p:clrMap bg1="dk1" tx1="lt1" bg2="dk2" tx2="lt2" accent1="accent1" accent2="accent2" accent3="accent3" accent4="accent4" accent5="accent5" accent6="accent6" hlink="hlink" folHlink="folHlink"/>
  <p:sldLayoutIdLst>
    <p:sldLayoutId id="2147484531" r:id="rId1"/>
    <p:sldLayoutId id="2147484532" r:id="rId2"/>
    <p:sldLayoutId id="2147484533" r:id="rId3"/>
    <p:sldLayoutId id="2147484534" r:id="rId4"/>
    <p:sldLayoutId id="2147484535" r:id="rId5"/>
    <p:sldLayoutId id="2147484536" r:id="rId6"/>
    <p:sldLayoutId id="2147484537" r:id="rId7"/>
    <p:sldLayoutId id="2147484538" r:id="rId8"/>
    <p:sldLayoutId id="2147484539" r:id="rId9"/>
    <p:sldLayoutId id="2147484540" r:id="rId10"/>
    <p:sldLayoutId id="2147484541" r:id="rId11"/>
    <p:sldLayoutId id="2147484542" r:id="rId12"/>
    <p:sldLayoutId id="2147484543" r:id="rId13"/>
    <p:sldLayoutId id="2147484544" r:id="rId14"/>
    <p:sldLayoutId id="2147484545" r:id="rId15"/>
    <p:sldLayoutId id="2147484546" r:id="rId16"/>
    <p:sldLayoutId id="2147484547" r:id="rId17"/>
    <p:sldLayoutId id="2147484548" r:id="rId1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5795268"/>
      </p:ext>
    </p:extLst>
  </p:cSld>
  <p:clrMap bg1="dk1" tx1="lt1" bg2="dk2" tx2="lt2" accent1="accent1" accent2="accent2" accent3="accent3" accent4="accent4" accent5="accent5" accent6="accent6" hlink="hlink" folHlink="folHlink"/>
  <p:sldLayoutIdLst>
    <p:sldLayoutId id="2147484303" r:id="rId1"/>
    <p:sldLayoutId id="2147484304" r:id="rId2"/>
    <p:sldLayoutId id="2147484305" r:id="rId3"/>
    <p:sldLayoutId id="2147484521" r:id="rId4"/>
    <p:sldLayoutId id="2147484306" r:id="rId5"/>
    <p:sldLayoutId id="2147484307" r:id="rId6"/>
    <p:sldLayoutId id="2147484308" r:id="rId7"/>
    <p:sldLayoutId id="2147484366" r:id="rId8"/>
    <p:sldLayoutId id="2147484367" r:id="rId9"/>
    <p:sldLayoutId id="2147484368" r:id="rId10"/>
    <p:sldLayoutId id="2147484369" r:id="rId11"/>
    <p:sldLayoutId id="2147484309" r:id="rId12"/>
    <p:sldLayoutId id="2147484385" r:id="rId13"/>
    <p:sldLayoutId id="2147484310" r:id="rId14"/>
    <p:sldLayoutId id="2147484392" r:id="rId15"/>
    <p:sldLayoutId id="2147484393" r:id="rId16"/>
    <p:sldLayoutId id="2147484394" r:id="rId17"/>
    <p:sldLayoutId id="2147484395" r:id="rId1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2260113"/>
      </p:ext>
    </p:extLst>
  </p:cSld>
  <p:clrMap bg1="dk1" tx1="lt1" bg2="dk2" tx2="lt2" accent1="accent1" accent2="accent2" accent3="accent3" accent4="accent4" accent5="accent5" accent6="accent6" hlink="hlink" folHlink="folHlink"/>
  <p:sldLayoutIdLst>
    <p:sldLayoutId id="2147484311" r:id="rId1"/>
    <p:sldLayoutId id="2147484312" r:id="rId2"/>
    <p:sldLayoutId id="2147484313" r:id="rId3"/>
    <p:sldLayoutId id="2147484522" r:id="rId4"/>
    <p:sldLayoutId id="2147484314" r:id="rId5"/>
    <p:sldLayoutId id="2147484315" r:id="rId6"/>
    <p:sldLayoutId id="2147484316" r:id="rId7"/>
    <p:sldLayoutId id="2147484370" r:id="rId8"/>
    <p:sldLayoutId id="2147484371" r:id="rId9"/>
    <p:sldLayoutId id="2147484372" r:id="rId10"/>
    <p:sldLayoutId id="2147484373" r:id="rId11"/>
    <p:sldLayoutId id="2147484317" r:id="rId12"/>
    <p:sldLayoutId id="2147484386" r:id="rId13"/>
    <p:sldLayoutId id="2147484318" r:id="rId14"/>
    <p:sldLayoutId id="2147484396" r:id="rId15"/>
    <p:sldLayoutId id="2147484397" r:id="rId16"/>
    <p:sldLayoutId id="2147484398" r:id="rId17"/>
    <p:sldLayoutId id="2147484399" r:id="rId1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9590797"/>
      </p:ext>
    </p:extLst>
  </p:cSld>
  <p:clrMap bg1="dk1" tx1="lt1" bg2="dk2" tx2="lt2" accent1="accent1" accent2="accent2" accent3="accent3" accent4="accent4" accent5="accent5" accent6="accent6" hlink="hlink" folHlink="folHlink"/>
  <p:sldLayoutIdLst>
    <p:sldLayoutId id="2147484350" r:id="rId1"/>
    <p:sldLayoutId id="2147484351" r:id="rId2"/>
    <p:sldLayoutId id="2147484352" r:id="rId3"/>
    <p:sldLayoutId id="2147484523" r:id="rId4"/>
    <p:sldLayoutId id="2147484353" r:id="rId5"/>
    <p:sldLayoutId id="2147484354" r:id="rId6"/>
    <p:sldLayoutId id="2147484355" r:id="rId7"/>
    <p:sldLayoutId id="2147484374" r:id="rId8"/>
    <p:sldLayoutId id="2147484375" r:id="rId9"/>
    <p:sldLayoutId id="2147484376" r:id="rId10"/>
    <p:sldLayoutId id="2147484377" r:id="rId11"/>
    <p:sldLayoutId id="2147484356" r:id="rId12"/>
    <p:sldLayoutId id="2147484387" r:id="rId13"/>
    <p:sldLayoutId id="2147484357" r:id="rId14"/>
    <p:sldLayoutId id="2147484400" r:id="rId15"/>
    <p:sldLayoutId id="2147484401" r:id="rId16"/>
    <p:sldLayoutId id="2147484402" r:id="rId17"/>
    <p:sldLayoutId id="2147484403" r:id="rId18"/>
    <p:sldLayoutId id="2147484423"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4459786"/>
      </p:ext>
    </p:extLst>
  </p:cSld>
  <p:clrMap bg1="dk1" tx1="lt1" bg2="dk2" tx2="lt2" accent1="accent1" accent2="accent2" accent3="accent3" accent4="accent4" accent5="accent5" accent6="accent6" hlink="hlink" folHlink="folHlink"/>
  <p:sldLayoutIdLst>
    <p:sldLayoutId id="2147484405" r:id="rId1"/>
    <p:sldLayoutId id="2147484406" r:id="rId2"/>
    <p:sldLayoutId id="2147484407" r:id="rId3"/>
    <p:sldLayoutId id="2147484524" r:id="rId4"/>
    <p:sldLayoutId id="2147484408" r:id="rId5"/>
    <p:sldLayoutId id="2147484409" r:id="rId6"/>
    <p:sldLayoutId id="2147484410" r:id="rId7"/>
    <p:sldLayoutId id="2147484411" r:id="rId8"/>
    <p:sldLayoutId id="2147484412" r:id="rId9"/>
    <p:sldLayoutId id="2147484550" r:id="rId10"/>
    <p:sldLayoutId id="2147484413" r:id="rId11"/>
    <p:sldLayoutId id="2147484414" r:id="rId12"/>
    <p:sldLayoutId id="2147484415" r:id="rId13"/>
    <p:sldLayoutId id="2147484416" r:id="rId14"/>
    <p:sldLayoutId id="2147484417" r:id="rId15"/>
    <p:sldLayoutId id="2147484418" r:id="rId16"/>
    <p:sldLayoutId id="2147484419" r:id="rId17"/>
    <p:sldLayoutId id="2147484420" r:id="rId18"/>
    <p:sldLayoutId id="2147484421" r:id="rId19"/>
    <p:sldLayoutId id="2147484422" r:id="rId20"/>
    <p:sldLayoutId id="2147484519" r:id="rId21"/>
    <p:sldLayoutId id="2147484553" r:id="rId22"/>
    <p:sldLayoutId id="2147484554" r:id="rId23"/>
    <p:sldLayoutId id="2147484555" r:id="rId24"/>
    <p:sldLayoutId id="2147484561" r:id="rId25"/>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0921324"/>
      </p:ext>
    </p:extLst>
  </p:cSld>
  <p:clrMap bg1="dk1" tx1="lt1" bg2="dk2" tx2="lt2" accent1="accent1" accent2="accent2" accent3="accent3" accent4="accent4" accent5="accent5" accent6="accent6" hlink="hlink" folHlink="folHlink"/>
  <p:sldLayoutIdLst>
    <p:sldLayoutId id="2147484425" r:id="rId1"/>
    <p:sldLayoutId id="2147484426" r:id="rId2"/>
    <p:sldLayoutId id="2147484427" r:id="rId3"/>
    <p:sldLayoutId id="2147484525" r:id="rId4"/>
    <p:sldLayoutId id="2147484428" r:id="rId5"/>
    <p:sldLayoutId id="2147484429" r:id="rId6"/>
    <p:sldLayoutId id="2147484430" r:id="rId7"/>
    <p:sldLayoutId id="2147484431" r:id="rId8"/>
    <p:sldLayoutId id="2147484432" r:id="rId9"/>
    <p:sldLayoutId id="2147484433" r:id="rId10"/>
    <p:sldLayoutId id="2147484434" r:id="rId11"/>
    <p:sldLayoutId id="2147484435" r:id="rId12"/>
    <p:sldLayoutId id="2147484436" r:id="rId13"/>
    <p:sldLayoutId id="2147484437" r:id="rId14"/>
    <p:sldLayoutId id="2147484438" r:id="rId15"/>
    <p:sldLayoutId id="2147484439" r:id="rId16"/>
    <p:sldLayoutId id="2147484440" r:id="rId17"/>
    <p:sldLayoutId id="2147484441" r:id="rId18"/>
    <p:sldLayoutId id="2147484442"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415785"/>
      </p:ext>
    </p:extLst>
  </p:cSld>
  <p:clrMap bg1="dk1" tx1="lt1" bg2="dk2" tx2="lt2" accent1="accent1" accent2="accent2" accent3="accent3" accent4="accent4" accent5="accent5" accent6="accent6" hlink="hlink" folHlink="folHlink"/>
  <p:sldLayoutIdLst>
    <p:sldLayoutId id="2147484444" r:id="rId1"/>
    <p:sldLayoutId id="2147484445" r:id="rId2"/>
    <p:sldLayoutId id="2147484446" r:id="rId3"/>
    <p:sldLayoutId id="2147484526" r:id="rId4"/>
    <p:sldLayoutId id="2147484447" r:id="rId5"/>
    <p:sldLayoutId id="2147484448" r:id="rId6"/>
    <p:sldLayoutId id="2147484449" r:id="rId7"/>
    <p:sldLayoutId id="2147484450" r:id="rId8"/>
    <p:sldLayoutId id="2147484451" r:id="rId9"/>
    <p:sldLayoutId id="2147484452" r:id="rId10"/>
    <p:sldLayoutId id="2147484453" r:id="rId11"/>
    <p:sldLayoutId id="2147484454" r:id="rId12"/>
    <p:sldLayoutId id="2147484455" r:id="rId13"/>
    <p:sldLayoutId id="2147484456" r:id="rId14"/>
    <p:sldLayoutId id="2147484457" r:id="rId15"/>
    <p:sldLayoutId id="2147484458" r:id="rId16"/>
    <p:sldLayoutId id="2147484459" r:id="rId17"/>
    <p:sldLayoutId id="2147484460" r:id="rId18"/>
    <p:sldLayoutId id="2147484461"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1.xml"/></Relationships>
</file>

<file path=ppt/slides/_rels/slide12.xml.rels><?xml version="1.0" encoding="UTF-8" standalone="yes"?>
<Relationships xmlns="http://schemas.openxmlformats.org/package/2006/relationships"><Relationship Id="rId26" Type="http://schemas.openxmlformats.org/officeDocument/2006/relationships/image" Target="../media/image43.png"/><Relationship Id="rId21" Type="http://schemas.openxmlformats.org/officeDocument/2006/relationships/image" Target="../media/image38.jpeg"/><Relationship Id="rId42" Type="http://schemas.openxmlformats.org/officeDocument/2006/relationships/image" Target="../media/image58.jpeg"/><Relationship Id="rId47" Type="http://schemas.openxmlformats.org/officeDocument/2006/relationships/image" Target="../media/image63.jpeg"/><Relationship Id="rId63" Type="http://schemas.openxmlformats.org/officeDocument/2006/relationships/image" Target="../media/image78.png"/><Relationship Id="rId68" Type="http://schemas.openxmlformats.org/officeDocument/2006/relationships/image" Target="../media/image83.jpeg"/><Relationship Id="rId84" Type="http://schemas.openxmlformats.org/officeDocument/2006/relationships/image" Target="../media/image98.png"/><Relationship Id="rId89" Type="http://schemas.openxmlformats.org/officeDocument/2006/relationships/image" Target="../media/image103.png"/><Relationship Id="rId2" Type="http://schemas.openxmlformats.org/officeDocument/2006/relationships/notesSlide" Target="../notesSlides/notesSlide11.xml"/><Relationship Id="rId16" Type="http://schemas.openxmlformats.org/officeDocument/2006/relationships/image" Target="../media/image33.png"/><Relationship Id="rId29" Type="http://schemas.openxmlformats.org/officeDocument/2006/relationships/image" Target="../media/image46.png"/><Relationship Id="rId107" Type="http://schemas.openxmlformats.org/officeDocument/2006/relationships/image" Target="../media/image119.png"/><Relationship Id="rId11" Type="http://schemas.openxmlformats.org/officeDocument/2006/relationships/image" Target="../media/image28.jpeg"/><Relationship Id="rId24" Type="http://schemas.openxmlformats.org/officeDocument/2006/relationships/image" Target="../media/image41.png"/><Relationship Id="rId32" Type="http://schemas.openxmlformats.org/officeDocument/2006/relationships/image" Target="../media/image49.jpeg"/><Relationship Id="rId37" Type="http://schemas.openxmlformats.org/officeDocument/2006/relationships/image" Target="../media/image53.png"/><Relationship Id="rId40" Type="http://schemas.openxmlformats.org/officeDocument/2006/relationships/image" Target="../media/image56.png"/><Relationship Id="rId45" Type="http://schemas.openxmlformats.org/officeDocument/2006/relationships/image" Target="../media/image61.jpeg"/><Relationship Id="rId53" Type="http://schemas.openxmlformats.org/officeDocument/2006/relationships/image" Target="../media/image69.jpeg"/><Relationship Id="rId58" Type="http://schemas.openxmlformats.org/officeDocument/2006/relationships/image" Target="../media/image73.png"/><Relationship Id="rId66" Type="http://schemas.openxmlformats.org/officeDocument/2006/relationships/image" Target="../media/image81.png"/><Relationship Id="rId74" Type="http://schemas.openxmlformats.org/officeDocument/2006/relationships/image" Target="../media/image89.jpeg"/><Relationship Id="rId79" Type="http://schemas.openxmlformats.org/officeDocument/2006/relationships/image" Target="../media/image93.png"/><Relationship Id="rId87" Type="http://schemas.openxmlformats.org/officeDocument/2006/relationships/image" Target="../media/image101.png"/><Relationship Id="rId102" Type="http://schemas.openxmlformats.org/officeDocument/2006/relationships/image" Target="../media/image114.png"/><Relationship Id="rId110" Type="http://schemas.openxmlformats.org/officeDocument/2006/relationships/image" Target="../media/image122.jpeg"/><Relationship Id="rId5" Type="http://schemas.openxmlformats.org/officeDocument/2006/relationships/image" Target="../media/image22.jpeg"/><Relationship Id="rId61" Type="http://schemas.openxmlformats.org/officeDocument/2006/relationships/image" Target="../media/image76.png"/><Relationship Id="rId82" Type="http://schemas.openxmlformats.org/officeDocument/2006/relationships/image" Target="../media/image96.jpeg"/><Relationship Id="rId90" Type="http://schemas.openxmlformats.org/officeDocument/2006/relationships/image" Target="../media/image104.png"/><Relationship Id="rId95" Type="http://schemas.openxmlformats.org/officeDocument/2006/relationships/image" Target="../media/image108.jpeg"/><Relationship Id="rId19" Type="http://schemas.openxmlformats.org/officeDocument/2006/relationships/image" Target="../media/image36.jpeg"/><Relationship Id="rId14" Type="http://schemas.openxmlformats.org/officeDocument/2006/relationships/image" Target="../media/image31.png"/><Relationship Id="rId22" Type="http://schemas.openxmlformats.org/officeDocument/2006/relationships/image" Target="../media/image39.jpeg"/><Relationship Id="rId27" Type="http://schemas.openxmlformats.org/officeDocument/2006/relationships/image" Target="../media/image44.png"/><Relationship Id="rId30" Type="http://schemas.openxmlformats.org/officeDocument/2006/relationships/image" Target="../media/image47.jpeg"/><Relationship Id="rId35" Type="http://schemas.openxmlformats.org/officeDocument/2006/relationships/image" Target="../media/image51.png"/><Relationship Id="rId43" Type="http://schemas.openxmlformats.org/officeDocument/2006/relationships/image" Target="../media/image59.png"/><Relationship Id="rId48" Type="http://schemas.openxmlformats.org/officeDocument/2006/relationships/image" Target="../media/image64.png"/><Relationship Id="rId56" Type="http://schemas.openxmlformats.org/officeDocument/2006/relationships/image" Target="../media/image72.png"/><Relationship Id="rId64" Type="http://schemas.openxmlformats.org/officeDocument/2006/relationships/image" Target="../media/image79.png"/><Relationship Id="rId69" Type="http://schemas.openxmlformats.org/officeDocument/2006/relationships/image" Target="../media/image84.png"/><Relationship Id="rId77" Type="http://schemas.openxmlformats.org/officeDocument/2006/relationships/image" Target="../media/image92.png"/><Relationship Id="rId100" Type="http://schemas.openxmlformats.org/officeDocument/2006/relationships/image" Target="../media/image112.jpeg"/><Relationship Id="rId105" Type="http://schemas.openxmlformats.org/officeDocument/2006/relationships/image" Target="../media/image117.jpeg"/><Relationship Id="rId8" Type="http://schemas.openxmlformats.org/officeDocument/2006/relationships/image" Target="../media/image25.png"/><Relationship Id="rId51" Type="http://schemas.openxmlformats.org/officeDocument/2006/relationships/image" Target="../media/image67.jpeg"/><Relationship Id="rId72" Type="http://schemas.openxmlformats.org/officeDocument/2006/relationships/image" Target="../media/image87.png"/><Relationship Id="rId80" Type="http://schemas.openxmlformats.org/officeDocument/2006/relationships/image" Target="../media/image94.png"/><Relationship Id="rId85" Type="http://schemas.openxmlformats.org/officeDocument/2006/relationships/image" Target="../media/image99.jpeg"/><Relationship Id="rId93" Type="http://schemas.microsoft.com/office/2007/relationships/hdphoto" Target="../media/hdphoto6.wdp"/><Relationship Id="rId98" Type="http://schemas.openxmlformats.org/officeDocument/2006/relationships/image" Target="../media/image111.png"/><Relationship Id="rId3" Type="http://schemas.openxmlformats.org/officeDocument/2006/relationships/image" Target="../media/image20.jpeg"/><Relationship Id="rId12" Type="http://schemas.openxmlformats.org/officeDocument/2006/relationships/image" Target="../media/image29.jpg"/><Relationship Id="rId17" Type="http://schemas.openxmlformats.org/officeDocument/2006/relationships/image" Target="../media/image34.jpeg"/><Relationship Id="rId25" Type="http://schemas.openxmlformats.org/officeDocument/2006/relationships/image" Target="../media/image42.png"/><Relationship Id="rId33" Type="http://schemas.openxmlformats.org/officeDocument/2006/relationships/image" Target="../media/image50.png"/><Relationship Id="rId38" Type="http://schemas.openxmlformats.org/officeDocument/2006/relationships/image" Target="../media/image54.png"/><Relationship Id="rId46" Type="http://schemas.openxmlformats.org/officeDocument/2006/relationships/image" Target="../media/image62.png"/><Relationship Id="rId59" Type="http://schemas.openxmlformats.org/officeDocument/2006/relationships/image" Target="../media/image74.png"/><Relationship Id="rId67" Type="http://schemas.openxmlformats.org/officeDocument/2006/relationships/image" Target="../media/image82.jpeg"/><Relationship Id="rId103" Type="http://schemas.openxmlformats.org/officeDocument/2006/relationships/image" Target="../media/image115.jpeg"/><Relationship Id="rId108" Type="http://schemas.openxmlformats.org/officeDocument/2006/relationships/image" Target="../media/image120.jpeg"/><Relationship Id="rId20" Type="http://schemas.openxmlformats.org/officeDocument/2006/relationships/image" Target="../media/image37.jpeg"/><Relationship Id="rId41" Type="http://schemas.openxmlformats.org/officeDocument/2006/relationships/image" Target="../media/image57.png"/><Relationship Id="rId54" Type="http://schemas.openxmlformats.org/officeDocument/2006/relationships/image" Target="../media/image70.jpeg"/><Relationship Id="rId62" Type="http://schemas.openxmlformats.org/officeDocument/2006/relationships/image" Target="../media/image77.png"/><Relationship Id="rId70" Type="http://schemas.openxmlformats.org/officeDocument/2006/relationships/image" Target="../media/image85.jpg"/><Relationship Id="rId75" Type="http://schemas.openxmlformats.org/officeDocument/2006/relationships/image" Target="../media/image90.png"/><Relationship Id="rId83" Type="http://schemas.openxmlformats.org/officeDocument/2006/relationships/image" Target="../media/image97.png"/><Relationship Id="rId88" Type="http://schemas.openxmlformats.org/officeDocument/2006/relationships/image" Target="../media/image102.jpeg"/><Relationship Id="rId91" Type="http://schemas.openxmlformats.org/officeDocument/2006/relationships/image" Target="../media/image105.png"/><Relationship Id="rId96" Type="http://schemas.openxmlformats.org/officeDocument/2006/relationships/image" Target="../media/image109.png"/><Relationship Id="rId1" Type="http://schemas.openxmlformats.org/officeDocument/2006/relationships/slideLayout" Target="../slideLayouts/slideLayout131.xml"/><Relationship Id="rId6" Type="http://schemas.openxmlformats.org/officeDocument/2006/relationships/image" Target="../media/image23.jpeg"/><Relationship Id="rId15" Type="http://schemas.openxmlformats.org/officeDocument/2006/relationships/image" Target="../media/image32.jpeg"/><Relationship Id="rId23" Type="http://schemas.openxmlformats.org/officeDocument/2006/relationships/image" Target="../media/image40.png"/><Relationship Id="rId28" Type="http://schemas.openxmlformats.org/officeDocument/2006/relationships/image" Target="../media/image45.jpeg"/><Relationship Id="rId36" Type="http://schemas.openxmlformats.org/officeDocument/2006/relationships/image" Target="../media/image52.png"/><Relationship Id="rId49" Type="http://schemas.openxmlformats.org/officeDocument/2006/relationships/image" Target="../media/image65.png"/><Relationship Id="rId57" Type="http://schemas.microsoft.com/office/2007/relationships/hdphoto" Target="../media/hdphoto4.wdp"/><Relationship Id="rId106" Type="http://schemas.openxmlformats.org/officeDocument/2006/relationships/image" Target="../media/image118.jpeg"/><Relationship Id="rId10" Type="http://schemas.openxmlformats.org/officeDocument/2006/relationships/image" Target="../media/image27.png"/><Relationship Id="rId31" Type="http://schemas.openxmlformats.org/officeDocument/2006/relationships/image" Target="../media/image48.jpeg"/><Relationship Id="rId44" Type="http://schemas.openxmlformats.org/officeDocument/2006/relationships/image" Target="../media/image60.jpeg"/><Relationship Id="rId52" Type="http://schemas.openxmlformats.org/officeDocument/2006/relationships/image" Target="../media/image68.png"/><Relationship Id="rId60" Type="http://schemas.openxmlformats.org/officeDocument/2006/relationships/image" Target="../media/image75.jpeg"/><Relationship Id="rId65" Type="http://schemas.openxmlformats.org/officeDocument/2006/relationships/image" Target="../media/image80.jpeg"/><Relationship Id="rId73" Type="http://schemas.openxmlformats.org/officeDocument/2006/relationships/image" Target="../media/image88.png"/><Relationship Id="rId78" Type="http://schemas.microsoft.com/office/2007/relationships/hdphoto" Target="../media/hdphoto5.wdp"/><Relationship Id="rId81" Type="http://schemas.openxmlformats.org/officeDocument/2006/relationships/image" Target="../media/image95.jpeg"/><Relationship Id="rId86" Type="http://schemas.openxmlformats.org/officeDocument/2006/relationships/image" Target="../media/image100.jpeg"/><Relationship Id="rId94" Type="http://schemas.openxmlformats.org/officeDocument/2006/relationships/image" Target="../media/image107.jpeg"/><Relationship Id="rId99" Type="http://schemas.microsoft.com/office/2007/relationships/hdphoto" Target="../media/hdphoto7.wdp"/><Relationship Id="rId101" Type="http://schemas.openxmlformats.org/officeDocument/2006/relationships/image" Target="../media/image113.png"/><Relationship Id="rId4" Type="http://schemas.openxmlformats.org/officeDocument/2006/relationships/image" Target="../media/image21.jpeg"/><Relationship Id="rId9" Type="http://schemas.openxmlformats.org/officeDocument/2006/relationships/image" Target="../media/image26.png"/><Relationship Id="rId13" Type="http://schemas.openxmlformats.org/officeDocument/2006/relationships/image" Target="../media/image30.jpeg"/><Relationship Id="rId18" Type="http://schemas.openxmlformats.org/officeDocument/2006/relationships/image" Target="../media/image35.jpeg"/><Relationship Id="rId39" Type="http://schemas.openxmlformats.org/officeDocument/2006/relationships/image" Target="../media/image55.jpeg"/><Relationship Id="rId109" Type="http://schemas.openxmlformats.org/officeDocument/2006/relationships/image" Target="../media/image121.jpeg"/><Relationship Id="rId34" Type="http://schemas.microsoft.com/office/2007/relationships/hdphoto" Target="../media/hdphoto3.wdp"/><Relationship Id="rId50" Type="http://schemas.openxmlformats.org/officeDocument/2006/relationships/image" Target="../media/image66.png"/><Relationship Id="rId55" Type="http://schemas.openxmlformats.org/officeDocument/2006/relationships/image" Target="../media/image71.jpeg"/><Relationship Id="rId76" Type="http://schemas.openxmlformats.org/officeDocument/2006/relationships/image" Target="../media/image91.jpeg"/><Relationship Id="rId97" Type="http://schemas.openxmlformats.org/officeDocument/2006/relationships/image" Target="../media/image110.png"/><Relationship Id="rId104" Type="http://schemas.openxmlformats.org/officeDocument/2006/relationships/image" Target="../media/image116.png"/><Relationship Id="rId7" Type="http://schemas.openxmlformats.org/officeDocument/2006/relationships/image" Target="../media/image24.jpeg"/><Relationship Id="rId71" Type="http://schemas.openxmlformats.org/officeDocument/2006/relationships/image" Target="../media/image86.jpeg"/><Relationship Id="rId92" Type="http://schemas.openxmlformats.org/officeDocument/2006/relationships/image" Target="../media/image106.png"/></Relationships>
</file>

<file path=ppt/slides/_rels/slide13.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12.xml"/><Relationship Id="rId1" Type="http://schemas.openxmlformats.org/officeDocument/2006/relationships/slideLayout" Target="../slideLayouts/slideLayout137.xml"/></Relationships>
</file>

<file path=ppt/slides/_rels/slide14.xml.rels><?xml version="1.0" encoding="UTF-8" standalone="yes"?>
<Relationships xmlns="http://schemas.openxmlformats.org/package/2006/relationships"><Relationship Id="rId3" Type="http://schemas.openxmlformats.org/officeDocument/2006/relationships/image" Target="../media/image124.emf"/><Relationship Id="rId7" Type="http://schemas.openxmlformats.org/officeDocument/2006/relationships/image" Target="../media/image128.png"/><Relationship Id="rId2" Type="http://schemas.openxmlformats.org/officeDocument/2006/relationships/notesSlide" Target="../notesSlides/notesSlide13.xml"/><Relationship Id="rId1" Type="http://schemas.openxmlformats.org/officeDocument/2006/relationships/slideLayout" Target="../slideLayouts/slideLayout131.xml"/><Relationship Id="rId6" Type="http://schemas.openxmlformats.org/officeDocument/2006/relationships/image" Target="../media/image127.emf"/><Relationship Id="rId5" Type="http://schemas.openxmlformats.org/officeDocument/2006/relationships/image" Target="../media/image126.emf"/><Relationship Id="rId4" Type="http://schemas.openxmlformats.org/officeDocument/2006/relationships/image" Target="../media/image125.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1.xml"/></Relationships>
</file>

<file path=ppt/slides/_rels/slide18.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17.xml"/><Relationship Id="rId1" Type="http://schemas.openxmlformats.org/officeDocument/2006/relationships/slideLayout" Target="../slideLayouts/slideLayout131.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 Id="rId9" Type="http://schemas.openxmlformats.org/officeDocument/2006/relationships/image" Target="../media/image135.png"/></Relationships>
</file>

<file path=ppt/slides/_rels/slide1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8.xml"/><Relationship Id="rId1" Type="http://schemas.openxmlformats.org/officeDocument/2006/relationships/slideLayout" Target="../slideLayouts/slideLayout131.xml"/><Relationship Id="rId4" Type="http://schemas.openxmlformats.org/officeDocument/2006/relationships/image" Target="../media/image129.png"/></Relationships>
</file>

<file path=ppt/slides/_rels/slide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29.xml"/><Relationship Id="rId6" Type="http://schemas.openxmlformats.org/officeDocument/2006/relationships/image" Target="../media/image11.png"/><Relationship Id="rId5" Type="http://schemas.openxmlformats.org/officeDocument/2006/relationships/image" Target="../media/image17.pn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0.xml"/><Relationship Id="rId1" Type="http://schemas.openxmlformats.org/officeDocument/2006/relationships/slideLayout" Target="../slideLayouts/slideLayout122.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1.xml"/></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2.xml"/><Relationship Id="rId3" Type="http://schemas.openxmlformats.org/officeDocument/2006/relationships/tags" Target="../tags/tag3.xml"/><Relationship Id="rId7" Type="http://schemas.openxmlformats.org/officeDocument/2006/relationships/slideLayout" Target="../slideLayouts/slideLayout13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3.xml"/><Relationship Id="rId3" Type="http://schemas.openxmlformats.org/officeDocument/2006/relationships/tags" Target="../tags/tag9.xml"/><Relationship Id="rId7" Type="http://schemas.openxmlformats.org/officeDocument/2006/relationships/slideLayout" Target="../slideLayouts/slideLayout131.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4.xml"/><Relationship Id="rId3" Type="http://schemas.openxmlformats.org/officeDocument/2006/relationships/tags" Target="../tags/tag15.xml"/><Relationship Id="rId7" Type="http://schemas.openxmlformats.org/officeDocument/2006/relationships/slideLayout" Target="../slideLayouts/slideLayout131.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5.xml"/><Relationship Id="rId3" Type="http://schemas.openxmlformats.org/officeDocument/2006/relationships/tags" Target="../tags/tag21.xml"/><Relationship Id="rId7" Type="http://schemas.openxmlformats.org/officeDocument/2006/relationships/slideLayout" Target="../slideLayouts/slideLayout131.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26.xml"/><Relationship Id="rId13" Type="http://schemas.openxmlformats.org/officeDocument/2006/relationships/image" Target="../media/image140.png"/><Relationship Id="rId3" Type="http://schemas.openxmlformats.org/officeDocument/2006/relationships/tags" Target="../tags/tag27.xml"/><Relationship Id="rId7" Type="http://schemas.openxmlformats.org/officeDocument/2006/relationships/slideLayout" Target="../slideLayouts/slideLayout131.xml"/><Relationship Id="rId12" Type="http://schemas.openxmlformats.org/officeDocument/2006/relationships/image" Target="../media/image139.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image" Target="../media/image138.png"/><Relationship Id="rId5" Type="http://schemas.openxmlformats.org/officeDocument/2006/relationships/tags" Target="../tags/tag29.xml"/><Relationship Id="rId10" Type="http://schemas.openxmlformats.org/officeDocument/2006/relationships/image" Target="../media/image137.png"/><Relationship Id="rId4" Type="http://schemas.openxmlformats.org/officeDocument/2006/relationships/tags" Target="../tags/tag28.xml"/><Relationship Id="rId9" Type="http://schemas.openxmlformats.org/officeDocument/2006/relationships/image" Target="../media/image136.png"/></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27.xml"/><Relationship Id="rId13" Type="http://schemas.openxmlformats.org/officeDocument/2006/relationships/image" Target="../media/image139.png"/><Relationship Id="rId3" Type="http://schemas.openxmlformats.org/officeDocument/2006/relationships/tags" Target="../tags/tag33.xml"/><Relationship Id="rId7" Type="http://schemas.openxmlformats.org/officeDocument/2006/relationships/slideLayout" Target="../slideLayouts/slideLayout131.xml"/><Relationship Id="rId12" Type="http://schemas.openxmlformats.org/officeDocument/2006/relationships/image" Target="../media/image141.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image" Target="../media/image138.png"/><Relationship Id="rId5" Type="http://schemas.openxmlformats.org/officeDocument/2006/relationships/tags" Target="../tags/tag35.xml"/><Relationship Id="rId10" Type="http://schemas.openxmlformats.org/officeDocument/2006/relationships/image" Target="../media/image137.png"/><Relationship Id="rId4" Type="http://schemas.openxmlformats.org/officeDocument/2006/relationships/tags" Target="../tags/tag34.xml"/><Relationship Id="rId9" Type="http://schemas.openxmlformats.org/officeDocument/2006/relationships/image" Target="../media/image136.png"/><Relationship Id="rId14" Type="http://schemas.openxmlformats.org/officeDocument/2006/relationships/image" Target="../media/image140.png"/></Relationships>
</file>

<file path=ppt/slides/_rels/slide2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8.xml"/><Relationship Id="rId1" Type="http://schemas.openxmlformats.org/officeDocument/2006/relationships/slideLayout" Target="../slideLayouts/slideLayout122.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4.xml"/></Relationships>
</file>

<file path=ppt/slides/_rels/slide31.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52.emf"/><Relationship Id="rId18" Type="http://schemas.openxmlformats.org/officeDocument/2006/relationships/image" Target="../media/image157.png"/><Relationship Id="rId3" Type="http://schemas.openxmlformats.org/officeDocument/2006/relationships/image" Target="../media/image142.png"/><Relationship Id="rId21" Type="http://schemas.openxmlformats.org/officeDocument/2006/relationships/image" Target="../media/image160.png"/><Relationship Id="rId7" Type="http://schemas.openxmlformats.org/officeDocument/2006/relationships/image" Target="../media/image146.png"/><Relationship Id="rId12" Type="http://schemas.openxmlformats.org/officeDocument/2006/relationships/image" Target="../media/image151.png"/><Relationship Id="rId17" Type="http://schemas.openxmlformats.org/officeDocument/2006/relationships/image" Target="../media/image156.png"/><Relationship Id="rId2" Type="http://schemas.openxmlformats.org/officeDocument/2006/relationships/notesSlide" Target="../notesSlides/notesSlide30.xml"/><Relationship Id="rId16" Type="http://schemas.openxmlformats.org/officeDocument/2006/relationships/image" Target="../media/image155.png"/><Relationship Id="rId20" Type="http://schemas.openxmlformats.org/officeDocument/2006/relationships/image" Target="../media/image159.png"/><Relationship Id="rId1" Type="http://schemas.openxmlformats.org/officeDocument/2006/relationships/slideLayout" Target="../slideLayouts/slideLayout125.xml"/><Relationship Id="rId6" Type="http://schemas.openxmlformats.org/officeDocument/2006/relationships/image" Target="../media/image145.png"/><Relationship Id="rId11" Type="http://schemas.openxmlformats.org/officeDocument/2006/relationships/image" Target="../media/image150.png"/><Relationship Id="rId5" Type="http://schemas.openxmlformats.org/officeDocument/2006/relationships/image" Target="../media/image144.png"/><Relationship Id="rId15" Type="http://schemas.openxmlformats.org/officeDocument/2006/relationships/image" Target="../media/image154.png"/><Relationship Id="rId23" Type="http://schemas.openxmlformats.org/officeDocument/2006/relationships/image" Target="../media/image162.png"/><Relationship Id="rId10" Type="http://schemas.openxmlformats.org/officeDocument/2006/relationships/image" Target="../media/image149.emf"/><Relationship Id="rId19" Type="http://schemas.openxmlformats.org/officeDocument/2006/relationships/image" Target="../media/image158.png"/><Relationship Id="rId4" Type="http://schemas.openxmlformats.org/officeDocument/2006/relationships/image" Target="../media/image143.png"/><Relationship Id="rId9" Type="http://schemas.openxmlformats.org/officeDocument/2006/relationships/image" Target="../media/image148.emf"/><Relationship Id="rId14" Type="http://schemas.openxmlformats.org/officeDocument/2006/relationships/image" Target="../media/image153.emf"/><Relationship Id="rId22" Type="http://schemas.openxmlformats.org/officeDocument/2006/relationships/image" Target="../media/image161.png"/></Relationships>
</file>

<file path=ppt/slides/_rels/slide32.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49.emf"/><Relationship Id="rId7" Type="http://schemas.openxmlformats.org/officeDocument/2006/relationships/image" Target="../media/image159.png"/><Relationship Id="rId2" Type="http://schemas.openxmlformats.org/officeDocument/2006/relationships/notesSlide" Target="../notesSlides/notesSlide31.xml"/><Relationship Id="rId1" Type="http://schemas.openxmlformats.org/officeDocument/2006/relationships/slideLayout" Target="../slideLayouts/slideLayout124.xml"/><Relationship Id="rId6" Type="http://schemas.openxmlformats.org/officeDocument/2006/relationships/image" Target="../media/image155.png"/><Relationship Id="rId5" Type="http://schemas.openxmlformats.org/officeDocument/2006/relationships/image" Target="../media/image152.emf"/><Relationship Id="rId10" Type="http://schemas.openxmlformats.org/officeDocument/2006/relationships/image" Target="../media/image162.png"/><Relationship Id="rId4" Type="http://schemas.openxmlformats.org/officeDocument/2006/relationships/image" Target="../media/image151.png"/><Relationship Id="rId9" Type="http://schemas.openxmlformats.org/officeDocument/2006/relationships/image" Target="../media/image150.png"/></Relationships>
</file>

<file path=ppt/slides/_rels/slide3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2.xml"/><Relationship Id="rId1" Type="http://schemas.openxmlformats.org/officeDocument/2006/relationships/slideLayout" Target="../slideLayouts/slideLayout122.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5.xml"/></Relationships>
</file>

<file path=ppt/slides/_rels/slide35.xml.rels><?xml version="1.0" encoding="UTF-8" standalone="yes"?>
<Relationships xmlns="http://schemas.openxmlformats.org/package/2006/relationships"><Relationship Id="rId8" Type="http://schemas.openxmlformats.org/officeDocument/2006/relationships/image" Target="../media/image165.png"/><Relationship Id="rId13" Type="http://schemas.openxmlformats.org/officeDocument/2006/relationships/image" Target="../media/image169.png"/><Relationship Id="rId18" Type="http://schemas.openxmlformats.org/officeDocument/2006/relationships/image" Target="../media/image174.emf"/><Relationship Id="rId3" Type="http://schemas.openxmlformats.org/officeDocument/2006/relationships/slideLayout" Target="../slideLayouts/slideLayout125.xml"/><Relationship Id="rId7" Type="http://schemas.openxmlformats.org/officeDocument/2006/relationships/image" Target="../media/image164.png"/><Relationship Id="rId12" Type="http://schemas.openxmlformats.org/officeDocument/2006/relationships/image" Target="../media/image141.png"/><Relationship Id="rId17" Type="http://schemas.openxmlformats.org/officeDocument/2006/relationships/image" Target="../media/image173.emf"/><Relationship Id="rId2" Type="http://schemas.openxmlformats.org/officeDocument/2006/relationships/tags" Target="../tags/tag37.xml"/><Relationship Id="rId16" Type="http://schemas.openxmlformats.org/officeDocument/2006/relationships/image" Target="../media/image172.emf"/><Relationship Id="rId1" Type="http://schemas.openxmlformats.org/officeDocument/2006/relationships/vmlDrawing" Target="../drawings/vmlDrawing1.vml"/><Relationship Id="rId6" Type="http://schemas.openxmlformats.org/officeDocument/2006/relationships/image" Target="../media/image163.emf"/><Relationship Id="rId11" Type="http://schemas.openxmlformats.org/officeDocument/2006/relationships/image" Target="../media/image168.png"/><Relationship Id="rId5" Type="http://schemas.openxmlformats.org/officeDocument/2006/relationships/oleObject" Target="../embeddings/oleObject1.bin"/><Relationship Id="rId15" Type="http://schemas.openxmlformats.org/officeDocument/2006/relationships/image" Target="../media/image171.png"/><Relationship Id="rId10" Type="http://schemas.openxmlformats.org/officeDocument/2006/relationships/image" Target="../media/image167.png"/><Relationship Id="rId19" Type="http://schemas.openxmlformats.org/officeDocument/2006/relationships/image" Target="../media/image175.emf"/><Relationship Id="rId4" Type="http://schemas.openxmlformats.org/officeDocument/2006/relationships/notesSlide" Target="../notesSlides/notesSlide34.xml"/><Relationship Id="rId9" Type="http://schemas.openxmlformats.org/officeDocument/2006/relationships/image" Target="../media/image166.png"/><Relationship Id="rId14" Type="http://schemas.openxmlformats.org/officeDocument/2006/relationships/image" Target="../media/image170.png"/></Relationships>
</file>

<file path=ppt/slides/_rels/slide3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35.xml"/><Relationship Id="rId1" Type="http://schemas.openxmlformats.org/officeDocument/2006/relationships/slideLayout" Target="../slideLayouts/slideLayout145.xml"/><Relationship Id="rId5" Type="http://schemas.openxmlformats.org/officeDocument/2006/relationships/image" Target="../media/image178.png"/><Relationship Id="rId4" Type="http://schemas.openxmlformats.org/officeDocument/2006/relationships/image" Target="../media/image177.png"/></Relationships>
</file>

<file path=ppt/slides/_rels/slide3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6.xml"/><Relationship Id="rId1" Type="http://schemas.openxmlformats.org/officeDocument/2006/relationships/slideLayout" Target="../slideLayouts/slideLayout122.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131.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45.xml"/><Relationship Id="rId1" Type="http://schemas.openxmlformats.org/officeDocument/2006/relationships/tags" Target="../tags/tag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45.xml"/><Relationship Id="rId1" Type="http://schemas.openxmlformats.org/officeDocument/2006/relationships/tags" Target="../tags/tag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45.xml"/><Relationship Id="rId1" Type="http://schemas.openxmlformats.org/officeDocument/2006/relationships/tags" Target="../tags/tag40.xml"/></Relationships>
</file>

<file path=ppt/slides/_rels/slide4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slideLayout" Target="../slideLayouts/slideLayout137.xml"/><Relationship Id="rId1" Type="http://schemas.openxmlformats.org/officeDocument/2006/relationships/tags" Target="../tags/tag41.xml"/></Relationships>
</file>

<file path=ppt/slides/_rels/slide44.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notesSlide" Target="../notesSlides/notesSlide39.xml"/><Relationship Id="rId7" Type="http://schemas.openxmlformats.org/officeDocument/2006/relationships/image" Target="../media/image180.png"/><Relationship Id="rId2" Type="http://schemas.openxmlformats.org/officeDocument/2006/relationships/slideLayout" Target="../slideLayouts/slideLayout137.xml"/><Relationship Id="rId1" Type="http://schemas.openxmlformats.org/officeDocument/2006/relationships/tags" Target="../tags/tag42.xml"/><Relationship Id="rId6" Type="http://schemas.openxmlformats.org/officeDocument/2006/relationships/image" Target="../media/image165.png"/><Relationship Id="rId5" Type="http://schemas.openxmlformats.org/officeDocument/2006/relationships/image" Target="../media/image181.png"/><Relationship Id="rId4" Type="http://schemas.openxmlformats.org/officeDocument/2006/relationships/image" Target="../media/image166.png"/></Relationships>
</file>

<file path=ppt/slides/_rels/slide4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13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4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0.xml"/><Relationship Id="rId1" Type="http://schemas.openxmlformats.org/officeDocument/2006/relationships/slideLayout" Target="../slideLayouts/slideLayout122.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9.png"/></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Azure" TargetMode="External"/><Relationship Id="rId2" Type="http://schemas.openxmlformats.org/officeDocument/2006/relationships/notesSlide" Target="../notesSlides/notesSlide41.xml"/><Relationship Id="rId1" Type="http://schemas.openxmlformats.org/officeDocument/2006/relationships/slideLayout" Target="../slideLayouts/slideLayout133.xml"/><Relationship Id="rId4" Type="http://schemas.openxmlformats.org/officeDocument/2006/relationships/hyperlink" Target="https://azure.microsoft.com/en-us/documentation/services/iot-hub/"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2.xml"/><Relationship Id="rId1" Type="http://schemas.openxmlformats.org/officeDocument/2006/relationships/slideLayout" Target="../slideLayouts/slideLayout122.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43.xml"/><Relationship Id="rId1" Type="http://schemas.openxmlformats.org/officeDocument/2006/relationships/slideLayout" Target="../slideLayouts/slideLayout133.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3.xml"/></Relationships>
</file>

<file path=ppt/slides/_rels/slide5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5.xml"/><Relationship Id="rId1" Type="http://schemas.openxmlformats.org/officeDocument/2006/relationships/slideLayout" Target="../slideLayouts/slideLayout122.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9.png"/></Relationships>
</file>

<file path=ppt/slides/_rels/slide53.xml.rels><?xml version="1.0" encoding="UTF-8" standalone="yes"?>
<Relationships xmlns="http://schemas.openxmlformats.org/package/2006/relationships"><Relationship Id="rId3" Type="http://schemas.openxmlformats.org/officeDocument/2006/relationships/image" Target="../media/image183.jpg"/><Relationship Id="rId2" Type="http://schemas.openxmlformats.org/officeDocument/2006/relationships/notesSlide" Target="../notesSlides/notesSlide46.xml"/><Relationship Id="rId1" Type="http://schemas.openxmlformats.org/officeDocument/2006/relationships/slideLayout" Target="../slideLayouts/slideLayout143.xml"/><Relationship Id="rId5" Type="http://schemas.openxmlformats.org/officeDocument/2006/relationships/hyperlink" Target="http://images.fineartamerica.com/images-medium-large/county-cork-ireland-dairy-cattle-the-irish-image-collection.jpg" TargetMode="External"/><Relationship Id="rId4" Type="http://schemas.openxmlformats.org/officeDocument/2006/relationships/image" Target="../media/image184.jpeg"/></Relationships>
</file>

<file path=ppt/slides/_rels/slide54.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1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hguomin/iotworkshop161213" TargetMode="External"/><Relationship Id="rId2" Type="http://schemas.openxmlformats.org/officeDocument/2006/relationships/notesSlide" Target="../notesSlides/notesSlide7.xml"/><Relationship Id="rId1" Type="http://schemas.openxmlformats.org/officeDocument/2006/relationships/slideLayout" Target="../slideLayouts/slideLayout250.xml"/><Relationship Id="rId5" Type="http://schemas.openxmlformats.org/officeDocument/2006/relationships/hyperlink" Target="https://github.com/hguomin/iotworkshop161213/blob/master/Redemption%20Process.pptx" TargetMode="External"/><Relationship Id="rId4" Type="http://schemas.openxmlformats.org/officeDocument/2006/relationships/hyperlink" Target="https://mpnesp.learnondemand.ne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122.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12" r="12"/>
          <a:stretch>
            <a:fillRect/>
          </a:stretch>
        </p:blipFill>
        <p:spPr/>
      </p:pic>
      <p:sp>
        <p:nvSpPr>
          <p:cNvPr id="4" name="Title 3"/>
          <p:cNvSpPr>
            <a:spLocks noGrp="1"/>
          </p:cNvSpPr>
          <p:nvPr>
            <p:ph type="title"/>
          </p:nvPr>
        </p:nvSpPr>
        <p:spPr>
          <a:xfrm>
            <a:off x="274702" y="2125677"/>
            <a:ext cx="7418869" cy="1828800"/>
          </a:xfrm>
        </p:spPr>
        <p:txBody>
          <a:bodyPr/>
          <a:lstStyle/>
          <a:p>
            <a:r>
              <a:rPr lang="en-US" dirty="0" err="1"/>
              <a:t>IoT</a:t>
            </a:r>
            <a:r>
              <a:rPr lang="en-US" dirty="0"/>
              <a:t> Tech Training – Module One</a:t>
            </a:r>
          </a:p>
        </p:txBody>
      </p:sp>
      <p:pic>
        <p:nvPicPr>
          <p:cNvPr id="6" name="Picture 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bwMode="invGray">
          <a:xfrm>
            <a:off x="459850" y="479425"/>
            <a:ext cx="1149876" cy="245251"/>
          </a:xfrm>
          <a:prstGeom prst="rect">
            <a:avLst/>
          </a:prstGeom>
        </p:spPr>
      </p:pic>
      <p:pic>
        <p:nvPicPr>
          <p:cNvPr id="8" name="Picture 7" descr="C:\Users\petern\AppData\Local\Temp\vmware-petern\VMwareDnD\8013908a\PPE_Logo_RGB_bootcamp_600x13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4"/>
          <p:cNvSpPr>
            <a:spLocks noGrp="1"/>
          </p:cNvSpPr>
          <p:nvPr>
            <p:ph type="body" sz="quarter" idx="12"/>
          </p:nvPr>
        </p:nvSpPr>
        <p:spPr>
          <a:xfrm>
            <a:off x="276540" y="3954457"/>
            <a:ext cx="8257860" cy="1018969"/>
          </a:xfrm>
        </p:spPr>
        <p:txBody>
          <a:bodyPr/>
          <a:lstStyle/>
          <a:p>
            <a:r>
              <a:rPr lang="en-US" dirty="0"/>
              <a:t>Guomin Huang | guhuang@microsoft.com</a:t>
            </a:r>
          </a:p>
        </p:txBody>
      </p:sp>
    </p:spTree>
    <p:extLst>
      <p:ext uri="{BB962C8B-B14F-4D97-AF65-F5344CB8AC3E}">
        <p14:creationId xmlns:p14="http://schemas.microsoft.com/office/powerpoint/2010/main" val="292713017"/>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 is an Inflection Point</a:t>
            </a:r>
            <a:endParaRPr lang="en-IN" dirty="0"/>
          </a:p>
        </p:txBody>
      </p:sp>
      <p:sp>
        <p:nvSpPr>
          <p:cNvPr id="4" name="Rectangle 3"/>
          <p:cNvSpPr>
            <a:spLocks/>
          </p:cNvSpPr>
          <p:nvPr/>
        </p:nvSpPr>
        <p:spPr bwMode="auto">
          <a:xfrm>
            <a:off x="503237" y="2125662"/>
            <a:ext cx="2286000" cy="274320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21" tIns="91414" rIns="91414" bIns="46623" numCol="1" rtlCol="0" anchor="b" anchorCtr="0" compatLnSpc="1">
            <a:prstTxWarp prst="textNoShape">
              <a:avLst/>
            </a:prstTxWarp>
          </a:bodyPr>
          <a:lstStyle/>
          <a:p>
            <a:pPr algn="ctr" defTabSz="932543">
              <a:lnSpc>
                <a:spcPct val="90000"/>
              </a:lnSpc>
            </a:pPr>
            <a:r>
              <a:rPr lang="en-US" sz="2400" spc="-50" dirty="0">
                <a:solidFill>
                  <a:prstClr val="white"/>
                </a:solidFill>
                <a:latin typeface="Segoe UI Light"/>
              </a:rPr>
              <a:t>Hardware </a:t>
            </a:r>
          </a:p>
          <a:p>
            <a:pPr algn="ctr" defTabSz="932543">
              <a:lnSpc>
                <a:spcPct val="90000"/>
              </a:lnSpc>
            </a:pPr>
            <a:r>
              <a:rPr lang="en-US" sz="2400" spc="-50" dirty="0">
                <a:solidFill>
                  <a:prstClr val="white"/>
                </a:solidFill>
                <a:latin typeface="Segoe UI Light"/>
              </a:rPr>
              <a:t>is cheap</a:t>
            </a:r>
          </a:p>
        </p:txBody>
      </p:sp>
      <p:sp>
        <p:nvSpPr>
          <p:cNvPr id="5" name="Rectangle 4"/>
          <p:cNvSpPr>
            <a:spLocks/>
          </p:cNvSpPr>
          <p:nvPr/>
        </p:nvSpPr>
        <p:spPr bwMode="auto">
          <a:xfrm>
            <a:off x="2775502" y="2125662"/>
            <a:ext cx="2286000" cy="27432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21" tIns="91414" rIns="91414" bIns="46623" numCol="1" rtlCol="0" anchor="b" anchorCtr="0" compatLnSpc="1">
            <a:prstTxWarp prst="textNoShape">
              <a:avLst/>
            </a:prstTxWarp>
          </a:bodyPr>
          <a:lstStyle/>
          <a:p>
            <a:pPr algn="ctr" defTabSz="932543">
              <a:lnSpc>
                <a:spcPct val="90000"/>
              </a:lnSpc>
            </a:pPr>
            <a:r>
              <a:rPr lang="en-US" sz="2400" spc="-50" dirty="0">
                <a:solidFill>
                  <a:prstClr val="white"/>
                </a:solidFill>
                <a:latin typeface="Segoe UI Light"/>
              </a:rPr>
              <a:t>Connectivity </a:t>
            </a:r>
          </a:p>
          <a:p>
            <a:pPr algn="ctr" defTabSz="932543">
              <a:lnSpc>
                <a:spcPct val="90000"/>
              </a:lnSpc>
            </a:pPr>
            <a:r>
              <a:rPr lang="en-US" sz="2400" spc="-50" dirty="0">
                <a:solidFill>
                  <a:prstClr val="white"/>
                </a:solidFill>
                <a:latin typeface="Segoe UI Light"/>
              </a:rPr>
              <a:t>is pervasive</a:t>
            </a:r>
          </a:p>
        </p:txBody>
      </p:sp>
      <p:sp>
        <p:nvSpPr>
          <p:cNvPr id="6" name="Rectangle 5"/>
          <p:cNvSpPr>
            <a:spLocks/>
          </p:cNvSpPr>
          <p:nvPr/>
        </p:nvSpPr>
        <p:spPr bwMode="auto">
          <a:xfrm>
            <a:off x="5047767" y="2125662"/>
            <a:ext cx="2286000" cy="2743200"/>
          </a:xfrm>
          <a:prstGeom prst="rect">
            <a:avLst/>
          </a:prstGeom>
          <a:solidFill>
            <a:schemeClr val="accent3">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21" tIns="91414" rIns="91414" bIns="46623" numCol="1" rtlCol="0" anchor="b" anchorCtr="0" compatLnSpc="1">
            <a:prstTxWarp prst="textNoShape">
              <a:avLst/>
            </a:prstTxWarp>
          </a:bodyPr>
          <a:lstStyle/>
          <a:p>
            <a:pPr algn="ctr" defTabSz="932543">
              <a:lnSpc>
                <a:spcPct val="90000"/>
              </a:lnSpc>
            </a:pPr>
            <a:r>
              <a:rPr lang="en-US" sz="2400" spc="-50" dirty="0">
                <a:solidFill>
                  <a:prstClr val="white"/>
                </a:solidFill>
                <a:latin typeface="Segoe UI Light"/>
              </a:rPr>
              <a:t>Development </a:t>
            </a:r>
          </a:p>
          <a:p>
            <a:pPr algn="ctr" defTabSz="932543">
              <a:lnSpc>
                <a:spcPct val="90000"/>
              </a:lnSpc>
            </a:pPr>
            <a:r>
              <a:rPr lang="en-US" sz="2400" spc="-50" dirty="0">
                <a:solidFill>
                  <a:prstClr val="white"/>
                </a:solidFill>
                <a:latin typeface="Segoe UI Light"/>
              </a:rPr>
              <a:t>is easy</a:t>
            </a:r>
          </a:p>
        </p:txBody>
      </p:sp>
      <p:sp>
        <p:nvSpPr>
          <p:cNvPr id="7" name="Rectangle 6"/>
          <p:cNvSpPr>
            <a:spLocks/>
          </p:cNvSpPr>
          <p:nvPr/>
        </p:nvSpPr>
        <p:spPr bwMode="auto">
          <a:xfrm>
            <a:off x="9609059" y="2125662"/>
            <a:ext cx="2286000" cy="2743200"/>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21" tIns="91414" rIns="91414" bIns="46623" numCol="1" rtlCol="0" anchor="b" anchorCtr="0" compatLnSpc="1">
            <a:prstTxWarp prst="textNoShape">
              <a:avLst/>
            </a:prstTxWarp>
          </a:bodyPr>
          <a:lstStyle/>
          <a:p>
            <a:pPr algn="ctr" defTabSz="932543">
              <a:lnSpc>
                <a:spcPct val="90000"/>
              </a:lnSpc>
            </a:pPr>
            <a:r>
              <a:rPr lang="en-US" sz="2400" spc="-50" dirty="0">
                <a:solidFill>
                  <a:prstClr val="white"/>
                </a:solidFill>
                <a:latin typeface="Segoe UI Light"/>
              </a:rPr>
              <a:t>New Innovative Scenarios</a:t>
            </a:r>
          </a:p>
        </p:txBody>
      </p:sp>
      <p:sp>
        <p:nvSpPr>
          <p:cNvPr id="8" name="Rectangle 7"/>
          <p:cNvSpPr>
            <a:spLocks/>
          </p:cNvSpPr>
          <p:nvPr/>
        </p:nvSpPr>
        <p:spPr bwMode="auto">
          <a:xfrm>
            <a:off x="7320032" y="2125662"/>
            <a:ext cx="2286000" cy="2743200"/>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21" tIns="91414" rIns="91414" bIns="46623" numCol="1" rtlCol="0" anchor="b" anchorCtr="0" compatLnSpc="1">
            <a:prstTxWarp prst="textNoShape">
              <a:avLst/>
            </a:prstTxWarp>
          </a:bodyPr>
          <a:lstStyle/>
          <a:p>
            <a:pPr algn="ctr" defTabSz="932543">
              <a:lnSpc>
                <a:spcPct val="90000"/>
              </a:lnSpc>
            </a:pPr>
            <a:r>
              <a:rPr lang="en-US" sz="2400" spc="-50" dirty="0">
                <a:solidFill>
                  <a:prstClr val="white"/>
                </a:solidFill>
                <a:latin typeface="Segoe UI Light"/>
              </a:rPr>
              <a:t>Cloud can deal with big data</a:t>
            </a:r>
          </a:p>
        </p:txBody>
      </p:sp>
      <p:sp>
        <p:nvSpPr>
          <p:cNvPr id="9" name="Donut 305"/>
          <p:cNvSpPr>
            <a:spLocks noChangeAspect="1"/>
          </p:cNvSpPr>
          <p:nvPr/>
        </p:nvSpPr>
        <p:spPr bwMode="auto">
          <a:xfrm>
            <a:off x="2990863" y="2433265"/>
            <a:ext cx="1695312" cy="1074103"/>
          </a:xfrm>
          <a:custGeom>
            <a:avLst/>
            <a:gdLst/>
            <a:ahLst/>
            <a:cxnLst/>
            <a:rect l="l" t="t" r="r" b="b"/>
            <a:pathLst>
              <a:path w="14304566" h="9062981">
                <a:moveTo>
                  <a:pt x="8670498" y="2652923"/>
                </a:moveTo>
                <a:cubicBezTo>
                  <a:pt x="9175507" y="2652923"/>
                  <a:pt x="9584898" y="3062314"/>
                  <a:pt x="9584898" y="3567323"/>
                </a:cubicBezTo>
                <a:cubicBezTo>
                  <a:pt x="9584898" y="4072332"/>
                  <a:pt x="9175507" y="4481723"/>
                  <a:pt x="8670498" y="4481723"/>
                </a:cubicBezTo>
                <a:cubicBezTo>
                  <a:pt x="8501378" y="4481723"/>
                  <a:pt x="8342981" y="4435811"/>
                  <a:pt x="8207589" y="4354926"/>
                </a:cubicBezTo>
                <a:lnTo>
                  <a:pt x="6626750" y="6132018"/>
                </a:lnTo>
                <a:cubicBezTo>
                  <a:pt x="6652031" y="6215011"/>
                  <a:pt x="6665384" y="6303098"/>
                  <a:pt x="6665384" y="6394304"/>
                </a:cubicBezTo>
                <a:cubicBezTo>
                  <a:pt x="6665384" y="6899313"/>
                  <a:pt x="6255993" y="7308704"/>
                  <a:pt x="5750984" y="7308704"/>
                </a:cubicBezTo>
                <a:cubicBezTo>
                  <a:pt x="5245975" y="7308704"/>
                  <a:pt x="4836584" y="6899313"/>
                  <a:pt x="4836584" y="6394304"/>
                </a:cubicBezTo>
                <a:cubicBezTo>
                  <a:pt x="4836584" y="6331269"/>
                  <a:pt x="4842962" y="6269723"/>
                  <a:pt x="4855122" y="6210279"/>
                </a:cubicBezTo>
                <a:lnTo>
                  <a:pt x="2501860" y="4794006"/>
                </a:lnTo>
                <a:cubicBezTo>
                  <a:pt x="2361632" y="4942836"/>
                  <a:pt x="2171420" y="5043486"/>
                  <a:pt x="1958053" y="5069721"/>
                </a:cubicBezTo>
                <a:lnTo>
                  <a:pt x="1382054" y="7363861"/>
                </a:lnTo>
                <a:cubicBezTo>
                  <a:pt x="1649831" y="7522578"/>
                  <a:pt x="1828800" y="7814679"/>
                  <a:pt x="1828800" y="8148581"/>
                </a:cubicBezTo>
                <a:cubicBezTo>
                  <a:pt x="1828800" y="8653590"/>
                  <a:pt x="1419409" y="9062981"/>
                  <a:pt x="914400" y="9062981"/>
                </a:cubicBezTo>
                <a:cubicBezTo>
                  <a:pt x="409391" y="9062981"/>
                  <a:pt x="0" y="8653590"/>
                  <a:pt x="0" y="8148581"/>
                </a:cubicBezTo>
                <a:cubicBezTo>
                  <a:pt x="0" y="7665360"/>
                  <a:pt x="374828" y="7269684"/>
                  <a:pt x="849668" y="7237450"/>
                </a:cubicBezTo>
                <a:lnTo>
                  <a:pt x="1418156" y="4973225"/>
                </a:lnTo>
                <a:cubicBezTo>
                  <a:pt x="1126475" y="4820838"/>
                  <a:pt x="927673" y="4515354"/>
                  <a:pt x="927673" y="4163436"/>
                </a:cubicBezTo>
                <a:cubicBezTo>
                  <a:pt x="927673" y="3658427"/>
                  <a:pt x="1337064" y="3249036"/>
                  <a:pt x="1842073" y="3249036"/>
                </a:cubicBezTo>
                <a:cubicBezTo>
                  <a:pt x="2347082" y="3249036"/>
                  <a:pt x="2756473" y="3658427"/>
                  <a:pt x="2756473" y="4163436"/>
                </a:cubicBezTo>
                <a:cubicBezTo>
                  <a:pt x="2756473" y="4210496"/>
                  <a:pt x="2752918" y="4256726"/>
                  <a:pt x="2744920" y="4301698"/>
                </a:cubicBezTo>
                <a:lnTo>
                  <a:pt x="5122633" y="5732687"/>
                </a:lnTo>
                <a:cubicBezTo>
                  <a:pt x="5285259" y="5575494"/>
                  <a:pt x="5506958" y="5479904"/>
                  <a:pt x="5750984" y="5479904"/>
                </a:cubicBezTo>
                <a:cubicBezTo>
                  <a:pt x="5960050" y="5479904"/>
                  <a:pt x="6152728" y="5550067"/>
                  <a:pt x="6304562" y="5670994"/>
                </a:cubicBezTo>
                <a:lnTo>
                  <a:pt x="7838965" y="3946103"/>
                </a:lnTo>
                <a:cubicBezTo>
                  <a:pt x="7785462" y="3830964"/>
                  <a:pt x="7756098" y="3702573"/>
                  <a:pt x="7756098" y="3567323"/>
                </a:cubicBezTo>
                <a:cubicBezTo>
                  <a:pt x="7756098" y="3062314"/>
                  <a:pt x="8165489" y="2652923"/>
                  <a:pt x="8670498" y="2652923"/>
                </a:cubicBezTo>
                <a:close/>
                <a:moveTo>
                  <a:pt x="9615161" y="2601056"/>
                </a:moveTo>
                <a:lnTo>
                  <a:pt x="9875510" y="3082288"/>
                </a:lnTo>
                <a:lnTo>
                  <a:pt x="9662680" y="3197429"/>
                </a:lnTo>
                <a:lnTo>
                  <a:pt x="9402332" y="2716198"/>
                </a:lnTo>
                <a:close/>
                <a:moveTo>
                  <a:pt x="10346150" y="2231354"/>
                </a:moveTo>
                <a:lnTo>
                  <a:pt x="10606499" y="2712586"/>
                </a:lnTo>
                <a:lnTo>
                  <a:pt x="10232176" y="2915096"/>
                </a:lnTo>
                <a:lnTo>
                  <a:pt x="9971827" y="2433864"/>
                </a:lnTo>
                <a:close/>
                <a:moveTo>
                  <a:pt x="11150437" y="1784309"/>
                </a:moveTo>
                <a:lnTo>
                  <a:pt x="11410786" y="2265541"/>
                </a:lnTo>
                <a:lnTo>
                  <a:pt x="10981100" y="2498003"/>
                </a:lnTo>
                <a:lnTo>
                  <a:pt x="10720751" y="2016771"/>
                </a:lnTo>
                <a:close/>
                <a:moveTo>
                  <a:pt x="11906021" y="1412476"/>
                </a:moveTo>
                <a:lnTo>
                  <a:pt x="12166370" y="1893708"/>
                </a:lnTo>
                <a:lnTo>
                  <a:pt x="11689215" y="2151851"/>
                </a:lnTo>
                <a:lnTo>
                  <a:pt x="11428867" y="1670619"/>
                </a:lnTo>
                <a:close/>
                <a:moveTo>
                  <a:pt x="13207286" y="548640"/>
                </a:moveTo>
                <a:cubicBezTo>
                  <a:pt x="12904280" y="548640"/>
                  <a:pt x="12658646" y="794274"/>
                  <a:pt x="12658646" y="1097280"/>
                </a:cubicBezTo>
                <a:cubicBezTo>
                  <a:pt x="12658646" y="1400286"/>
                  <a:pt x="12904280" y="1645920"/>
                  <a:pt x="13207286" y="1645920"/>
                </a:cubicBezTo>
                <a:cubicBezTo>
                  <a:pt x="13510292" y="1645920"/>
                  <a:pt x="13755926" y="1400286"/>
                  <a:pt x="13755926" y="1097280"/>
                </a:cubicBezTo>
                <a:cubicBezTo>
                  <a:pt x="13755926" y="794274"/>
                  <a:pt x="13510292" y="548640"/>
                  <a:pt x="13207286" y="548640"/>
                </a:cubicBezTo>
                <a:close/>
                <a:moveTo>
                  <a:pt x="13207286" y="0"/>
                </a:moveTo>
                <a:cubicBezTo>
                  <a:pt x="13813297" y="0"/>
                  <a:pt x="14304566" y="491269"/>
                  <a:pt x="14304566" y="1097280"/>
                </a:cubicBezTo>
                <a:cubicBezTo>
                  <a:pt x="14304566" y="1703291"/>
                  <a:pt x="13813297" y="2194560"/>
                  <a:pt x="13207286" y="2194560"/>
                </a:cubicBezTo>
                <a:cubicBezTo>
                  <a:pt x="12601275" y="2194560"/>
                  <a:pt x="12110006" y="1703291"/>
                  <a:pt x="12110006" y="1097280"/>
                </a:cubicBezTo>
                <a:cubicBezTo>
                  <a:pt x="12110006" y="491269"/>
                  <a:pt x="12601275" y="0"/>
                  <a:pt x="1320728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9"/>
          <p:cNvSpPr>
            <a:spLocks noChangeAspect="1"/>
          </p:cNvSpPr>
          <p:nvPr/>
        </p:nvSpPr>
        <p:spPr bwMode="auto">
          <a:xfrm>
            <a:off x="7759515" y="2433265"/>
            <a:ext cx="1265175" cy="865734"/>
          </a:xfrm>
          <a:custGeom>
            <a:avLst/>
            <a:gdLst>
              <a:gd name="connsiteX0" fmla="*/ 1329613 w 6424245"/>
              <a:gd name="connsiteY0" fmla="*/ 2742987 h 4395983"/>
              <a:gd name="connsiteX1" fmla="*/ 978237 w 6424245"/>
              <a:gd name="connsiteY1" fmla="*/ 2929812 h 4395983"/>
              <a:gd name="connsiteX2" fmla="*/ 968047 w 6424245"/>
              <a:gd name="connsiteY2" fmla="*/ 2948585 h 4395983"/>
              <a:gd name="connsiteX3" fmla="*/ 1339725 w 6424245"/>
              <a:gd name="connsiteY3" fmla="*/ 3156740 h 4395983"/>
              <a:gd name="connsiteX4" fmla="*/ 959729 w 6424245"/>
              <a:gd name="connsiteY4" fmla="*/ 3369555 h 4395983"/>
              <a:gd name="connsiteX5" fmla="*/ 978237 w 6424245"/>
              <a:gd name="connsiteY5" fmla="*/ 3403654 h 4395983"/>
              <a:gd name="connsiteX6" fmla="*/ 1329613 w 6424245"/>
              <a:gd name="connsiteY6" fmla="*/ 3590479 h 4395983"/>
              <a:gd name="connsiteX7" fmla="*/ 1753361 w 6424245"/>
              <a:gd name="connsiteY7" fmla="*/ 3166733 h 4395983"/>
              <a:gd name="connsiteX8" fmla="*/ 1329613 w 6424245"/>
              <a:gd name="connsiteY8" fmla="*/ 2742987 h 4395983"/>
              <a:gd name="connsiteX9" fmla="*/ 1329613 w 6424245"/>
              <a:gd name="connsiteY9" fmla="*/ 2630820 h 4395983"/>
              <a:gd name="connsiteX10" fmla="*/ 1865527 w 6424245"/>
              <a:gd name="connsiteY10" fmla="*/ 3166733 h 4395983"/>
              <a:gd name="connsiteX11" fmla="*/ 1329613 w 6424245"/>
              <a:gd name="connsiteY11" fmla="*/ 3702646 h 4395983"/>
              <a:gd name="connsiteX12" fmla="*/ 793701 w 6424245"/>
              <a:gd name="connsiteY12" fmla="*/ 3166733 h 4395983"/>
              <a:gd name="connsiteX13" fmla="*/ 1329613 w 6424245"/>
              <a:gd name="connsiteY13" fmla="*/ 2630820 h 4395983"/>
              <a:gd name="connsiteX14" fmla="*/ 967611 w 6424245"/>
              <a:gd name="connsiteY14" fmla="*/ 2032726 h 4395983"/>
              <a:gd name="connsiteX15" fmla="*/ 2865681 w 6424245"/>
              <a:gd name="connsiteY15" fmla="*/ 2032726 h 4395983"/>
              <a:gd name="connsiteX16" fmla="*/ 2961235 w 6424245"/>
              <a:gd name="connsiteY16" fmla="*/ 2105638 h 4395983"/>
              <a:gd name="connsiteX17" fmla="*/ 2961235 w 6424245"/>
              <a:gd name="connsiteY17" fmla="*/ 2125081 h 4395983"/>
              <a:gd name="connsiteX18" fmla="*/ 2865681 w 6424245"/>
              <a:gd name="connsiteY18" fmla="*/ 2197992 h 4395983"/>
              <a:gd name="connsiteX19" fmla="*/ 967611 w 6424245"/>
              <a:gd name="connsiteY19" fmla="*/ 2197992 h 4395983"/>
              <a:gd name="connsiteX20" fmla="*/ 876399 w 6424245"/>
              <a:gd name="connsiteY20" fmla="*/ 2125081 h 4395983"/>
              <a:gd name="connsiteX21" fmla="*/ 876399 w 6424245"/>
              <a:gd name="connsiteY21" fmla="*/ 2105638 h 4395983"/>
              <a:gd name="connsiteX22" fmla="*/ 967611 w 6424245"/>
              <a:gd name="connsiteY22" fmla="*/ 2032726 h 4395983"/>
              <a:gd name="connsiteX23" fmla="*/ 640908 w 6424245"/>
              <a:gd name="connsiteY23" fmla="*/ 2032726 h 4395983"/>
              <a:gd name="connsiteX24" fmla="*/ 726109 w 6424245"/>
              <a:gd name="connsiteY24" fmla="*/ 2115359 h 4395983"/>
              <a:gd name="connsiteX25" fmla="*/ 640908 w 6424245"/>
              <a:gd name="connsiteY25" fmla="*/ 2197992 h 4395983"/>
              <a:gd name="connsiteX26" fmla="*/ 555708 w 6424245"/>
              <a:gd name="connsiteY26" fmla="*/ 2115359 h 4395983"/>
              <a:gd name="connsiteX27" fmla="*/ 640908 w 6424245"/>
              <a:gd name="connsiteY27" fmla="*/ 2032726 h 4395983"/>
              <a:gd name="connsiteX28" fmla="*/ 640908 w 6424245"/>
              <a:gd name="connsiteY28" fmla="*/ 1703220 h 4395983"/>
              <a:gd name="connsiteX29" fmla="*/ 726109 w 6424245"/>
              <a:gd name="connsiteY29" fmla="*/ 1785340 h 4395983"/>
              <a:gd name="connsiteX30" fmla="*/ 640908 w 6424245"/>
              <a:gd name="connsiteY30" fmla="*/ 1867460 h 4395983"/>
              <a:gd name="connsiteX31" fmla="*/ 555708 w 6424245"/>
              <a:gd name="connsiteY31" fmla="*/ 1785340 h 4395983"/>
              <a:gd name="connsiteX32" fmla="*/ 640908 w 6424245"/>
              <a:gd name="connsiteY32" fmla="*/ 1703220 h 4395983"/>
              <a:gd name="connsiteX33" fmla="*/ 967597 w 6424245"/>
              <a:gd name="connsiteY33" fmla="*/ 1703220 h 4395983"/>
              <a:gd name="connsiteX34" fmla="*/ 2639561 w 6424245"/>
              <a:gd name="connsiteY34" fmla="*/ 1703220 h 4395983"/>
              <a:gd name="connsiteX35" fmla="*/ 2735101 w 6424245"/>
              <a:gd name="connsiteY35" fmla="*/ 1775679 h 4395983"/>
              <a:gd name="connsiteX36" fmla="*/ 2735101 w 6424245"/>
              <a:gd name="connsiteY36" fmla="*/ 1795001 h 4395983"/>
              <a:gd name="connsiteX37" fmla="*/ 2639561 w 6424245"/>
              <a:gd name="connsiteY37" fmla="*/ 1867460 h 4395983"/>
              <a:gd name="connsiteX38" fmla="*/ 967597 w 6424245"/>
              <a:gd name="connsiteY38" fmla="*/ 1867460 h 4395983"/>
              <a:gd name="connsiteX39" fmla="*/ 876399 w 6424245"/>
              <a:gd name="connsiteY39" fmla="*/ 1795001 h 4395983"/>
              <a:gd name="connsiteX40" fmla="*/ 876399 w 6424245"/>
              <a:gd name="connsiteY40" fmla="*/ 1775679 h 4395983"/>
              <a:gd name="connsiteX41" fmla="*/ 967597 w 6424245"/>
              <a:gd name="connsiteY41" fmla="*/ 1703220 h 4395983"/>
              <a:gd name="connsiteX42" fmla="*/ 4146801 w 6424245"/>
              <a:gd name="connsiteY42" fmla="*/ 1627224 h 4395983"/>
              <a:gd name="connsiteX43" fmla="*/ 4184153 w 6424245"/>
              <a:gd name="connsiteY43" fmla="*/ 1627224 h 4395983"/>
              <a:gd name="connsiteX44" fmla="*/ 4338895 w 6424245"/>
              <a:gd name="connsiteY44" fmla="*/ 1720478 h 4395983"/>
              <a:gd name="connsiteX45" fmla="*/ 4338895 w 6424245"/>
              <a:gd name="connsiteY45" fmla="*/ 3510076 h 4395983"/>
              <a:gd name="connsiteX46" fmla="*/ 4659051 w 6424245"/>
              <a:gd name="connsiteY46" fmla="*/ 3510076 h 4395983"/>
              <a:gd name="connsiteX47" fmla="*/ 4659051 w 6424245"/>
              <a:gd name="connsiteY47" fmla="*/ 2568650 h 4395983"/>
              <a:gd name="connsiteX48" fmla="*/ 4829801 w 6424245"/>
              <a:gd name="connsiteY48" fmla="*/ 2497599 h 4395983"/>
              <a:gd name="connsiteX49" fmla="*/ 4867153 w 6424245"/>
              <a:gd name="connsiteY49" fmla="*/ 2497599 h 4395983"/>
              <a:gd name="connsiteX50" fmla="*/ 5043239 w 6424245"/>
              <a:gd name="connsiteY50" fmla="*/ 2568650 h 4395983"/>
              <a:gd name="connsiteX51" fmla="*/ 5043239 w 6424245"/>
              <a:gd name="connsiteY51" fmla="*/ 3510076 h 4395983"/>
              <a:gd name="connsiteX52" fmla="*/ 5363395 w 6424245"/>
              <a:gd name="connsiteY52" fmla="*/ 3510076 h 4395983"/>
              <a:gd name="connsiteX53" fmla="*/ 5363395 w 6424245"/>
              <a:gd name="connsiteY53" fmla="*/ 2151225 h 4395983"/>
              <a:gd name="connsiteX54" fmla="*/ 5507465 w 6424245"/>
              <a:gd name="connsiteY54" fmla="*/ 2053530 h 4395983"/>
              <a:gd name="connsiteX55" fmla="*/ 5544817 w 6424245"/>
              <a:gd name="connsiteY55" fmla="*/ 2053530 h 4395983"/>
              <a:gd name="connsiteX56" fmla="*/ 5704895 w 6424245"/>
              <a:gd name="connsiteY56" fmla="*/ 2151225 h 4395983"/>
              <a:gd name="connsiteX57" fmla="*/ 5704895 w 6424245"/>
              <a:gd name="connsiteY57" fmla="*/ 3510076 h 4395983"/>
              <a:gd name="connsiteX58" fmla="*/ 5843629 w 6424245"/>
              <a:gd name="connsiteY58" fmla="*/ 3510076 h 4395983"/>
              <a:gd name="connsiteX59" fmla="*/ 5902325 w 6424245"/>
              <a:gd name="connsiteY59" fmla="*/ 3572245 h 4395983"/>
              <a:gd name="connsiteX60" fmla="*/ 5843629 w 6424245"/>
              <a:gd name="connsiteY60" fmla="*/ 3634415 h 4395983"/>
              <a:gd name="connsiteX61" fmla="*/ 3159655 w 6424245"/>
              <a:gd name="connsiteY61" fmla="*/ 3634415 h 4395983"/>
              <a:gd name="connsiteX62" fmla="*/ 3100959 w 6424245"/>
              <a:gd name="connsiteY62" fmla="*/ 3572245 h 4395983"/>
              <a:gd name="connsiteX63" fmla="*/ 3159655 w 6424245"/>
              <a:gd name="connsiteY63" fmla="*/ 3510076 h 4395983"/>
              <a:gd name="connsiteX64" fmla="*/ 3335741 w 6424245"/>
              <a:gd name="connsiteY64" fmla="*/ 3510076 h 4395983"/>
              <a:gd name="connsiteX65" fmla="*/ 3335741 w 6424245"/>
              <a:gd name="connsiteY65" fmla="*/ 2883939 h 4395983"/>
              <a:gd name="connsiteX66" fmla="*/ 3469139 w 6424245"/>
              <a:gd name="connsiteY66" fmla="*/ 2799566 h 4395983"/>
              <a:gd name="connsiteX67" fmla="*/ 3506489 w 6424245"/>
              <a:gd name="connsiteY67" fmla="*/ 2799566 h 4395983"/>
              <a:gd name="connsiteX68" fmla="*/ 3655897 w 6424245"/>
              <a:gd name="connsiteY68" fmla="*/ 2883939 h 4395983"/>
              <a:gd name="connsiteX69" fmla="*/ 3655897 w 6424245"/>
              <a:gd name="connsiteY69" fmla="*/ 3510076 h 4395983"/>
              <a:gd name="connsiteX70" fmla="*/ 3997395 w 6424245"/>
              <a:gd name="connsiteY70" fmla="*/ 3510076 h 4395983"/>
              <a:gd name="connsiteX71" fmla="*/ 3997395 w 6424245"/>
              <a:gd name="connsiteY71" fmla="*/ 1720478 h 4395983"/>
              <a:gd name="connsiteX72" fmla="*/ 4146801 w 6424245"/>
              <a:gd name="connsiteY72" fmla="*/ 1627224 h 4395983"/>
              <a:gd name="connsiteX73" fmla="*/ 967641 w 6424245"/>
              <a:gd name="connsiteY73" fmla="*/ 1372687 h 4395983"/>
              <a:gd name="connsiteX74" fmla="*/ 3005373 w 6424245"/>
              <a:gd name="connsiteY74" fmla="*/ 1372687 h 4395983"/>
              <a:gd name="connsiteX75" fmla="*/ 3100959 w 6424245"/>
              <a:gd name="connsiteY75" fmla="*/ 1445598 h 4395983"/>
              <a:gd name="connsiteX76" fmla="*/ 3100959 w 6424245"/>
              <a:gd name="connsiteY76" fmla="*/ 1465041 h 4395983"/>
              <a:gd name="connsiteX77" fmla="*/ 3005373 w 6424245"/>
              <a:gd name="connsiteY77" fmla="*/ 1537953 h 4395983"/>
              <a:gd name="connsiteX78" fmla="*/ 967641 w 6424245"/>
              <a:gd name="connsiteY78" fmla="*/ 1537953 h 4395983"/>
              <a:gd name="connsiteX79" fmla="*/ 876399 w 6424245"/>
              <a:gd name="connsiteY79" fmla="*/ 1465041 h 4395983"/>
              <a:gd name="connsiteX80" fmla="*/ 876399 w 6424245"/>
              <a:gd name="connsiteY80" fmla="*/ 1445598 h 4395983"/>
              <a:gd name="connsiteX81" fmla="*/ 967641 w 6424245"/>
              <a:gd name="connsiteY81" fmla="*/ 1372687 h 4395983"/>
              <a:gd name="connsiteX82" fmla="*/ 640908 w 6424245"/>
              <a:gd name="connsiteY82" fmla="*/ 1372687 h 4395983"/>
              <a:gd name="connsiteX83" fmla="*/ 726109 w 6424245"/>
              <a:gd name="connsiteY83" fmla="*/ 1455320 h 4395983"/>
              <a:gd name="connsiteX84" fmla="*/ 640908 w 6424245"/>
              <a:gd name="connsiteY84" fmla="*/ 1537953 h 4395983"/>
              <a:gd name="connsiteX85" fmla="*/ 555708 w 6424245"/>
              <a:gd name="connsiteY85" fmla="*/ 1455320 h 4395983"/>
              <a:gd name="connsiteX86" fmla="*/ 640908 w 6424245"/>
              <a:gd name="connsiteY86" fmla="*/ 1372687 h 4395983"/>
              <a:gd name="connsiteX87" fmla="*/ 967591 w 6424245"/>
              <a:gd name="connsiteY87" fmla="*/ 1043181 h 4395983"/>
              <a:gd name="connsiteX88" fmla="*/ 2952109 w 6424245"/>
              <a:gd name="connsiteY88" fmla="*/ 1043181 h 4395983"/>
              <a:gd name="connsiteX89" fmla="*/ 3047643 w 6424245"/>
              <a:gd name="connsiteY89" fmla="*/ 1116092 h 4395983"/>
              <a:gd name="connsiteX90" fmla="*/ 3047643 w 6424245"/>
              <a:gd name="connsiteY90" fmla="*/ 1135535 h 4395983"/>
              <a:gd name="connsiteX91" fmla="*/ 2952109 w 6424245"/>
              <a:gd name="connsiteY91" fmla="*/ 1208447 h 4395983"/>
              <a:gd name="connsiteX92" fmla="*/ 967591 w 6424245"/>
              <a:gd name="connsiteY92" fmla="*/ 1208447 h 4395983"/>
              <a:gd name="connsiteX93" fmla="*/ 876399 w 6424245"/>
              <a:gd name="connsiteY93" fmla="*/ 1135535 h 4395983"/>
              <a:gd name="connsiteX94" fmla="*/ 876399 w 6424245"/>
              <a:gd name="connsiteY94" fmla="*/ 1116092 h 4395983"/>
              <a:gd name="connsiteX95" fmla="*/ 967591 w 6424245"/>
              <a:gd name="connsiteY95" fmla="*/ 1043181 h 4395983"/>
              <a:gd name="connsiteX96" fmla="*/ 640908 w 6424245"/>
              <a:gd name="connsiteY96" fmla="*/ 1043181 h 4395983"/>
              <a:gd name="connsiteX97" fmla="*/ 726109 w 6424245"/>
              <a:gd name="connsiteY97" fmla="*/ 1125814 h 4395983"/>
              <a:gd name="connsiteX98" fmla="*/ 640908 w 6424245"/>
              <a:gd name="connsiteY98" fmla="*/ 1208447 h 4395983"/>
              <a:gd name="connsiteX99" fmla="*/ 555708 w 6424245"/>
              <a:gd name="connsiteY99" fmla="*/ 1125814 h 4395983"/>
              <a:gd name="connsiteX100" fmla="*/ 640908 w 6424245"/>
              <a:gd name="connsiteY100" fmla="*/ 1043181 h 4395983"/>
              <a:gd name="connsiteX101" fmla="*/ 324140 w 6424245"/>
              <a:gd name="connsiteY101" fmla="*/ 703848 h 4395983"/>
              <a:gd name="connsiteX102" fmla="*/ 324140 w 6424245"/>
              <a:gd name="connsiteY102" fmla="*/ 4113425 h 4395983"/>
              <a:gd name="connsiteX103" fmla="*/ 6100105 w 6424245"/>
              <a:gd name="connsiteY103" fmla="*/ 4113425 h 4395983"/>
              <a:gd name="connsiteX104" fmla="*/ 6100105 w 6424245"/>
              <a:gd name="connsiteY104" fmla="*/ 703848 h 4395983"/>
              <a:gd name="connsiteX105" fmla="*/ 193423 w 6424245"/>
              <a:gd name="connsiteY105" fmla="*/ 0 h 4395983"/>
              <a:gd name="connsiteX106" fmla="*/ 6230823 w 6424245"/>
              <a:gd name="connsiteY106" fmla="*/ 0 h 4395983"/>
              <a:gd name="connsiteX107" fmla="*/ 6424245 w 6424245"/>
              <a:gd name="connsiteY107" fmla="*/ 193423 h 4395983"/>
              <a:gd name="connsiteX108" fmla="*/ 6424245 w 6424245"/>
              <a:gd name="connsiteY108" fmla="*/ 4202560 h 4395983"/>
              <a:gd name="connsiteX109" fmla="*/ 6230823 w 6424245"/>
              <a:gd name="connsiteY109" fmla="*/ 4395983 h 4395983"/>
              <a:gd name="connsiteX110" fmla="*/ 193423 w 6424245"/>
              <a:gd name="connsiteY110" fmla="*/ 4395983 h 4395983"/>
              <a:gd name="connsiteX111" fmla="*/ 0 w 6424245"/>
              <a:gd name="connsiteY111" fmla="*/ 4202560 h 4395983"/>
              <a:gd name="connsiteX112" fmla="*/ 0 w 6424245"/>
              <a:gd name="connsiteY112" fmla="*/ 193423 h 4395983"/>
              <a:gd name="connsiteX113" fmla="*/ 193423 w 6424245"/>
              <a:gd name="connsiteY113" fmla="*/ 0 h 43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6424245" h="4395983">
                <a:moveTo>
                  <a:pt x="1329613" y="2742987"/>
                </a:moveTo>
                <a:cubicBezTo>
                  <a:pt x="1183347" y="2742987"/>
                  <a:pt x="1054387" y="2817095"/>
                  <a:pt x="978237" y="2929812"/>
                </a:cubicBezTo>
                <a:lnTo>
                  <a:pt x="968047" y="2948585"/>
                </a:lnTo>
                <a:lnTo>
                  <a:pt x="1339725" y="3156740"/>
                </a:lnTo>
                <a:lnTo>
                  <a:pt x="959729" y="3369555"/>
                </a:lnTo>
                <a:lnTo>
                  <a:pt x="978237" y="3403654"/>
                </a:lnTo>
                <a:cubicBezTo>
                  <a:pt x="1054387" y="3516371"/>
                  <a:pt x="1183347" y="3590479"/>
                  <a:pt x="1329613" y="3590479"/>
                </a:cubicBezTo>
                <a:cubicBezTo>
                  <a:pt x="1563643" y="3590479"/>
                  <a:pt x="1753361" y="3400762"/>
                  <a:pt x="1753361" y="3166733"/>
                </a:cubicBezTo>
                <a:cubicBezTo>
                  <a:pt x="1753361" y="2932704"/>
                  <a:pt x="1563643" y="2742987"/>
                  <a:pt x="1329613" y="2742987"/>
                </a:cubicBezTo>
                <a:close/>
                <a:moveTo>
                  <a:pt x="1329613" y="2630820"/>
                </a:moveTo>
                <a:cubicBezTo>
                  <a:pt x="1625591" y="2630820"/>
                  <a:pt x="1865527" y="2870756"/>
                  <a:pt x="1865527" y="3166733"/>
                </a:cubicBezTo>
                <a:cubicBezTo>
                  <a:pt x="1865527" y="3462710"/>
                  <a:pt x="1625591" y="3702646"/>
                  <a:pt x="1329613" y="3702646"/>
                </a:cubicBezTo>
                <a:cubicBezTo>
                  <a:pt x="1033637" y="3702646"/>
                  <a:pt x="793701" y="3462710"/>
                  <a:pt x="793701" y="3166733"/>
                </a:cubicBezTo>
                <a:cubicBezTo>
                  <a:pt x="793701" y="2870756"/>
                  <a:pt x="1033637" y="2630820"/>
                  <a:pt x="1329613" y="2630820"/>
                </a:cubicBezTo>
                <a:close/>
                <a:moveTo>
                  <a:pt x="967611" y="2032726"/>
                </a:moveTo>
                <a:cubicBezTo>
                  <a:pt x="967611" y="2032726"/>
                  <a:pt x="967611" y="2032726"/>
                  <a:pt x="2865681" y="2032726"/>
                </a:cubicBezTo>
                <a:cubicBezTo>
                  <a:pt x="2917801" y="2032726"/>
                  <a:pt x="2961235" y="2066751"/>
                  <a:pt x="2961235" y="2105638"/>
                </a:cubicBezTo>
                <a:cubicBezTo>
                  <a:pt x="2961235" y="2105638"/>
                  <a:pt x="2961235" y="2105638"/>
                  <a:pt x="2961235" y="2125081"/>
                </a:cubicBezTo>
                <a:cubicBezTo>
                  <a:pt x="2961235" y="2163967"/>
                  <a:pt x="2917801" y="2197992"/>
                  <a:pt x="2865681" y="2197992"/>
                </a:cubicBezTo>
                <a:cubicBezTo>
                  <a:pt x="2865681" y="2197992"/>
                  <a:pt x="2865681" y="2197992"/>
                  <a:pt x="967611" y="2197992"/>
                </a:cubicBezTo>
                <a:cubicBezTo>
                  <a:pt x="915489" y="2197992"/>
                  <a:pt x="876399" y="2163967"/>
                  <a:pt x="876399" y="2125081"/>
                </a:cubicBezTo>
                <a:cubicBezTo>
                  <a:pt x="876399" y="2125081"/>
                  <a:pt x="876399" y="2125081"/>
                  <a:pt x="876399" y="2105638"/>
                </a:cubicBezTo>
                <a:cubicBezTo>
                  <a:pt x="876399" y="2066751"/>
                  <a:pt x="915489" y="2032726"/>
                  <a:pt x="967611" y="2032726"/>
                </a:cubicBezTo>
                <a:close/>
                <a:moveTo>
                  <a:pt x="640908" y="2032726"/>
                </a:moveTo>
                <a:cubicBezTo>
                  <a:pt x="687963" y="2032726"/>
                  <a:pt x="726109" y="2069722"/>
                  <a:pt x="726109" y="2115359"/>
                </a:cubicBezTo>
                <a:cubicBezTo>
                  <a:pt x="726109" y="2160996"/>
                  <a:pt x="687963" y="2197992"/>
                  <a:pt x="640908" y="2197992"/>
                </a:cubicBezTo>
                <a:cubicBezTo>
                  <a:pt x="593853" y="2197992"/>
                  <a:pt x="555708" y="2160996"/>
                  <a:pt x="555708" y="2115359"/>
                </a:cubicBezTo>
                <a:cubicBezTo>
                  <a:pt x="555708" y="2069722"/>
                  <a:pt x="593853" y="2032726"/>
                  <a:pt x="640908" y="2032726"/>
                </a:cubicBezTo>
                <a:close/>
                <a:moveTo>
                  <a:pt x="640908" y="1703220"/>
                </a:moveTo>
                <a:cubicBezTo>
                  <a:pt x="687963" y="1703220"/>
                  <a:pt x="726109" y="1739986"/>
                  <a:pt x="726109" y="1785340"/>
                </a:cubicBezTo>
                <a:cubicBezTo>
                  <a:pt x="726109" y="1830694"/>
                  <a:pt x="687963" y="1867460"/>
                  <a:pt x="640908" y="1867460"/>
                </a:cubicBezTo>
                <a:cubicBezTo>
                  <a:pt x="593853" y="1867460"/>
                  <a:pt x="555708" y="1830694"/>
                  <a:pt x="555708" y="1785340"/>
                </a:cubicBezTo>
                <a:cubicBezTo>
                  <a:pt x="555708" y="1739986"/>
                  <a:pt x="593853" y="1703220"/>
                  <a:pt x="640908" y="1703220"/>
                </a:cubicBezTo>
                <a:close/>
                <a:moveTo>
                  <a:pt x="967597" y="1703220"/>
                </a:moveTo>
                <a:cubicBezTo>
                  <a:pt x="967597" y="1703220"/>
                  <a:pt x="967597" y="1703220"/>
                  <a:pt x="2639561" y="1703220"/>
                </a:cubicBezTo>
                <a:cubicBezTo>
                  <a:pt x="2691673" y="1703220"/>
                  <a:pt x="2735101" y="1737034"/>
                  <a:pt x="2735101" y="1775679"/>
                </a:cubicBezTo>
                <a:cubicBezTo>
                  <a:pt x="2735101" y="1775679"/>
                  <a:pt x="2735101" y="1775679"/>
                  <a:pt x="2735101" y="1795001"/>
                </a:cubicBezTo>
                <a:cubicBezTo>
                  <a:pt x="2735101" y="1833646"/>
                  <a:pt x="2691673" y="1867460"/>
                  <a:pt x="2639561" y="1867460"/>
                </a:cubicBezTo>
                <a:cubicBezTo>
                  <a:pt x="2639561" y="1867460"/>
                  <a:pt x="2639561" y="1867460"/>
                  <a:pt x="967597" y="1867460"/>
                </a:cubicBezTo>
                <a:cubicBezTo>
                  <a:pt x="915483" y="1867460"/>
                  <a:pt x="876399" y="1833646"/>
                  <a:pt x="876399" y="1795001"/>
                </a:cubicBezTo>
                <a:cubicBezTo>
                  <a:pt x="876399" y="1795001"/>
                  <a:pt x="876399" y="1795001"/>
                  <a:pt x="876399" y="1775679"/>
                </a:cubicBezTo>
                <a:cubicBezTo>
                  <a:pt x="876399" y="1737034"/>
                  <a:pt x="915483" y="1703220"/>
                  <a:pt x="967597" y="1703220"/>
                </a:cubicBezTo>
                <a:close/>
                <a:moveTo>
                  <a:pt x="4146801" y="1627224"/>
                </a:moveTo>
                <a:cubicBezTo>
                  <a:pt x="4146801" y="1627224"/>
                  <a:pt x="4146801" y="1627224"/>
                  <a:pt x="4184153" y="1627224"/>
                </a:cubicBezTo>
                <a:cubicBezTo>
                  <a:pt x="4269529" y="1627224"/>
                  <a:pt x="4338895" y="1671631"/>
                  <a:pt x="4338895" y="1720478"/>
                </a:cubicBezTo>
                <a:cubicBezTo>
                  <a:pt x="4338895" y="1720478"/>
                  <a:pt x="4338895" y="1720478"/>
                  <a:pt x="4338895" y="3510076"/>
                </a:cubicBezTo>
                <a:cubicBezTo>
                  <a:pt x="4338895" y="3510076"/>
                  <a:pt x="4338895" y="3510076"/>
                  <a:pt x="4659051" y="3510076"/>
                </a:cubicBezTo>
                <a:cubicBezTo>
                  <a:pt x="4659051" y="3510076"/>
                  <a:pt x="4659051" y="3510076"/>
                  <a:pt x="4659051" y="2568650"/>
                </a:cubicBezTo>
                <a:cubicBezTo>
                  <a:pt x="4659051" y="2519802"/>
                  <a:pt x="4744427" y="2497599"/>
                  <a:pt x="4829801" y="2497599"/>
                </a:cubicBezTo>
                <a:cubicBezTo>
                  <a:pt x="4829801" y="2497599"/>
                  <a:pt x="4829801" y="2497599"/>
                  <a:pt x="4867153" y="2497599"/>
                </a:cubicBezTo>
                <a:cubicBezTo>
                  <a:pt x="4947191" y="2497599"/>
                  <a:pt x="5043239" y="2519802"/>
                  <a:pt x="5043239" y="2568650"/>
                </a:cubicBezTo>
                <a:cubicBezTo>
                  <a:pt x="5043239" y="2568650"/>
                  <a:pt x="5043239" y="2568650"/>
                  <a:pt x="5043239" y="3510076"/>
                </a:cubicBezTo>
                <a:cubicBezTo>
                  <a:pt x="5043239" y="3510076"/>
                  <a:pt x="5043239" y="3510076"/>
                  <a:pt x="5363395" y="3510076"/>
                </a:cubicBezTo>
                <a:cubicBezTo>
                  <a:pt x="5363395" y="3510076"/>
                  <a:pt x="5363395" y="3510076"/>
                  <a:pt x="5363395" y="2151225"/>
                </a:cubicBezTo>
                <a:cubicBezTo>
                  <a:pt x="5363395" y="2102378"/>
                  <a:pt x="5422089" y="2053530"/>
                  <a:pt x="5507465" y="2053530"/>
                </a:cubicBezTo>
                <a:cubicBezTo>
                  <a:pt x="5507465" y="2053530"/>
                  <a:pt x="5507465" y="2053530"/>
                  <a:pt x="5544817" y="2053530"/>
                </a:cubicBezTo>
                <a:cubicBezTo>
                  <a:pt x="5630191" y="2053530"/>
                  <a:pt x="5704895" y="2102378"/>
                  <a:pt x="5704895" y="2151225"/>
                </a:cubicBezTo>
                <a:cubicBezTo>
                  <a:pt x="5704895" y="2151225"/>
                  <a:pt x="5704895" y="2151225"/>
                  <a:pt x="5704895" y="3510076"/>
                </a:cubicBezTo>
                <a:cubicBezTo>
                  <a:pt x="5704895" y="3510076"/>
                  <a:pt x="5704895" y="3510076"/>
                  <a:pt x="5843629" y="3510076"/>
                </a:cubicBezTo>
                <a:cubicBezTo>
                  <a:pt x="5875645" y="3510076"/>
                  <a:pt x="5902325" y="3541161"/>
                  <a:pt x="5902325" y="3572245"/>
                </a:cubicBezTo>
                <a:cubicBezTo>
                  <a:pt x="5902325" y="3603330"/>
                  <a:pt x="5875645" y="3634415"/>
                  <a:pt x="5843629" y="3634415"/>
                </a:cubicBezTo>
                <a:cubicBezTo>
                  <a:pt x="5843629" y="3634415"/>
                  <a:pt x="5843629" y="3634415"/>
                  <a:pt x="3159655" y="3634415"/>
                </a:cubicBezTo>
                <a:cubicBezTo>
                  <a:pt x="3127639" y="3634415"/>
                  <a:pt x="3100959" y="3603330"/>
                  <a:pt x="3100959" y="3572245"/>
                </a:cubicBezTo>
                <a:cubicBezTo>
                  <a:pt x="3100959" y="3541161"/>
                  <a:pt x="3127639" y="3510076"/>
                  <a:pt x="3159655" y="3510076"/>
                </a:cubicBezTo>
                <a:cubicBezTo>
                  <a:pt x="3159655" y="3510076"/>
                  <a:pt x="3159655" y="3510076"/>
                  <a:pt x="3335741" y="3510076"/>
                </a:cubicBezTo>
                <a:cubicBezTo>
                  <a:pt x="3335741" y="3510076"/>
                  <a:pt x="3335741" y="3510076"/>
                  <a:pt x="3335741" y="2883939"/>
                </a:cubicBezTo>
                <a:cubicBezTo>
                  <a:pt x="3335741" y="2835091"/>
                  <a:pt x="3383763" y="2799566"/>
                  <a:pt x="3469139" y="2799566"/>
                </a:cubicBezTo>
                <a:cubicBezTo>
                  <a:pt x="3469139" y="2799566"/>
                  <a:pt x="3469139" y="2799566"/>
                  <a:pt x="3506489" y="2799566"/>
                </a:cubicBezTo>
                <a:cubicBezTo>
                  <a:pt x="3586529" y="2799566"/>
                  <a:pt x="3655897" y="2835091"/>
                  <a:pt x="3655897" y="2883939"/>
                </a:cubicBezTo>
                <a:cubicBezTo>
                  <a:pt x="3655897" y="2883939"/>
                  <a:pt x="3655897" y="2883939"/>
                  <a:pt x="3655897" y="3510076"/>
                </a:cubicBezTo>
                <a:cubicBezTo>
                  <a:pt x="3655897" y="3510076"/>
                  <a:pt x="3655897" y="3510076"/>
                  <a:pt x="3997395" y="3510076"/>
                </a:cubicBezTo>
                <a:cubicBezTo>
                  <a:pt x="3997395" y="3510076"/>
                  <a:pt x="3997395" y="3510076"/>
                  <a:pt x="3997395" y="1720478"/>
                </a:cubicBezTo>
                <a:cubicBezTo>
                  <a:pt x="3997395" y="1671631"/>
                  <a:pt x="4066763" y="1627224"/>
                  <a:pt x="4146801" y="1627224"/>
                </a:cubicBezTo>
                <a:close/>
                <a:moveTo>
                  <a:pt x="967641" y="1372687"/>
                </a:moveTo>
                <a:cubicBezTo>
                  <a:pt x="967641" y="1372687"/>
                  <a:pt x="967641" y="1372687"/>
                  <a:pt x="3005373" y="1372687"/>
                </a:cubicBezTo>
                <a:cubicBezTo>
                  <a:pt x="3057511" y="1372687"/>
                  <a:pt x="3100959" y="1406712"/>
                  <a:pt x="3100959" y="1445598"/>
                </a:cubicBezTo>
                <a:cubicBezTo>
                  <a:pt x="3100959" y="1445598"/>
                  <a:pt x="3100959" y="1445598"/>
                  <a:pt x="3100959" y="1465041"/>
                </a:cubicBezTo>
                <a:cubicBezTo>
                  <a:pt x="3100959" y="1503928"/>
                  <a:pt x="3057511" y="1537953"/>
                  <a:pt x="3005373" y="1537953"/>
                </a:cubicBezTo>
                <a:cubicBezTo>
                  <a:pt x="3005373" y="1537953"/>
                  <a:pt x="3005373" y="1537953"/>
                  <a:pt x="967641" y="1537953"/>
                </a:cubicBezTo>
                <a:cubicBezTo>
                  <a:pt x="915503" y="1537953"/>
                  <a:pt x="876399" y="1503928"/>
                  <a:pt x="876399" y="1465041"/>
                </a:cubicBezTo>
                <a:cubicBezTo>
                  <a:pt x="876399" y="1465041"/>
                  <a:pt x="876399" y="1465041"/>
                  <a:pt x="876399" y="1445598"/>
                </a:cubicBezTo>
                <a:cubicBezTo>
                  <a:pt x="876399" y="1406712"/>
                  <a:pt x="915503" y="1372687"/>
                  <a:pt x="967641" y="1372687"/>
                </a:cubicBezTo>
                <a:close/>
                <a:moveTo>
                  <a:pt x="640908" y="1372687"/>
                </a:moveTo>
                <a:cubicBezTo>
                  <a:pt x="687963" y="1372687"/>
                  <a:pt x="726109" y="1409683"/>
                  <a:pt x="726109" y="1455320"/>
                </a:cubicBezTo>
                <a:cubicBezTo>
                  <a:pt x="726109" y="1500957"/>
                  <a:pt x="687963" y="1537953"/>
                  <a:pt x="640908" y="1537953"/>
                </a:cubicBezTo>
                <a:cubicBezTo>
                  <a:pt x="593853" y="1537953"/>
                  <a:pt x="555708" y="1500957"/>
                  <a:pt x="555708" y="1455320"/>
                </a:cubicBezTo>
                <a:cubicBezTo>
                  <a:pt x="555708" y="1409683"/>
                  <a:pt x="593853" y="1372687"/>
                  <a:pt x="640908" y="1372687"/>
                </a:cubicBezTo>
                <a:close/>
                <a:moveTo>
                  <a:pt x="967591" y="1043181"/>
                </a:moveTo>
                <a:cubicBezTo>
                  <a:pt x="967591" y="1043181"/>
                  <a:pt x="967591" y="1043181"/>
                  <a:pt x="2952109" y="1043181"/>
                </a:cubicBezTo>
                <a:cubicBezTo>
                  <a:pt x="3004217" y="1043181"/>
                  <a:pt x="3047643" y="1077206"/>
                  <a:pt x="3047643" y="1116092"/>
                </a:cubicBezTo>
                <a:cubicBezTo>
                  <a:pt x="3047643" y="1116092"/>
                  <a:pt x="3047643" y="1116092"/>
                  <a:pt x="3047643" y="1135535"/>
                </a:cubicBezTo>
                <a:cubicBezTo>
                  <a:pt x="3047643" y="1174422"/>
                  <a:pt x="3004217" y="1208447"/>
                  <a:pt x="2952109" y="1208447"/>
                </a:cubicBezTo>
                <a:cubicBezTo>
                  <a:pt x="2952109" y="1208447"/>
                  <a:pt x="2952109" y="1208447"/>
                  <a:pt x="967591" y="1208447"/>
                </a:cubicBezTo>
                <a:cubicBezTo>
                  <a:pt x="915481" y="1208447"/>
                  <a:pt x="876399" y="1174422"/>
                  <a:pt x="876399" y="1135535"/>
                </a:cubicBezTo>
                <a:cubicBezTo>
                  <a:pt x="876399" y="1135535"/>
                  <a:pt x="876399" y="1135535"/>
                  <a:pt x="876399" y="1116092"/>
                </a:cubicBezTo>
                <a:cubicBezTo>
                  <a:pt x="876399" y="1077206"/>
                  <a:pt x="915481" y="1043181"/>
                  <a:pt x="967591" y="1043181"/>
                </a:cubicBezTo>
                <a:close/>
                <a:moveTo>
                  <a:pt x="640908" y="1043181"/>
                </a:moveTo>
                <a:cubicBezTo>
                  <a:pt x="687963" y="1043181"/>
                  <a:pt x="726109" y="1080177"/>
                  <a:pt x="726109" y="1125814"/>
                </a:cubicBezTo>
                <a:cubicBezTo>
                  <a:pt x="726109" y="1171451"/>
                  <a:pt x="687963" y="1208447"/>
                  <a:pt x="640908" y="1208447"/>
                </a:cubicBezTo>
                <a:cubicBezTo>
                  <a:pt x="593853" y="1208447"/>
                  <a:pt x="555708" y="1171451"/>
                  <a:pt x="555708" y="1125814"/>
                </a:cubicBezTo>
                <a:cubicBezTo>
                  <a:pt x="555708" y="1080177"/>
                  <a:pt x="593853" y="1043181"/>
                  <a:pt x="640908" y="1043181"/>
                </a:cubicBezTo>
                <a:close/>
                <a:moveTo>
                  <a:pt x="324140" y="703848"/>
                </a:moveTo>
                <a:lnTo>
                  <a:pt x="324140" y="4113425"/>
                </a:lnTo>
                <a:lnTo>
                  <a:pt x="6100105" y="4113425"/>
                </a:lnTo>
                <a:lnTo>
                  <a:pt x="6100105" y="703848"/>
                </a:lnTo>
                <a:close/>
                <a:moveTo>
                  <a:pt x="193423" y="0"/>
                </a:moveTo>
                <a:lnTo>
                  <a:pt x="6230823" y="0"/>
                </a:lnTo>
                <a:cubicBezTo>
                  <a:pt x="6337649" y="0"/>
                  <a:pt x="6424245" y="86598"/>
                  <a:pt x="6424245" y="193423"/>
                </a:cubicBezTo>
                <a:lnTo>
                  <a:pt x="6424245" y="4202560"/>
                </a:lnTo>
                <a:cubicBezTo>
                  <a:pt x="6424245" y="4309385"/>
                  <a:pt x="6337649" y="4395983"/>
                  <a:pt x="6230823" y="4395983"/>
                </a:cubicBezTo>
                <a:lnTo>
                  <a:pt x="193423" y="4395983"/>
                </a:lnTo>
                <a:cubicBezTo>
                  <a:pt x="86598" y="4395983"/>
                  <a:pt x="0" y="4309385"/>
                  <a:pt x="0" y="4202560"/>
                </a:cubicBezTo>
                <a:lnTo>
                  <a:pt x="0" y="193423"/>
                </a:lnTo>
                <a:cubicBezTo>
                  <a:pt x="0" y="86598"/>
                  <a:pt x="86598" y="0"/>
                  <a:pt x="19342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362"/>
          <p:cNvSpPr>
            <a:spLocks noChangeAspect="1"/>
          </p:cNvSpPr>
          <p:nvPr/>
        </p:nvSpPr>
        <p:spPr bwMode="auto">
          <a:xfrm rot="19207886">
            <a:off x="5944280" y="2275863"/>
            <a:ext cx="665187" cy="1188720"/>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grpSp>
        <p:nvGrpSpPr>
          <p:cNvPr id="3" name="Group 2"/>
          <p:cNvGrpSpPr/>
          <p:nvPr/>
        </p:nvGrpSpPr>
        <p:grpSpPr>
          <a:xfrm>
            <a:off x="797384" y="2724839"/>
            <a:ext cx="1591814" cy="492981"/>
            <a:chOff x="2549163" y="1542688"/>
            <a:chExt cx="2388735" cy="739785"/>
          </a:xfrm>
          <a:solidFill>
            <a:schemeClr val="bg1"/>
          </a:solidFill>
        </p:grpSpPr>
        <p:sp>
          <p:nvSpPr>
            <p:cNvPr id="12" name="Round Same Side Corner Rectangle 11"/>
            <p:cNvSpPr/>
            <p:nvPr/>
          </p:nvSpPr>
          <p:spPr>
            <a:xfrm>
              <a:off x="3040048" y="1542688"/>
              <a:ext cx="998085" cy="721233"/>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rtlCol="0" anchor="ctr"/>
            <a:lstStyle/>
            <a:p>
              <a:pPr algn="ctr" defTabSz="914400">
                <a:defRPr/>
              </a:pPr>
              <a:endParaRPr lang="en-US" sz="1600" kern="0" dirty="0">
                <a:solidFill>
                  <a:srgbClr val="B4A0FF"/>
                </a:solidFill>
                <a:latin typeface="Segoe"/>
              </a:endParaRPr>
            </a:p>
          </p:txBody>
        </p:sp>
        <p:sp>
          <p:nvSpPr>
            <p:cNvPr id="13" name="Rounded Rectangle 223"/>
            <p:cNvSpPr/>
            <p:nvPr/>
          </p:nvSpPr>
          <p:spPr bwMode="auto">
            <a:xfrm>
              <a:off x="2549163" y="1634121"/>
              <a:ext cx="368617"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ounded Rectangle 6"/>
            <p:cNvSpPr/>
            <p:nvPr/>
          </p:nvSpPr>
          <p:spPr bwMode="auto">
            <a:xfrm rot="16200000">
              <a:off x="4222719" y="1520282"/>
              <a:ext cx="591629" cy="838729"/>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822953"/>
              <a:endParaRPr lang="en-US" spc="-135" dirty="0">
                <a:gradFill>
                  <a:gsLst>
                    <a:gs pos="0">
                      <a:srgbClr val="FFFFFF"/>
                    </a:gs>
                    <a:gs pos="100000">
                      <a:srgbClr val="FFFFFF"/>
                    </a:gs>
                  </a:gsLst>
                  <a:lin ang="5400000" scaled="0"/>
                </a:gradFill>
                <a:latin typeface="Segoe Light" pitchFamily="34" charset="0"/>
              </a:endParaRPr>
            </a:p>
          </p:txBody>
        </p:sp>
      </p:grpSp>
      <p:grpSp>
        <p:nvGrpSpPr>
          <p:cNvPr id="15" name="Group 14"/>
          <p:cNvGrpSpPr>
            <a:grpSpLocks noChangeAspect="1"/>
          </p:cNvGrpSpPr>
          <p:nvPr/>
        </p:nvGrpSpPr>
        <p:grpSpPr>
          <a:xfrm>
            <a:off x="10310830" y="2397321"/>
            <a:ext cx="848931" cy="1133627"/>
            <a:chOff x="10036997" y="2439550"/>
            <a:chExt cx="436467" cy="582841"/>
          </a:xfrm>
          <a:solidFill>
            <a:schemeClr val="bg1"/>
          </a:solidFill>
        </p:grpSpPr>
        <p:sp>
          <p:nvSpPr>
            <p:cNvPr id="16" name="Freeform 15"/>
            <p:cNvSpPr>
              <a:spLocks noChangeAspect="1"/>
            </p:cNvSpPr>
            <p:nvPr/>
          </p:nvSpPr>
          <p:spPr bwMode="auto">
            <a:xfrm rot="16200000">
              <a:off x="9963810" y="2512737"/>
              <a:ext cx="582841" cy="436467"/>
            </a:xfrm>
            <a:custGeom>
              <a:avLst/>
              <a:gdLst>
                <a:gd name="connsiteX0" fmla="*/ 221728 w 582841"/>
                <a:gd name="connsiteY0" fmla="*/ 360901 h 436467"/>
                <a:gd name="connsiteX1" fmla="*/ 208302 w 582841"/>
                <a:gd name="connsiteY1" fmla="*/ 347475 h 436467"/>
                <a:gd name="connsiteX2" fmla="*/ 64527 w 582841"/>
                <a:gd name="connsiteY2" fmla="*/ 347475 h 436467"/>
                <a:gd name="connsiteX3" fmla="*/ 51101 w 582841"/>
                <a:gd name="connsiteY3" fmla="*/ 360901 h 436467"/>
                <a:gd name="connsiteX4" fmla="*/ 51101 w 582841"/>
                <a:gd name="connsiteY4" fmla="*/ 379768 h 436467"/>
                <a:gd name="connsiteX5" fmla="*/ 64527 w 582841"/>
                <a:gd name="connsiteY5" fmla="*/ 393194 h 436467"/>
                <a:gd name="connsiteX6" fmla="*/ 208302 w 582841"/>
                <a:gd name="connsiteY6" fmla="*/ 393194 h 436467"/>
                <a:gd name="connsiteX7" fmla="*/ 221728 w 582841"/>
                <a:gd name="connsiteY7" fmla="*/ 379768 h 436467"/>
                <a:gd name="connsiteX8" fmla="*/ 447470 w 582841"/>
                <a:gd name="connsiteY8" fmla="*/ 370334 h 436467"/>
                <a:gd name="connsiteX9" fmla="*/ 424610 w 582841"/>
                <a:gd name="connsiteY9" fmla="*/ 347474 h 436467"/>
                <a:gd name="connsiteX10" fmla="*/ 401750 w 582841"/>
                <a:gd name="connsiteY10" fmla="*/ 370334 h 436467"/>
                <a:gd name="connsiteX11" fmla="*/ 424610 w 582841"/>
                <a:gd name="connsiteY11" fmla="*/ 393194 h 436467"/>
                <a:gd name="connsiteX12" fmla="*/ 447470 w 582841"/>
                <a:gd name="connsiteY12" fmla="*/ 370334 h 436467"/>
                <a:gd name="connsiteX13" fmla="*/ 525714 w 582841"/>
                <a:gd name="connsiteY13" fmla="*/ 370334 h 436467"/>
                <a:gd name="connsiteX14" fmla="*/ 502854 w 582841"/>
                <a:gd name="connsiteY14" fmla="*/ 347474 h 436467"/>
                <a:gd name="connsiteX15" fmla="*/ 479994 w 582841"/>
                <a:gd name="connsiteY15" fmla="*/ 370334 h 436467"/>
                <a:gd name="connsiteX16" fmla="*/ 502854 w 582841"/>
                <a:gd name="connsiteY16" fmla="*/ 393194 h 436467"/>
                <a:gd name="connsiteX17" fmla="*/ 525714 w 582841"/>
                <a:gd name="connsiteY17" fmla="*/ 370334 h 436467"/>
                <a:gd name="connsiteX18" fmla="*/ 549490 w 582841"/>
                <a:gd name="connsiteY18" fmla="*/ 38944 h 436467"/>
                <a:gd name="connsiteX19" fmla="*/ 33350 w 582841"/>
                <a:gd name="connsiteY19" fmla="*/ 38944 h 436467"/>
                <a:gd name="connsiteX20" fmla="*/ 33350 w 582841"/>
                <a:gd name="connsiteY20" fmla="*/ 313754 h 436467"/>
                <a:gd name="connsiteX21" fmla="*/ 549490 w 582841"/>
                <a:gd name="connsiteY21" fmla="*/ 313754 h 436467"/>
                <a:gd name="connsiteX22" fmla="*/ 582841 w 582841"/>
                <a:gd name="connsiteY22" fmla="*/ 39441 h 436467"/>
                <a:gd name="connsiteX23" fmla="*/ 582841 w 582841"/>
                <a:gd name="connsiteY23" fmla="*/ 397028 h 436467"/>
                <a:gd name="connsiteX24" fmla="*/ 543402 w 582841"/>
                <a:gd name="connsiteY24" fmla="*/ 436467 h 436467"/>
                <a:gd name="connsiteX25" fmla="*/ 39439 w 582841"/>
                <a:gd name="connsiteY25" fmla="*/ 436467 h 436467"/>
                <a:gd name="connsiteX26" fmla="*/ 0 w 582841"/>
                <a:gd name="connsiteY26" fmla="*/ 397028 h 436467"/>
                <a:gd name="connsiteX27" fmla="*/ 0 w 582841"/>
                <a:gd name="connsiteY27" fmla="*/ 39441 h 436467"/>
                <a:gd name="connsiteX28" fmla="*/ 39439 w 582841"/>
                <a:gd name="connsiteY28" fmla="*/ 0 h 436467"/>
                <a:gd name="connsiteX29" fmla="*/ 543402 w 582841"/>
                <a:gd name="connsiteY29" fmla="*/ 0 h 436467"/>
                <a:gd name="connsiteX30" fmla="*/ 582841 w 582841"/>
                <a:gd name="connsiteY30" fmla="*/ 39441 h 43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82841" h="436467">
                  <a:moveTo>
                    <a:pt x="221728" y="360901"/>
                  </a:moveTo>
                  <a:cubicBezTo>
                    <a:pt x="221728" y="353486"/>
                    <a:pt x="215717" y="347475"/>
                    <a:pt x="208302" y="347475"/>
                  </a:cubicBezTo>
                  <a:lnTo>
                    <a:pt x="64527" y="347475"/>
                  </a:lnTo>
                  <a:cubicBezTo>
                    <a:pt x="57112" y="347475"/>
                    <a:pt x="51101" y="353486"/>
                    <a:pt x="51101" y="360901"/>
                  </a:cubicBezTo>
                  <a:lnTo>
                    <a:pt x="51101" y="379768"/>
                  </a:lnTo>
                  <a:cubicBezTo>
                    <a:pt x="51101" y="387183"/>
                    <a:pt x="57112" y="393194"/>
                    <a:pt x="64527" y="393194"/>
                  </a:cubicBezTo>
                  <a:lnTo>
                    <a:pt x="208302" y="393194"/>
                  </a:lnTo>
                  <a:cubicBezTo>
                    <a:pt x="215717" y="393194"/>
                    <a:pt x="221728" y="387183"/>
                    <a:pt x="221728" y="379768"/>
                  </a:cubicBezTo>
                  <a:close/>
                  <a:moveTo>
                    <a:pt x="447470" y="370334"/>
                  </a:moveTo>
                  <a:cubicBezTo>
                    <a:pt x="447470" y="357709"/>
                    <a:pt x="437235" y="347474"/>
                    <a:pt x="424610" y="347474"/>
                  </a:cubicBezTo>
                  <a:cubicBezTo>
                    <a:pt x="411985" y="347474"/>
                    <a:pt x="401750" y="357709"/>
                    <a:pt x="401750" y="370334"/>
                  </a:cubicBezTo>
                  <a:cubicBezTo>
                    <a:pt x="401750" y="382959"/>
                    <a:pt x="411985" y="393194"/>
                    <a:pt x="424610" y="393194"/>
                  </a:cubicBezTo>
                  <a:cubicBezTo>
                    <a:pt x="437235" y="393194"/>
                    <a:pt x="447470" y="382959"/>
                    <a:pt x="447470" y="370334"/>
                  </a:cubicBezTo>
                  <a:close/>
                  <a:moveTo>
                    <a:pt x="525714" y="370334"/>
                  </a:moveTo>
                  <a:cubicBezTo>
                    <a:pt x="525714" y="357709"/>
                    <a:pt x="515479" y="347474"/>
                    <a:pt x="502854" y="347474"/>
                  </a:cubicBezTo>
                  <a:cubicBezTo>
                    <a:pt x="490229" y="347474"/>
                    <a:pt x="479994" y="357709"/>
                    <a:pt x="479994" y="370334"/>
                  </a:cubicBezTo>
                  <a:cubicBezTo>
                    <a:pt x="479994" y="382959"/>
                    <a:pt x="490229" y="393194"/>
                    <a:pt x="502854" y="393194"/>
                  </a:cubicBezTo>
                  <a:cubicBezTo>
                    <a:pt x="515479" y="393194"/>
                    <a:pt x="525714" y="382959"/>
                    <a:pt x="525714" y="370334"/>
                  </a:cubicBezTo>
                  <a:close/>
                  <a:moveTo>
                    <a:pt x="549490" y="38944"/>
                  </a:moveTo>
                  <a:lnTo>
                    <a:pt x="33350" y="38944"/>
                  </a:lnTo>
                  <a:lnTo>
                    <a:pt x="33350" y="313754"/>
                  </a:lnTo>
                  <a:lnTo>
                    <a:pt x="549490" y="313754"/>
                  </a:lnTo>
                  <a:close/>
                  <a:moveTo>
                    <a:pt x="582841" y="39441"/>
                  </a:moveTo>
                  <a:lnTo>
                    <a:pt x="582841" y="397028"/>
                  </a:lnTo>
                  <a:cubicBezTo>
                    <a:pt x="582841" y="418810"/>
                    <a:pt x="565184" y="436467"/>
                    <a:pt x="543402" y="436467"/>
                  </a:cubicBezTo>
                  <a:lnTo>
                    <a:pt x="39439" y="436467"/>
                  </a:lnTo>
                  <a:cubicBezTo>
                    <a:pt x="17658" y="436467"/>
                    <a:pt x="0" y="418810"/>
                    <a:pt x="0" y="397028"/>
                  </a:cubicBezTo>
                  <a:lnTo>
                    <a:pt x="0" y="39441"/>
                  </a:lnTo>
                  <a:cubicBezTo>
                    <a:pt x="0" y="17659"/>
                    <a:pt x="17658" y="0"/>
                    <a:pt x="39439" y="0"/>
                  </a:cubicBezTo>
                  <a:lnTo>
                    <a:pt x="543402" y="0"/>
                  </a:lnTo>
                  <a:cubicBezTo>
                    <a:pt x="565184" y="0"/>
                    <a:pt x="582841" y="17659"/>
                    <a:pt x="582841" y="3944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p:cNvGrpSpPr/>
            <p:nvPr/>
          </p:nvGrpSpPr>
          <p:grpSpPr>
            <a:xfrm>
              <a:off x="10093777" y="2484194"/>
              <a:ext cx="242663" cy="458557"/>
              <a:chOff x="9906038" y="2563229"/>
              <a:chExt cx="203686" cy="384903"/>
            </a:xfrm>
            <a:grpFill/>
          </p:grpSpPr>
          <p:grpSp>
            <p:nvGrpSpPr>
              <p:cNvPr id="18" name="Group 17"/>
              <p:cNvGrpSpPr/>
              <p:nvPr/>
            </p:nvGrpSpPr>
            <p:grpSpPr>
              <a:xfrm>
                <a:off x="10025141" y="2807959"/>
                <a:ext cx="84583" cy="51677"/>
                <a:chOff x="10495146" y="2518585"/>
                <a:chExt cx="329564" cy="201352"/>
              </a:xfrm>
              <a:grpFill/>
            </p:grpSpPr>
            <p:sp>
              <p:nvSpPr>
                <p:cNvPr id="44" name="Freeform 86"/>
                <p:cNvSpPr>
                  <a:spLocks/>
                </p:cNvSpPr>
                <p:nvPr/>
              </p:nvSpPr>
              <p:spPr bwMode="gray">
                <a:xfrm>
                  <a:off x="10532691" y="2589305"/>
                  <a:ext cx="54611" cy="102220"/>
                </a:xfrm>
                <a:custGeom>
                  <a:avLst/>
                  <a:gdLst>
                    <a:gd name="T0" fmla="*/ 0 w 61"/>
                    <a:gd name="T1" fmla="*/ 139 h 140"/>
                    <a:gd name="T2" fmla="*/ 1 w 61"/>
                    <a:gd name="T3" fmla="*/ 140 h 140"/>
                    <a:gd name="T4" fmla="*/ 61 w 61"/>
                    <a:gd name="T5" fmla="*/ 56 h 140"/>
                    <a:gd name="T6" fmla="*/ 35 w 61"/>
                    <a:gd name="T7" fmla="*/ 0 h 140"/>
                    <a:gd name="T8" fmla="*/ 0 w 61"/>
                    <a:gd name="T9" fmla="*/ 139 h 140"/>
                  </a:gdLst>
                  <a:ahLst/>
                  <a:cxnLst>
                    <a:cxn ang="0">
                      <a:pos x="T0" y="T1"/>
                    </a:cxn>
                    <a:cxn ang="0">
                      <a:pos x="T2" y="T3"/>
                    </a:cxn>
                    <a:cxn ang="0">
                      <a:pos x="T4" y="T5"/>
                    </a:cxn>
                    <a:cxn ang="0">
                      <a:pos x="T6" y="T7"/>
                    </a:cxn>
                    <a:cxn ang="0">
                      <a:pos x="T8" y="T9"/>
                    </a:cxn>
                  </a:cxnLst>
                  <a:rect l="0" t="0" r="r" b="b"/>
                  <a:pathLst>
                    <a:path w="61" h="140">
                      <a:moveTo>
                        <a:pt x="0" y="139"/>
                      </a:moveTo>
                      <a:cubicBezTo>
                        <a:pt x="0" y="139"/>
                        <a:pt x="1" y="139"/>
                        <a:pt x="1" y="140"/>
                      </a:cubicBezTo>
                      <a:cubicBezTo>
                        <a:pt x="61" y="56"/>
                        <a:pt x="61" y="56"/>
                        <a:pt x="61" y="56"/>
                      </a:cubicBezTo>
                      <a:cubicBezTo>
                        <a:pt x="35" y="0"/>
                        <a:pt x="35" y="0"/>
                        <a:pt x="35" y="0"/>
                      </a:cubicBezTo>
                      <a:lnTo>
                        <a:pt x="0"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sp>
              <p:nvSpPr>
                <p:cNvPr id="45" name="Freeform 87"/>
                <p:cNvSpPr>
                  <a:spLocks/>
                </p:cNvSpPr>
                <p:nvPr/>
              </p:nvSpPr>
              <p:spPr bwMode="gray">
                <a:xfrm>
                  <a:off x="10595267" y="2619879"/>
                  <a:ext cx="30719" cy="43852"/>
                </a:xfrm>
                <a:custGeom>
                  <a:avLst/>
                  <a:gdLst>
                    <a:gd name="T0" fmla="*/ 0 w 81"/>
                    <a:gd name="T1" fmla="*/ 33 h 142"/>
                    <a:gd name="T2" fmla="*/ 50 w 81"/>
                    <a:gd name="T3" fmla="*/ 142 h 142"/>
                    <a:gd name="T4" fmla="*/ 81 w 81"/>
                    <a:gd name="T5" fmla="*/ 78 h 142"/>
                    <a:gd name="T6" fmla="*/ 24 w 81"/>
                    <a:gd name="T7" fmla="*/ 0 h 142"/>
                    <a:gd name="T8" fmla="*/ 0 w 81"/>
                    <a:gd name="T9" fmla="*/ 33 h 142"/>
                  </a:gdLst>
                  <a:ahLst/>
                  <a:cxnLst>
                    <a:cxn ang="0">
                      <a:pos x="T0" y="T1"/>
                    </a:cxn>
                    <a:cxn ang="0">
                      <a:pos x="T2" y="T3"/>
                    </a:cxn>
                    <a:cxn ang="0">
                      <a:pos x="T4" y="T5"/>
                    </a:cxn>
                    <a:cxn ang="0">
                      <a:pos x="T6" y="T7"/>
                    </a:cxn>
                    <a:cxn ang="0">
                      <a:pos x="T8" y="T9"/>
                    </a:cxn>
                  </a:cxnLst>
                  <a:rect l="0" t="0" r="r" b="b"/>
                  <a:pathLst>
                    <a:path w="81" h="142">
                      <a:moveTo>
                        <a:pt x="0" y="33"/>
                      </a:moveTo>
                      <a:lnTo>
                        <a:pt x="50" y="142"/>
                      </a:lnTo>
                      <a:lnTo>
                        <a:pt x="81" y="78"/>
                      </a:lnTo>
                      <a:lnTo>
                        <a:pt x="24" y="0"/>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sp>
              <p:nvSpPr>
                <p:cNvPr id="46" name="Freeform 88"/>
                <p:cNvSpPr>
                  <a:spLocks noEditPoints="1"/>
                </p:cNvSpPr>
                <p:nvPr/>
              </p:nvSpPr>
              <p:spPr bwMode="gray">
                <a:xfrm>
                  <a:off x="10495146" y="2518585"/>
                  <a:ext cx="329564" cy="201352"/>
                </a:xfrm>
                <a:custGeom>
                  <a:avLst/>
                  <a:gdLst>
                    <a:gd name="T0" fmla="*/ 360 w 368"/>
                    <a:gd name="T1" fmla="*/ 0 h 276"/>
                    <a:gd name="T2" fmla="*/ 8 w 368"/>
                    <a:gd name="T3" fmla="*/ 0 h 276"/>
                    <a:gd name="T4" fmla="*/ 0 w 368"/>
                    <a:gd name="T5" fmla="*/ 8 h 276"/>
                    <a:gd name="T6" fmla="*/ 0 w 368"/>
                    <a:gd name="T7" fmla="*/ 268 h 276"/>
                    <a:gd name="T8" fmla="*/ 8 w 368"/>
                    <a:gd name="T9" fmla="*/ 276 h 276"/>
                    <a:gd name="T10" fmla="*/ 360 w 368"/>
                    <a:gd name="T11" fmla="*/ 276 h 276"/>
                    <a:gd name="T12" fmla="*/ 368 w 368"/>
                    <a:gd name="T13" fmla="*/ 268 h 276"/>
                    <a:gd name="T14" fmla="*/ 368 w 368"/>
                    <a:gd name="T15" fmla="*/ 8 h 276"/>
                    <a:gd name="T16" fmla="*/ 360 w 368"/>
                    <a:gd name="T17" fmla="*/ 0 h 276"/>
                    <a:gd name="T18" fmla="*/ 323 w 368"/>
                    <a:gd name="T19" fmla="*/ 159 h 276"/>
                    <a:gd name="T20" fmla="*/ 318 w 368"/>
                    <a:gd name="T21" fmla="*/ 158 h 276"/>
                    <a:gd name="T22" fmla="*/ 274 w 368"/>
                    <a:gd name="T23" fmla="*/ 204 h 276"/>
                    <a:gd name="T24" fmla="*/ 247 w 368"/>
                    <a:gd name="T25" fmla="*/ 169 h 276"/>
                    <a:gd name="T26" fmla="*/ 173 w 368"/>
                    <a:gd name="T27" fmla="*/ 210 h 276"/>
                    <a:gd name="T28" fmla="*/ 151 w 368"/>
                    <a:gd name="T29" fmla="*/ 180 h 276"/>
                    <a:gd name="T30" fmla="*/ 133 w 368"/>
                    <a:gd name="T31" fmla="*/ 218 h 276"/>
                    <a:gd name="T32" fmla="*/ 107 w 368"/>
                    <a:gd name="T33" fmla="*/ 161 h 276"/>
                    <a:gd name="T34" fmla="*/ 47 w 368"/>
                    <a:gd name="T35" fmla="*/ 245 h 276"/>
                    <a:gd name="T36" fmla="*/ 47 w 368"/>
                    <a:gd name="T37" fmla="*/ 246 h 276"/>
                    <a:gd name="T38" fmla="*/ 35 w 368"/>
                    <a:gd name="T39" fmla="*/ 259 h 276"/>
                    <a:gd name="T40" fmla="*/ 22 w 368"/>
                    <a:gd name="T41" fmla="*/ 246 h 276"/>
                    <a:gd name="T42" fmla="*/ 34 w 368"/>
                    <a:gd name="T43" fmla="*/ 233 h 276"/>
                    <a:gd name="T44" fmla="*/ 75 w 368"/>
                    <a:gd name="T45" fmla="*/ 73 h 276"/>
                    <a:gd name="T46" fmla="*/ 108 w 368"/>
                    <a:gd name="T47" fmla="*/ 145 h 276"/>
                    <a:gd name="T48" fmla="*/ 122 w 368"/>
                    <a:gd name="T49" fmla="*/ 125 h 276"/>
                    <a:gd name="T50" fmla="*/ 150 w 368"/>
                    <a:gd name="T51" fmla="*/ 164 h 276"/>
                    <a:gd name="T52" fmla="*/ 188 w 368"/>
                    <a:gd name="T53" fmla="*/ 86 h 276"/>
                    <a:gd name="T54" fmla="*/ 247 w 368"/>
                    <a:gd name="T55" fmla="*/ 106 h 276"/>
                    <a:gd name="T56" fmla="*/ 299 w 368"/>
                    <a:gd name="T57" fmla="*/ 41 h 276"/>
                    <a:gd name="T58" fmla="*/ 298 w 368"/>
                    <a:gd name="T59" fmla="*/ 34 h 276"/>
                    <a:gd name="T60" fmla="*/ 310 w 368"/>
                    <a:gd name="T61" fmla="*/ 22 h 276"/>
                    <a:gd name="T62" fmla="*/ 323 w 368"/>
                    <a:gd name="T63" fmla="*/ 34 h 276"/>
                    <a:gd name="T64" fmla="*/ 310 w 368"/>
                    <a:gd name="T65" fmla="*/ 47 h 276"/>
                    <a:gd name="T66" fmla="*/ 305 w 368"/>
                    <a:gd name="T67" fmla="*/ 46 h 276"/>
                    <a:gd name="T68" fmla="*/ 250 w 368"/>
                    <a:gd name="T69" fmla="*/ 116 h 276"/>
                    <a:gd name="T70" fmla="*/ 192 w 368"/>
                    <a:gd name="T71" fmla="*/ 96 h 276"/>
                    <a:gd name="T72" fmla="*/ 155 w 368"/>
                    <a:gd name="T73" fmla="*/ 172 h 276"/>
                    <a:gd name="T74" fmla="*/ 175 w 368"/>
                    <a:gd name="T75" fmla="*/ 200 h 276"/>
                    <a:gd name="T76" fmla="*/ 249 w 368"/>
                    <a:gd name="T77" fmla="*/ 159 h 276"/>
                    <a:gd name="T78" fmla="*/ 274 w 368"/>
                    <a:gd name="T79" fmla="*/ 191 h 276"/>
                    <a:gd name="T80" fmla="*/ 312 w 368"/>
                    <a:gd name="T81" fmla="*/ 153 h 276"/>
                    <a:gd name="T82" fmla="*/ 311 w 368"/>
                    <a:gd name="T83" fmla="*/ 147 h 276"/>
                    <a:gd name="T84" fmla="*/ 323 w 368"/>
                    <a:gd name="T85" fmla="*/ 134 h 276"/>
                    <a:gd name="T86" fmla="*/ 336 w 368"/>
                    <a:gd name="T87" fmla="*/ 147 h 276"/>
                    <a:gd name="T88" fmla="*/ 323 w 368"/>
                    <a:gd name="T89" fmla="*/ 159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8" h="276">
                      <a:moveTo>
                        <a:pt x="360" y="0"/>
                      </a:moveTo>
                      <a:cubicBezTo>
                        <a:pt x="8" y="0"/>
                        <a:pt x="8" y="0"/>
                        <a:pt x="8" y="0"/>
                      </a:cubicBezTo>
                      <a:cubicBezTo>
                        <a:pt x="4" y="0"/>
                        <a:pt x="0" y="4"/>
                        <a:pt x="0" y="8"/>
                      </a:cubicBezTo>
                      <a:cubicBezTo>
                        <a:pt x="0" y="268"/>
                        <a:pt x="0" y="268"/>
                        <a:pt x="0" y="268"/>
                      </a:cubicBezTo>
                      <a:cubicBezTo>
                        <a:pt x="0" y="272"/>
                        <a:pt x="4" y="276"/>
                        <a:pt x="8" y="276"/>
                      </a:cubicBezTo>
                      <a:cubicBezTo>
                        <a:pt x="360" y="276"/>
                        <a:pt x="360" y="276"/>
                        <a:pt x="360" y="276"/>
                      </a:cubicBezTo>
                      <a:cubicBezTo>
                        <a:pt x="364" y="276"/>
                        <a:pt x="368" y="272"/>
                        <a:pt x="368" y="268"/>
                      </a:cubicBezTo>
                      <a:cubicBezTo>
                        <a:pt x="368" y="8"/>
                        <a:pt x="368" y="8"/>
                        <a:pt x="368" y="8"/>
                      </a:cubicBezTo>
                      <a:cubicBezTo>
                        <a:pt x="368" y="4"/>
                        <a:pt x="364" y="0"/>
                        <a:pt x="360" y="0"/>
                      </a:cubicBezTo>
                      <a:close/>
                      <a:moveTo>
                        <a:pt x="323" y="159"/>
                      </a:moveTo>
                      <a:cubicBezTo>
                        <a:pt x="322" y="159"/>
                        <a:pt x="320" y="159"/>
                        <a:pt x="318" y="158"/>
                      </a:cubicBezTo>
                      <a:cubicBezTo>
                        <a:pt x="274" y="204"/>
                        <a:pt x="274" y="204"/>
                        <a:pt x="274" y="204"/>
                      </a:cubicBezTo>
                      <a:cubicBezTo>
                        <a:pt x="247" y="169"/>
                        <a:pt x="247" y="169"/>
                        <a:pt x="247" y="169"/>
                      </a:cubicBezTo>
                      <a:cubicBezTo>
                        <a:pt x="173" y="210"/>
                        <a:pt x="173" y="210"/>
                        <a:pt x="173" y="210"/>
                      </a:cubicBezTo>
                      <a:cubicBezTo>
                        <a:pt x="151" y="180"/>
                        <a:pt x="151" y="180"/>
                        <a:pt x="151" y="180"/>
                      </a:cubicBezTo>
                      <a:cubicBezTo>
                        <a:pt x="133" y="218"/>
                        <a:pt x="133" y="218"/>
                        <a:pt x="133" y="218"/>
                      </a:cubicBezTo>
                      <a:cubicBezTo>
                        <a:pt x="107" y="161"/>
                        <a:pt x="107" y="161"/>
                        <a:pt x="107" y="161"/>
                      </a:cubicBezTo>
                      <a:cubicBezTo>
                        <a:pt x="47" y="245"/>
                        <a:pt x="47" y="245"/>
                        <a:pt x="47" y="245"/>
                      </a:cubicBezTo>
                      <a:cubicBezTo>
                        <a:pt x="47" y="245"/>
                        <a:pt x="47" y="246"/>
                        <a:pt x="47" y="246"/>
                      </a:cubicBezTo>
                      <a:cubicBezTo>
                        <a:pt x="47" y="253"/>
                        <a:pt x="42" y="259"/>
                        <a:pt x="35" y="259"/>
                      </a:cubicBezTo>
                      <a:cubicBezTo>
                        <a:pt x="28" y="259"/>
                        <a:pt x="22" y="253"/>
                        <a:pt x="22" y="246"/>
                      </a:cubicBezTo>
                      <a:cubicBezTo>
                        <a:pt x="22" y="239"/>
                        <a:pt x="27" y="234"/>
                        <a:pt x="34" y="233"/>
                      </a:cubicBezTo>
                      <a:cubicBezTo>
                        <a:pt x="75" y="73"/>
                        <a:pt x="75" y="73"/>
                        <a:pt x="75" y="73"/>
                      </a:cubicBezTo>
                      <a:cubicBezTo>
                        <a:pt x="108" y="145"/>
                        <a:pt x="108" y="145"/>
                        <a:pt x="108" y="145"/>
                      </a:cubicBezTo>
                      <a:cubicBezTo>
                        <a:pt x="122" y="125"/>
                        <a:pt x="122" y="125"/>
                        <a:pt x="122" y="125"/>
                      </a:cubicBezTo>
                      <a:cubicBezTo>
                        <a:pt x="150" y="164"/>
                        <a:pt x="150" y="164"/>
                        <a:pt x="150" y="164"/>
                      </a:cubicBezTo>
                      <a:cubicBezTo>
                        <a:pt x="188" y="86"/>
                        <a:pt x="188" y="86"/>
                        <a:pt x="188" y="86"/>
                      </a:cubicBezTo>
                      <a:cubicBezTo>
                        <a:pt x="247" y="106"/>
                        <a:pt x="247" y="106"/>
                        <a:pt x="247" y="106"/>
                      </a:cubicBezTo>
                      <a:cubicBezTo>
                        <a:pt x="299" y="41"/>
                        <a:pt x="299" y="41"/>
                        <a:pt x="299" y="41"/>
                      </a:cubicBezTo>
                      <a:cubicBezTo>
                        <a:pt x="298" y="39"/>
                        <a:pt x="298" y="37"/>
                        <a:pt x="298" y="34"/>
                      </a:cubicBezTo>
                      <a:cubicBezTo>
                        <a:pt x="298" y="27"/>
                        <a:pt x="303" y="22"/>
                        <a:pt x="310" y="22"/>
                      </a:cubicBezTo>
                      <a:cubicBezTo>
                        <a:pt x="317" y="22"/>
                        <a:pt x="323" y="27"/>
                        <a:pt x="323" y="34"/>
                      </a:cubicBezTo>
                      <a:cubicBezTo>
                        <a:pt x="323" y="41"/>
                        <a:pt x="317" y="47"/>
                        <a:pt x="310" y="47"/>
                      </a:cubicBezTo>
                      <a:cubicBezTo>
                        <a:pt x="309" y="47"/>
                        <a:pt x="307" y="46"/>
                        <a:pt x="305" y="46"/>
                      </a:cubicBezTo>
                      <a:cubicBezTo>
                        <a:pt x="250" y="116"/>
                        <a:pt x="250" y="116"/>
                        <a:pt x="250" y="116"/>
                      </a:cubicBezTo>
                      <a:cubicBezTo>
                        <a:pt x="192" y="96"/>
                        <a:pt x="192" y="96"/>
                        <a:pt x="192" y="96"/>
                      </a:cubicBezTo>
                      <a:cubicBezTo>
                        <a:pt x="155" y="172"/>
                        <a:pt x="155" y="172"/>
                        <a:pt x="155" y="172"/>
                      </a:cubicBezTo>
                      <a:cubicBezTo>
                        <a:pt x="175" y="200"/>
                        <a:pt x="175" y="200"/>
                        <a:pt x="175" y="200"/>
                      </a:cubicBezTo>
                      <a:cubicBezTo>
                        <a:pt x="249" y="159"/>
                        <a:pt x="249" y="159"/>
                        <a:pt x="249" y="159"/>
                      </a:cubicBezTo>
                      <a:cubicBezTo>
                        <a:pt x="274" y="191"/>
                        <a:pt x="274" y="191"/>
                        <a:pt x="274" y="191"/>
                      </a:cubicBezTo>
                      <a:cubicBezTo>
                        <a:pt x="312" y="153"/>
                        <a:pt x="312" y="153"/>
                        <a:pt x="312" y="153"/>
                      </a:cubicBezTo>
                      <a:cubicBezTo>
                        <a:pt x="311" y="151"/>
                        <a:pt x="311" y="149"/>
                        <a:pt x="311" y="147"/>
                      </a:cubicBezTo>
                      <a:cubicBezTo>
                        <a:pt x="311" y="140"/>
                        <a:pt x="316" y="134"/>
                        <a:pt x="323" y="134"/>
                      </a:cubicBezTo>
                      <a:cubicBezTo>
                        <a:pt x="330" y="134"/>
                        <a:pt x="336" y="140"/>
                        <a:pt x="336" y="147"/>
                      </a:cubicBezTo>
                      <a:cubicBezTo>
                        <a:pt x="336" y="154"/>
                        <a:pt x="330" y="159"/>
                        <a:pt x="323"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grpSp>
          <p:sp>
            <p:nvSpPr>
              <p:cNvPr id="19" name="Freeform 18"/>
              <p:cNvSpPr>
                <a:spLocks/>
              </p:cNvSpPr>
              <p:nvPr/>
            </p:nvSpPr>
            <p:spPr bwMode="gray">
              <a:xfrm>
                <a:off x="9910246" y="2902413"/>
                <a:ext cx="199478" cy="45719"/>
              </a:xfrm>
              <a:custGeom>
                <a:avLst/>
                <a:gdLst>
                  <a:gd name="connsiteX0" fmla="*/ 4475 w 146768"/>
                  <a:gd name="connsiteY0" fmla="*/ 87705 h 96352"/>
                  <a:gd name="connsiteX1" fmla="*/ 142293 w 146768"/>
                  <a:gd name="connsiteY1" fmla="*/ 87705 h 96352"/>
                  <a:gd name="connsiteX2" fmla="*/ 146768 w 146768"/>
                  <a:gd name="connsiteY2" fmla="*/ 91308 h 96352"/>
                  <a:gd name="connsiteX3" fmla="*/ 146768 w 146768"/>
                  <a:gd name="connsiteY3" fmla="*/ 92749 h 96352"/>
                  <a:gd name="connsiteX4" fmla="*/ 142293 w 146768"/>
                  <a:gd name="connsiteY4" fmla="*/ 96352 h 96352"/>
                  <a:gd name="connsiteX5" fmla="*/ 4475 w 146768"/>
                  <a:gd name="connsiteY5" fmla="*/ 96352 h 96352"/>
                  <a:gd name="connsiteX6" fmla="*/ 0 w 146768"/>
                  <a:gd name="connsiteY6" fmla="*/ 92749 h 96352"/>
                  <a:gd name="connsiteX7" fmla="*/ 0 w 146768"/>
                  <a:gd name="connsiteY7" fmla="*/ 91308 h 96352"/>
                  <a:gd name="connsiteX8" fmla="*/ 4475 w 146768"/>
                  <a:gd name="connsiteY8" fmla="*/ 87705 h 96352"/>
                  <a:gd name="connsiteX9" fmla="*/ 4475 w 146768"/>
                  <a:gd name="connsiteY9" fmla="*/ 58367 h 96352"/>
                  <a:gd name="connsiteX10" fmla="*/ 142293 w 146768"/>
                  <a:gd name="connsiteY10" fmla="*/ 58367 h 96352"/>
                  <a:gd name="connsiteX11" fmla="*/ 146768 w 146768"/>
                  <a:gd name="connsiteY11" fmla="*/ 62099 h 96352"/>
                  <a:gd name="connsiteX12" fmla="*/ 146768 w 146768"/>
                  <a:gd name="connsiteY12" fmla="*/ 63591 h 96352"/>
                  <a:gd name="connsiteX13" fmla="*/ 142293 w 146768"/>
                  <a:gd name="connsiteY13" fmla="*/ 67323 h 96352"/>
                  <a:gd name="connsiteX14" fmla="*/ 4475 w 146768"/>
                  <a:gd name="connsiteY14" fmla="*/ 67323 h 96352"/>
                  <a:gd name="connsiteX15" fmla="*/ 0 w 146768"/>
                  <a:gd name="connsiteY15" fmla="*/ 63591 h 96352"/>
                  <a:gd name="connsiteX16" fmla="*/ 0 w 146768"/>
                  <a:gd name="connsiteY16" fmla="*/ 62099 h 96352"/>
                  <a:gd name="connsiteX17" fmla="*/ 4475 w 146768"/>
                  <a:gd name="connsiteY17" fmla="*/ 58367 h 96352"/>
                  <a:gd name="connsiteX18" fmla="*/ 4475 w 146768"/>
                  <a:gd name="connsiteY18" fmla="*/ 29338 h 96352"/>
                  <a:gd name="connsiteX19" fmla="*/ 142293 w 146768"/>
                  <a:gd name="connsiteY19" fmla="*/ 29338 h 96352"/>
                  <a:gd name="connsiteX20" fmla="*/ 146768 w 146768"/>
                  <a:gd name="connsiteY20" fmla="*/ 32941 h 96352"/>
                  <a:gd name="connsiteX21" fmla="*/ 146768 w 146768"/>
                  <a:gd name="connsiteY21" fmla="*/ 34382 h 96352"/>
                  <a:gd name="connsiteX22" fmla="*/ 142293 w 146768"/>
                  <a:gd name="connsiteY22" fmla="*/ 37985 h 96352"/>
                  <a:gd name="connsiteX23" fmla="*/ 4475 w 146768"/>
                  <a:gd name="connsiteY23" fmla="*/ 37985 h 96352"/>
                  <a:gd name="connsiteX24" fmla="*/ 0 w 146768"/>
                  <a:gd name="connsiteY24" fmla="*/ 34382 h 96352"/>
                  <a:gd name="connsiteX25" fmla="*/ 0 w 146768"/>
                  <a:gd name="connsiteY25" fmla="*/ 32941 h 96352"/>
                  <a:gd name="connsiteX26" fmla="*/ 4475 w 146768"/>
                  <a:gd name="connsiteY26" fmla="*/ 29338 h 96352"/>
                  <a:gd name="connsiteX27" fmla="*/ 4475 w 146768"/>
                  <a:gd name="connsiteY27" fmla="*/ 0 h 96352"/>
                  <a:gd name="connsiteX28" fmla="*/ 142293 w 146768"/>
                  <a:gd name="connsiteY28" fmla="*/ 0 h 96352"/>
                  <a:gd name="connsiteX29" fmla="*/ 146768 w 146768"/>
                  <a:gd name="connsiteY29" fmla="*/ 3732 h 96352"/>
                  <a:gd name="connsiteX30" fmla="*/ 146768 w 146768"/>
                  <a:gd name="connsiteY30" fmla="*/ 5224 h 96352"/>
                  <a:gd name="connsiteX31" fmla="*/ 142293 w 146768"/>
                  <a:gd name="connsiteY31" fmla="*/ 8956 h 96352"/>
                  <a:gd name="connsiteX32" fmla="*/ 4475 w 146768"/>
                  <a:gd name="connsiteY32" fmla="*/ 8956 h 96352"/>
                  <a:gd name="connsiteX33" fmla="*/ 0 w 146768"/>
                  <a:gd name="connsiteY33" fmla="*/ 5224 h 96352"/>
                  <a:gd name="connsiteX34" fmla="*/ 0 w 146768"/>
                  <a:gd name="connsiteY34" fmla="*/ 3732 h 96352"/>
                  <a:gd name="connsiteX35" fmla="*/ 4475 w 146768"/>
                  <a:gd name="connsiteY35" fmla="*/ 0 h 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6768" h="96352">
                    <a:moveTo>
                      <a:pt x="4475" y="87705"/>
                    </a:moveTo>
                    <a:cubicBezTo>
                      <a:pt x="4475" y="87705"/>
                      <a:pt x="4475" y="87705"/>
                      <a:pt x="142293" y="87705"/>
                    </a:cubicBezTo>
                    <a:cubicBezTo>
                      <a:pt x="144978" y="87705"/>
                      <a:pt x="146768" y="89146"/>
                      <a:pt x="146768" y="91308"/>
                    </a:cubicBezTo>
                    <a:cubicBezTo>
                      <a:pt x="146768" y="91308"/>
                      <a:pt x="146768" y="91308"/>
                      <a:pt x="146768" y="92749"/>
                    </a:cubicBezTo>
                    <a:cubicBezTo>
                      <a:pt x="146768" y="94911"/>
                      <a:pt x="144978" y="96352"/>
                      <a:pt x="142293" y="96352"/>
                    </a:cubicBezTo>
                    <a:cubicBezTo>
                      <a:pt x="142293" y="96352"/>
                      <a:pt x="142293" y="96352"/>
                      <a:pt x="4475" y="96352"/>
                    </a:cubicBezTo>
                    <a:cubicBezTo>
                      <a:pt x="1790" y="96352"/>
                      <a:pt x="0" y="94911"/>
                      <a:pt x="0" y="92749"/>
                    </a:cubicBezTo>
                    <a:cubicBezTo>
                      <a:pt x="0" y="92749"/>
                      <a:pt x="0" y="92749"/>
                      <a:pt x="0" y="91308"/>
                    </a:cubicBezTo>
                    <a:cubicBezTo>
                      <a:pt x="0" y="89146"/>
                      <a:pt x="1790" y="87705"/>
                      <a:pt x="4475" y="87705"/>
                    </a:cubicBezTo>
                    <a:close/>
                    <a:moveTo>
                      <a:pt x="4475" y="58367"/>
                    </a:moveTo>
                    <a:cubicBezTo>
                      <a:pt x="4475" y="58367"/>
                      <a:pt x="4475" y="58367"/>
                      <a:pt x="142293" y="58367"/>
                    </a:cubicBezTo>
                    <a:cubicBezTo>
                      <a:pt x="144978" y="58367"/>
                      <a:pt x="146768" y="59860"/>
                      <a:pt x="146768" y="62099"/>
                    </a:cubicBezTo>
                    <a:cubicBezTo>
                      <a:pt x="146768" y="62099"/>
                      <a:pt x="146768" y="62099"/>
                      <a:pt x="146768" y="63591"/>
                    </a:cubicBezTo>
                    <a:cubicBezTo>
                      <a:pt x="146768" y="65830"/>
                      <a:pt x="144978" y="67323"/>
                      <a:pt x="142293" y="67323"/>
                    </a:cubicBezTo>
                    <a:cubicBezTo>
                      <a:pt x="142293" y="67323"/>
                      <a:pt x="142293" y="67323"/>
                      <a:pt x="4475" y="67323"/>
                    </a:cubicBezTo>
                    <a:cubicBezTo>
                      <a:pt x="1790" y="67323"/>
                      <a:pt x="0" y="65830"/>
                      <a:pt x="0" y="63591"/>
                    </a:cubicBezTo>
                    <a:cubicBezTo>
                      <a:pt x="0" y="63591"/>
                      <a:pt x="0" y="63591"/>
                      <a:pt x="0" y="62099"/>
                    </a:cubicBezTo>
                    <a:cubicBezTo>
                      <a:pt x="0" y="59860"/>
                      <a:pt x="1790" y="58367"/>
                      <a:pt x="4475" y="58367"/>
                    </a:cubicBezTo>
                    <a:close/>
                    <a:moveTo>
                      <a:pt x="4475" y="29338"/>
                    </a:moveTo>
                    <a:cubicBezTo>
                      <a:pt x="4475" y="29338"/>
                      <a:pt x="4475" y="29338"/>
                      <a:pt x="142293" y="29338"/>
                    </a:cubicBezTo>
                    <a:cubicBezTo>
                      <a:pt x="144978" y="29338"/>
                      <a:pt x="146768" y="30779"/>
                      <a:pt x="146768" y="32941"/>
                    </a:cubicBezTo>
                    <a:cubicBezTo>
                      <a:pt x="146768" y="32941"/>
                      <a:pt x="146768" y="32941"/>
                      <a:pt x="146768" y="34382"/>
                    </a:cubicBezTo>
                    <a:cubicBezTo>
                      <a:pt x="146768" y="36544"/>
                      <a:pt x="144978" y="37985"/>
                      <a:pt x="142293" y="37985"/>
                    </a:cubicBezTo>
                    <a:cubicBezTo>
                      <a:pt x="142293" y="37985"/>
                      <a:pt x="142293" y="37985"/>
                      <a:pt x="4475" y="37985"/>
                    </a:cubicBezTo>
                    <a:cubicBezTo>
                      <a:pt x="1790" y="37985"/>
                      <a:pt x="0" y="36544"/>
                      <a:pt x="0" y="34382"/>
                    </a:cubicBezTo>
                    <a:cubicBezTo>
                      <a:pt x="0" y="34382"/>
                      <a:pt x="0" y="34382"/>
                      <a:pt x="0" y="32941"/>
                    </a:cubicBezTo>
                    <a:cubicBezTo>
                      <a:pt x="0" y="30779"/>
                      <a:pt x="1790" y="29338"/>
                      <a:pt x="4475" y="29338"/>
                    </a:cubicBezTo>
                    <a:close/>
                    <a:moveTo>
                      <a:pt x="4475" y="0"/>
                    </a:moveTo>
                    <a:cubicBezTo>
                      <a:pt x="4475" y="0"/>
                      <a:pt x="4475" y="0"/>
                      <a:pt x="142293" y="0"/>
                    </a:cubicBezTo>
                    <a:cubicBezTo>
                      <a:pt x="144978" y="0"/>
                      <a:pt x="146768" y="1493"/>
                      <a:pt x="146768" y="3732"/>
                    </a:cubicBezTo>
                    <a:cubicBezTo>
                      <a:pt x="146768" y="3732"/>
                      <a:pt x="146768" y="3732"/>
                      <a:pt x="146768" y="5224"/>
                    </a:cubicBezTo>
                    <a:cubicBezTo>
                      <a:pt x="146768" y="7463"/>
                      <a:pt x="144978" y="8956"/>
                      <a:pt x="142293" y="8956"/>
                    </a:cubicBezTo>
                    <a:cubicBezTo>
                      <a:pt x="142293" y="8956"/>
                      <a:pt x="142293" y="8956"/>
                      <a:pt x="4475" y="8956"/>
                    </a:cubicBezTo>
                    <a:cubicBezTo>
                      <a:pt x="1790" y="8956"/>
                      <a:pt x="0" y="7463"/>
                      <a:pt x="0" y="5224"/>
                    </a:cubicBezTo>
                    <a:cubicBezTo>
                      <a:pt x="0" y="5224"/>
                      <a:pt x="0" y="5224"/>
                      <a:pt x="0" y="3732"/>
                    </a:cubicBezTo>
                    <a:cubicBezTo>
                      <a:pt x="0" y="1493"/>
                      <a:pt x="1790" y="0"/>
                      <a:pt x="44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600" dirty="0">
                  <a:solidFill>
                    <a:srgbClr val="404040"/>
                  </a:solidFill>
                </a:endParaRPr>
              </a:p>
            </p:txBody>
          </p:sp>
          <p:sp>
            <p:nvSpPr>
              <p:cNvPr id="20" name="LOAD METER"/>
              <p:cNvSpPr>
                <a:spLocks noChangeAspect="1"/>
              </p:cNvSpPr>
              <p:nvPr/>
            </p:nvSpPr>
            <p:spPr bwMode="auto">
              <a:xfrm rot="1919497">
                <a:off x="9958928" y="2563229"/>
                <a:ext cx="107627" cy="91440"/>
              </a:xfrm>
              <a:custGeom>
                <a:avLst/>
                <a:gdLst/>
                <a:ahLst/>
                <a:cxnLst/>
                <a:rect l="l" t="t" r="r" b="b"/>
                <a:pathLst>
                  <a:path w="666666" h="566397">
                    <a:moveTo>
                      <a:pt x="499355" y="154452"/>
                    </a:moveTo>
                    <a:cubicBezTo>
                      <a:pt x="512204" y="146426"/>
                      <a:pt x="529128" y="150336"/>
                      <a:pt x="537154" y="163185"/>
                    </a:cubicBezTo>
                    <a:cubicBezTo>
                      <a:pt x="545181" y="176034"/>
                      <a:pt x="541271" y="192958"/>
                      <a:pt x="528422" y="200984"/>
                    </a:cubicBezTo>
                    <a:cubicBezTo>
                      <a:pt x="515573" y="209010"/>
                      <a:pt x="498649" y="205101"/>
                      <a:pt x="490623" y="192252"/>
                    </a:cubicBezTo>
                    <a:cubicBezTo>
                      <a:pt x="482596" y="179402"/>
                      <a:pt x="486506" y="162479"/>
                      <a:pt x="499355" y="154452"/>
                    </a:cubicBezTo>
                    <a:close/>
                    <a:moveTo>
                      <a:pt x="104430" y="401148"/>
                    </a:moveTo>
                    <a:cubicBezTo>
                      <a:pt x="117279" y="393122"/>
                      <a:pt x="134203" y="397032"/>
                      <a:pt x="142230" y="409881"/>
                    </a:cubicBezTo>
                    <a:cubicBezTo>
                      <a:pt x="150256" y="422730"/>
                      <a:pt x="146346" y="439654"/>
                      <a:pt x="133497" y="447680"/>
                    </a:cubicBezTo>
                    <a:cubicBezTo>
                      <a:pt x="120648" y="455706"/>
                      <a:pt x="103724" y="451797"/>
                      <a:pt x="95698" y="438948"/>
                    </a:cubicBezTo>
                    <a:cubicBezTo>
                      <a:pt x="87672" y="426098"/>
                      <a:pt x="91581" y="409175"/>
                      <a:pt x="104430" y="401148"/>
                    </a:cubicBezTo>
                    <a:close/>
                    <a:moveTo>
                      <a:pt x="304648" y="273694"/>
                    </a:moveTo>
                    <a:cubicBezTo>
                      <a:pt x="295011" y="279714"/>
                      <a:pt x="292079" y="292406"/>
                      <a:pt x="298099" y="302043"/>
                    </a:cubicBezTo>
                    <a:cubicBezTo>
                      <a:pt x="304119" y="311681"/>
                      <a:pt x="316811" y="314613"/>
                      <a:pt x="326448" y="308593"/>
                    </a:cubicBezTo>
                    <a:cubicBezTo>
                      <a:pt x="336085" y="302573"/>
                      <a:pt x="339017" y="289881"/>
                      <a:pt x="332997" y="280243"/>
                    </a:cubicBezTo>
                    <a:cubicBezTo>
                      <a:pt x="326977" y="270606"/>
                      <a:pt x="314285" y="267674"/>
                      <a:pt x="304648" y="273694"/>
                    </a:cubicBezTo>
                    <a:close/>
                    <a:moveTo>
                      <a:pt x="420983" y="105074"/>
                    </a:moveTo>
                    <a:cubicBezTo>
                      <a:pt x="433832" y="97048"/>
                      <a:pt x="450756" y="100958"/>
                      <a:pt x="458782" y="113807"/>
                    </a:cubicBezTo>
                    <a:cubicBezTo>
                      <a:pt x="466809" y="126656"/>
                      <a:pt x="462899" y="143579"/>
                      <a:pt x="450050" y="151606"/>
                    </a:cubicBezTo>
                    <a:cubicBezTo>
                      <a:pt x="437201" y="159632"/>
                      <a:pt x="420277" y="155723"/>
                      <a:pt x="412251" y="142873"/>
                    </a:cubicBezTo>
                    <a:cubicBezTo>
                      <a:pt x="404224" y="130024"/>
                      <a:pt x="408134" y="113101"/>
                      <a:pt x="420983" y="105074"/>
                    </a:cubicBezTo>
                    <a:close/>
                    <a:moveTo>
                      <a:pt x="100638" y="305183"/>
                    </a:moveTo>
                    <a:cubicBezTo>
                      <a:pt x="113487" y="297156"/>
                      <a:pt x="130411" y="301066"/>
                      <a:pt x="138437" y="313915"/>
                    </a:cubicBezTo>
                    <a:cubicBezTo>
                      <a:pt x="146464" y="326764"/>
                      <a:pt x="142554" y="343688"/>
                      <a:pt x="129705" y="351714"/>
                    </a:cubicBezTo>
                    <a:cubicBezTo>
                      <a:pt x="116856" y="359741"/>
                      <a:pt x="99932" y="355831"/>
                      <a:pt x="91906" y="342982"/>
                    </a:cubicBezTo>
                    <a:cubicBezTo>
                      <a:pt x="83879" y="330133"/>
                      <a:pt x="87789" y="313209"/>
                      <a:pt x="100638" y="305183"/>
                    </a:cubicBezTo>
                    <a:close/>
                    <a:moveTo>
                      <a:pt x="345385" y="87609"/>
                    </a:moveTo>
                    <a:cubicBezTo>
                      <a:pt x="358234" y="79583"/>
                      <a:pt x="375157" y="83493"/>
                      <a:pt x="383184" y="96342"/>
                    </a:cubicBezTo>
                    <a:cubicBezTo>
                      <a:pt x="391210" y="109191"/>
                      <a:pt x="387301" y="126115"/>
                      <a:pt x="374451" y="134141"/>
                    </a:cubicBezTo>
                    <a:cubicBezTo>
                      <a:pt x="361602" y="142167"/>
                      <a:pt x="344679" y="138258"/>
                      <a:pt x="336652" y="125409"/>
                    </a:cubicBezTo>
                    <a:cubicBezTo>
                      <a:pt x="328626" y="112559"/>
                      <a:pt x="332536" y="95636"/>
                      <a:pt x="345385" y="87609"/>
                    </a:cubicBezTo>
                    <a:close/>
                    <a:moveTo>
                      <a:pt x="128334" y="223194"/>
                    </a:moveTo>
                    <a:cubicBezTo>
                      <a:pt x="141183" y="215167"/>
                      <a:pt x="158107" y="219077"/>
                      <a:pt x="166133" y="231926"/>
                    </a:cubicBezTo>
                    <a:cubicBezTo>
                      <a:pt x="174160" y="244775"/>
                      <a:pt x="170250" y="261699"/>
                      <a:pt x="157401" y="269725"/>
                    </a:cubicBezTo>
                    <a:cubicBezTo>
                      <a:pt x="144552" y="277752"/>
                      <a:pt x="127628" y="273842"/>
                      <a:pt x="119602" y="260993"/>
                    </a:cubicBezTo>
                    <a:cubicBezTo>
                      <a:pt x="111575" y="248144"/>
                      <a:pt x="115485" y="231220"/>
                      <a:pt x="128334" y="223194"/>
                    </a:cubicBezTo>
                    <a:close/>
                    <a:moveTo>
                      <a:pt x="315846" y="102677"/>
                    </a:moveTo>
                    <a:lnTo>
                      <a:pt x="347802" y="267457"/>
                    </a:lnTo>
                    <a:cubicBezTo>
                      <a:pt x="349319" y="267611"/>
                      <a:pt x="349897" y="268463"/>
                      <a:pt x="350447" y="269343"/>
                    </a:cubicBezTo>
                    <a:cubicBezTo>
                      <a:pt x="362486" y="288617"/>
                      <a:pt x="356622" y="314003"/>
                      <a:pt x="337348" y="326042"/>
                    </a:cubicBezTo>
                    <a:cubicBezTo>
                      <a:pt x="318074" y="338082"/>
                      <a:pt x="292689" y="332217"/>
                      <a:pt x="280649" y="312943"/>
                    </a:cubicBezTo>
                    <a:cubicBezTo>
                      <a:pt x="271227" y="297860"/>
                      <a:pt x="272770" y="279034"/>
                      <a:pt x="285572" y="267704"/>
                    </a:cubicBezTo>
                    <a:lnTo>
                      <a:pt x="283842" y="267704"/>
                    </a:lnTo>
                    <a:close/>
                    <a:moveTo>
                      <a:pt x="256314" y="104408"/>
                    </a:moveTo>
                    <a:cubicBezTo>
                      <a:pt x="269163" y="96382"/>
                      <a:pt x="286087" y="100291"/>
                      <a:pt x="294113" y="113140"/>
                    </a:cubicBezTo>
                    <a:cubicBezTo>
                      <a:pt x="302139" y="125990"/>
                      <a:pt x="298230" y="142913"/>
                      <a:pt x="285381" y="150940"/>
                    </a:cubicBezTo>
                    <a:cubicBezTo>
                      <a:pt x="272532" y="158966"/>
                      <a:pt x="255608" y="155056"/>
                      <a:pt x="247582" y="142207"/>
                    </a:cubicBezTo>
                    <a:cubicBezTo>
                      <a:pt x="239555" y="129358"/>
                      <a:pt x="243465" y="112434"/>
                      <a:pt x="256314" y="104408"/>
                    </a:cubicBezTo>
                    <a:close/>
                    <a:moveTo>
                      <a:pt x="180603" y="151702"/>
                    </a:moveTo>
                    <a:cubicBezTo>
                      <a:pt x="193452" y="143676"/>
                      <a:pt x="210375" y="147586"/>
                      <a:pt x="218402" y="160435"/>
                    </a:cubicBezTo>
                    <a:cubicBezTo>
                      <a:pt x="226428" y="173284"/>
                      <a:pt x="222518" y="190207"/>
                      <a:pt x="209669" y="198234"/>
                    </a:cubicBezTo>
                    <a:cubicBezTo>
                      <a:pt x="196820" y="206260"/>
                      <a:pt x="179897" y="202350"/>
                      <a:pt x="171870" y="189501"/>
                    </a:cubicBezTo>
                    <a:cubicBezTo>
                      <a:pt x="163844" y="176652"/>
                      <a:pt x="167754" y="159729"/>
                      <a:pt x="180603" y="151702"/>
                    </a:cubicBezTo>
                    <a:close/>
                    <a:moveTo>
                      <a:pt x="204036" y="106110"/>
                    </a:moveTo>
                    <a:cubicBezTo>
                      <a:pt x="164350" y="130285"/>
                      <a:pt x="130119" y="163452"/>
                      <a:pt x="105017" y="203370"/>
                    </a:cubicBezTo>
                    <a:cubicBezTo>
                      <a:pt x="49531" y="291609"/>
                      <a:pt x="47279" y="398957"/>
                      <a:pt x="99170" y="482030"/>
                    </a:cubicBezTo>
                    <a:lnTo>
                      <a:pt x="581185" y="180932"/>
                    </a:lnTo>
                    <a:cubicBezTo>
                      <a:pt x="531441" y="99451"/>
                      <a:pt x="437250" y="54244"/>
                      <a:pt x="335777" y="62796"/>
                    </a:cubicBezTo>
                    <a:cubicBezTo>
                      <a:pt x="288861" y="66749"/>
                      <a:pt x="243722" y="81934"/>
                      <a:pt x="204036" y="106110"/>
                    </a:cubicBezTo>
                    <a:close/>
                    <a:moveTo>
                      <a:pt x="171961" y="53285"/>
                    </a:moveTo>
                    <a:cubicBezTo>
                      <a:pt x="220848" y="23522"/>
                      <a:pt x="276630" y="5126"/>
                      <a:pt x="334669" y="922"/>
                    </a:cubicBezTo>
                    <a:cubicBezTo>
                      <a:pt x="457870" y="-8002"/>
                      <a:pt x="572360" y="48305"/>
                      <a:pt x="633439" y="148290"/>
                    </a:cubicBezTo>
                    <a:lnTo>
                      <a:pt x="634418" y="147679"/>
                    </a:lnTo>
                    <a:lnTo>
                      <a:pt x="666666" y="199304"/>
                    </a:lnTo>
                    <a:lnTo>
                      <a:pt x="79003" y="566397"/>
                    </a:lnTo>
                    <a:lnTo>
                      <a:pt x="46756" y="514773"/>
                    </a:lnTo>
                    <a:lnTo>
                      <a:pt x="46755" y="514772"/>
                    </a:lnTo>
                    <a:cubicBezTo>
                      <a:pt x="-16950" y="412788"/>
                      <a:pt x="-15459" y="281656"/>
                      <a:pt x="50631" y="173852"/>
                    </a:cubicBezTo>
                    <a:cubicBezTo>
                      <a:pt x="81085" y="124181"/>
                      <a:pt x="123074" y="83049"/>
                      <a:pt x="171961" y="53285"/>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p:cNvGrpSpPr/>
              <p:nvPr/>
            </p:nvGrpSpPr>
            <p:grpSpPr>
              <a:xfrm>
                <a:off x="9907172" y="2794022"/>
                <a:ext cx="89907" cy="78744"/>
                <a:chOff x="4225429" y="1222164"/>
                <a:chExt cx="1460899" cy="1221232"/>
              </a:xfrm>
              <a:grpFill/>
            </p:grpSpPr>
            <p:sp>
              <p:nvSpPr>
                <p:cNvPr id="27" name="Rounded Rectangle 26"/>
                <p:cNvSpPr/>
                <p:nvPr/>
              </p:nvSpPr>
              <p:spPr bwMode="auto">
                <a:xfrm flipH="1">
                  <a:off x="4320679" y="2160270"/>
                  <a:ext cx="845820" cy="266700"/>
                </a:xfrm>
                <a:prstGeom prst="round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rot="19233811" flipH="1">
                  <a:off x="4650722" y="2027618"/>
                  <a:ext cx="180975" cy="229107"/>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1"/>
                <p:cNvSpPr/>
                <p:nvPr/>
              </p:nvSpPr>
              <p:spPr bwMode="auto">
                <a:xfrm rot="1663182" flipH="1">
                  <a:off x="4643040" y="1334313"/>
                  <a:ext cx="193060" cy="512062"/>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rot="6300000" flipH="1">
                  <a:off x="5129668" y="1183759"/>
                  <a:ext cx="146572" cy="500932"/>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31" name="Rounded Rectangle 30"/>
                <p:cNvSpPr/>
                <p:nvPr/>
              </p:nvSpPr>
              <p:spPr bwMode="auto">
                <a:xfrm flipH="1">
                  <a:off x="4225429" y="2293620"/>
                  <a:ext cx="1036320" cy="149776"/>
                </a:xfrm>
                <a:prstGeom prst="round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p:cNvSpPr/>
                <p:nvPr/>
              </p:nvSpPr>
              <p:spPr bwMode="auto">
                <a:xfrm flipH="1">
                  <a:off x="4394974" y="1762559"/>
                  <a:ext cx="352209" cy="352210"/>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33" name="Oval 32"/>
                <p:cNvSpPr/>
                <p:nvPr/>
              </p:nvSpPr>
              <p:spPr bwMode="auto">
                <a:xfrm flipH="1">
                  <a:off x="4758229" y="1222164"/>
                  <a:ext cx="256032" cy="256033"/>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34" name="Group 33"/>
                <p:cNvGrpSpPr/>
                <p:nvPr/>
              </p:nvGrpSpPr>
              <p:grpSpPr>
                <a:xfrm rot="20781386">
                  <a:off x="5409524" y="1586085"/>
                  <a:ext cx="276804" cy="467545"/>
                  <a:chOff x="6199773" y="1569838"/>
                  <a:chExt cx="276804" cy="467545"/>
                </a:xfrm>
                <a:grpFill/>
              </p:grpSpPr>
              <p:sp>
                <p:nvSpPr>
                  <p:cNvPr id="36" name="Rectangle 35"/>
                  <p:cNvSpPr/>
                  <p:nvPr/>
                </p:nvSpPr>
                <p:spPr bwMode="auto">
                  <a:xfrm rot="10800000" flipH="1">
                    <a:off x="6289818" y="1569838"/>
                    <a:ext cx="96717" cy="173784"/>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37" name="Oval 36"/>
                  <p:cNvSpPr/>
                  <p:nvPr/>
                </p:nvSpPr>
                <p:spPr bwMode="auto">
                  <a:xfrm rot="10737439" flipH="1">
                    <a:off x="6282702" y="1724048"/>
                    <a:ext cx="110946" cy="110946"/>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38" name="Group 37"/>
                  <p:cNvGrpSpPr/>
                  <p:nvPr/>
                </p:nvGrpSpPr>
                <p:grpSpPr>
                  <a:xfrm>
                    <a:off x="6199773" y="1764545"/>
                    <a:ext cx="99173" cy="272838"/>
                    <a:chOff x="5426382" y="1788525"/>
                    <a:chExt cx="99173" cy="272838"/>
                  </a:xfrm>
                  <a:grpFill/>
                </p:grpSpPr>
                <p:sp>
                  <p:nvSpPr>
                    <p:cNvPr id="42" name="Rectangle 41"/>
                    <p:cNvSpPr/>
                    <p:nvPr/>
                  </p:nvSpPr>
                  <p:spPr bwMode="auto">
                    <a:xfrm rot="13260000" flipH="1">
                      <a:off x="5464045" y="1788525"/>
                      <a:ext cx="45719" cy="137160"/>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43" name="Diagonal Stripe 42"/>
                    <p:cNvSpPr/>
                    <p:nvPr/>
                  </p:nvSpPr>
                  <p:spPr bwMode="auto">
                    <a:xfrm rot="19432650">
                      <a:off x="5426382" y="1878483"/>
                      <a:ext cx="99173" cy="182880"/>
                    </a:xfrm>
                    <a:prstGeom prst="diagStrip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9" name="Group 38"/>
                  <p:cNvGrpSpPr/>
                  <p:nvPr/>
                </p:nvGrpSpPr>
                <p:grpSpPr>
                  <a:xfrm flipH="1">
                    <a:off x="6377404" y="1764545"/>
                    <a:ext cx="99173" cy="272838"/>
                    <a:chOff x="5426382" y="1788525"/>
                    <a:chExt cx="99173" cy="272838"/>
                  </a:xfrm>
                  <a:grpFill/>
                </p:grpSpPr>
                <p:sp>
                  <p:nvSpPr>
                    <p:cNvPr id="40" name="Rectangle 39"/>
                    <p:cNvSpPr/>
                    <p:nvPr/>
                  </p:nvSpPr>
                  <p:spPr bwMode="auto">
                    <a:xfrm rot="13260000" flipH="1">
                      <a:off x="5464045" y="1788525"/>
                      <a:ext cx="45719" cy="137160"/>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41" name="Diagonal Stripe 40"/>
                    <p:cNvSpPr/>
                    <p:nvPr/>
                  </p:nvSpPr>
                  <p:spPr bwMode="auto">
                    <a:xfrm rot="19432650">
                      <a:off x="5426382" y="1878483"/>
                      <a:ext cx="99173" cy="182880"/>
                    </a:xfrm>
                    <a:prstGeom prst="diagStrip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35" name="Oval 34"/>
                <p:cNvSpPr/>
                <p:nvPr/>
              </p:nvSpPr>
              <p:spPr bwMode="auto">
                <a:xfrm flipH="1">
                  <a:off x="5372628" y="1436546"/>
                  <a:ext cx="192023" cy="192024"/>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2" name="VEHICLE TRACKING"/>
              <p:cNvSpPr/>
              <p:nvPr/>
            </p:nvSpPr>
            <p:spPr bwMode="auto">
              <a:xfrm>
                <a:off x="9906038" y="2665908"/>
                <a:ext cx="114660" cy="90822"/>
              </a:xfrm>
              <a:custGeom>
                <a:avLst/>
                <a:gdLst/>
                <a:ahLst/>
                <a:cxnLst/>
                <a:rect l="l" t="t" r="r" b="b"/>
                <a:pathLst>
                  <a:path w="779174" h="582906">
                    <a:moveTo>
                      <a:pt x="640768" y="456982"/>
                    </a:moveTo>
                    <a:lnTo>
                      <a:pt x="711568" y="456982"/>
                    </a:lnTo>
                    <a:cubicBezTo>
                      <a:pt x="726718" y="456982"/>
                      <a:pt x="739000" y="469264"/>
                      <a:pt x="739000" y="484414"/>
                    </a:cubicBezTo>
                    <a:cubicBezTo>
                      <a:pt x="739000" y="499564"/>
                      <a:pt x="726718" y="511846"/>
                      <a:pt x="711568" y="511846"/>
                    </a:cubicBezTo>
                    <a:lnTo>
                      <a:pt x="640768" y="511846"/>
                    </a:lnTo>
                    <a:cubicBezTo>
                      <a:pt x="625618" y="511846"/>
                      <a:pt x="613336" y="499564"/>
                      <a:pt x="613336" y="484414"/>
                    </a:cubicBezTo>
                    <a:cubicBezTo>
                      <a:pt x="613336" y="469264"/>
                      <a:pt x="625618" y="456982"/>
                      <a:pt x="640768" y="456982"/>
                    </a:cubicBezTo>
                    <a:close/>
                    <a:moveTo>
                      <a:pt x="440533" y="392281"/>
                    </a:moveTo>
                    <a:cubicBezTo>
                      <a:pt x="423466" y="392281"/>
                      <a:pt x="409629" y="405409"/>
                      <a:pt x="409629" y="421602"/>
                    </a:cubicBezTo>
                    <a:cubicBezTo>
                      <a:pt x="409629" y="437795"/>
                      <a:pt x="423466" y="450923"/>
                      <a:pt x="440533" y="450923"/>
                    </a:cubicBezTo>
                    <a:cubicBezTo>
                      <a:pt x="457600" y="450923"/>
                      <a:pt x="471435" y="437795"/>
                      <a:pt x="471435" y="421602"/>
                    </a:cubicBezTo>
                    <a:cubicBezTo>
                      <a:pt x="471435" y="405409"/>
                      <a:pt x="457600" y="392281"/>
                      <a:pt x="440533" y="392281"/>
                    </a:cubicBezTo>
                    <a:close/>
                    <a:moveTo>
                      <a:pt x="74716" y="392281"/>
                    </a:moveTo>
                    <a:cubicBezTo>
                      <a:pt x="57649" y="392281"/>
                      <a:pt x="43813" y="405409"/>
                      <a:pt x="43813" y="421602"/>
                    </a:cubicBezTo>
                    <a:cubicBezTo>
                      <a:pt x="43813" y="437795"/>
                      <a:pt x="57649" y="450923"/>
                      <a:pt x="74716" y="450923"/>
                    </a:cubicBezTo>
                    <a:cubicBezTo>
                      <a:pt x="91783" y="450923"/>
                      <a:pt x="105619" y="437795"/>
                      <a:pt x="105619" y="421602"/>
                    </a:cubicBezTo>
                    <a:cubicBezTo>
                      <a:pt x="105619" y="405409"/>
                      <a:pt x="91783" y="392281"/>
                      <a:pt x="74716" y="392281"/>
                    </a:cubicBezTo>
                    <a:close/>
                    <a:moveTo>
                      <a:pt x="680516" y="320756"/>
                    </a:moveTo>
                    <a:cubicBezTo>
                      <a:pt x="655266" y="320756"/>
                      <a:pt x="634796" y="341226"/>
                      <a:pt x="634796" y="366476"/>
                    </a:cubicBezTo>
                    <a:cubicBezTo>
                      <a:pt x="634796" y="391726"/>
                      <a:pt x="655266" y="412196"/>
                      <a:pt x="680516" y="412196"/>
                    </a:cubicBezTo>
                    <a:cubicBezTo>
                      <a:pt x="705766" y="412196"/>
                      <a:pt x="726236" y="391726"/>
                      <a:pt x="726236" y="366476"/>
                    </a:cubicBezTo>
                    <a:cubicBezTo>
                      <a:pt x="726236" y="341226"/>
                      <a:pt x="705766" y="320756"/>
                      <a:pt x="680516" y="320756"/>
                    </a:cubicBezTo>
                    <a:close/>
                    <a:moveTo>
                      <a:pt x="133583" y="194372"/>
                    </a:moveTo>
                    <a:cubicBezTo>
                      <a:pt x="123760" y="195437"/>
                      <a:pt x="107202" y="197301"/>
                      <a:pt x="99063" y="219136"/>
                    </a:cubicBezTo>
                    <a:lnTo>
                      <a:pt x="60670" y="331331"/>
                    </a:lnTo>
                    <a:lnTo>
                      <a:pt x="454632" y="331331"/>
                    </a:lnTo>
                    <a:lnTo>
                      <a:pt x="458839" y="332137"/>
                    </a:lnTo>
                    <a:lnTo>
                      <a:pt x="418166" y="220734"/>
                    </a:lnTo>
                    <a:cubicBezTo>
                      <a:pt x="410307" y="203958"/>
                      <a:pt x="408343" y="195171"/>
                      <a:pt x="379436" y="194372"/>
                    </a:cubicBezTo>
                    <a:close/>
                    <a:moveTo>
                      <a:pt x="136109" y="172004"/>
                    </a:moveTo>
                    <a:lnTo>
                      <a:pt x="384488" y="172004"/>
                    </a:lnTo>
                    <a:cubicBezTo>
                      <a:pt x="419008" y="175200"/>
                      <a:pt x="423218" y="191975"/>
                      <a:pt x="432479" y="207952"/>
                    </a:cubicBezTo>
                    <a:lnTo>
                      <a:pt x="489525" y="343266"/>
                    </a:lnTo>
                    <a:cubicBezTo>
                      <a:pt x="504729" y="352772"/>
                      <a:pt x="514176" y="369253"/>
                      <a:pt x="514176" y="387826"/>
                    </a:cubicBezTo>
                    <a:lnTo>
                      <a:pt x="514176" y="450205"/>
                    </a:lnTo>
                    <a:cubicBezTo>
                      <a:pt x="514176" y="476177"/>
                      <a:pt x="495706" y="498055"/>
                      <a:pt x="470268" y="503705"/>
                    </a:cubicBezTo>
                    <a:lnTo>
                      <a:pt x="470268" y="559252"/>
                    </a:lnTo>
                    <a:cubicBezTo>
                      <a:pt x="470268" y="572315"/>
                      <a:pt x="459107" y="582906"/>
                      <a:pt x="445338" y="582906"/>
                    </a:cubicBezTo>
                    <a:lnTo>
                      <a:pt x="417811" y="582906"/>
                    </a:lnTo>
                    <a:cubicBezTo>
                      <a:pt x="404043" y="582906"/>
                      <a:pt x="392881" y="572315"/>
                      <a:pt x="392881" y="559252"/>
                    </a:cubicBezTo>
                    <a:lnTo>
                      <a:pt x="392881" y="506700"/>
                    </a:lnTo>
                    <a:lnTo>
                      <a:pt x="124415" y="506700"/>
                    </a:lnTo>
                    <a:lnTo>
                      <a:pt x="124415" y="559253"/>
                    </a:lnTo>
                    <a:cubicBezTo>
                      <a:pt x="124415" y="572316"/>
                      <a:pt x="113253" y="582906"/>
                      <a:pt x="99485" y="582906"/>
                    </a:cubicBezTo>
                    <a:lnTo>
                      <a:pt x="71958" y="582906"/>
                    </a:lnTo>
                    <a:cubicBezTo>
                      <a:pt x="58189" y="582906"/>
                      <a:pt x="47028" y="572316"/>
                      <a:pt x="47028" y="559253"/>
                    </a:cubicBezTo>
                    <a:lnTo>
                      <a:pt x="47028" y="504302"/>
                    </a:lnTo>
                    <a:cubicBezTo>
                      <a:pt x="20025" y="499853"/>
                      <a:pt x="0" y="477248"/>
                      <a:pt x="0" y="450205"/>
                    </a:cubicBezTo>
                    <a:lnTo>
                      <a:pt x="0" y="387826"/>
                    </a:lnTo>
                    <a:cubicBezTo>
                      <a:pt x="0" y="368466"/>
                      <a:pt x="10264" y="351380"/>
                      <a:pt x="26534" y="342061"/>
                    </a:cubicBezTo>
                    <a:lnTo>
                      <a:pt x="85592" y="202360"/>
                    </a:lnTo>
                    <a:cubicBezTo>
                      <a:pt x="97379" y="186650"/>
                      <a:pt x="106640" y="173335"/>
                      <a:pt x="136109" y="172004"/>
                    </a:cubicBezTo>
                    <a:close/>
                    <a:moveTo>
                      <a:pt x="344827" y="0"/>
                    </a:moveTo>
                    <a:lnTo>
                      <a:pt x="748300" y="0"/>
                    </a:lnTo>
                    <a:cubicBezTo>
                      <a:pt x="759814" y="0"/>
                      <a:pt x="769148" y="9334"/>
                      <a:pt x="769148" y="20848"/>
                    </a:cubicBezTo>
                    <a:lnTo>
                      <a:pt x="769148" y="268862"/>
                    </a:lnTo>
                    <a:cubicBezTo>
                      <a:pt x="774898" y="269223"/>
                      <a:pt x="779174" y="274149"/>
                      <a:pt x="779174" y="280073"/>
                    </a:cubicBezTo>
                    <a:lnTo>
                      <a:pt x="779174" y="443168"/>
                    </a:lnTo>
                    <a:cubicBezTo>
                      <a:pt x="779174" y="449823"/>
                      <a:pt x="773779" y="455218"/>
                      <a:pt x="767124" y="455218"/>
                    </a:cubicBezTo>
                    <a:lnTo>
                      <a:pt x="523551" y="455218"/>
                    </a:lnTo>
                    <a:cubicBezTo>
                      <a:pt x="522461" y="437854"/>
                      <a:pt x="521167" y="424811"/>
                      <a:pt x="521167" y="369749"/>
                    </a:cubicBezTo>
                    <a:cubicBezTo>
                      <a:pt x="518187" y="352715"/>
                      <a:pt x="510532" y="348310"/>
                      <a:pt x="497199" y="338488"/>
                    </a:cubicBezTo>
                    <a:cubicBezTo>
                      <a:pt x="484856" y="310893"/>
                      <a:pt x="474350" y="284477"/>
                      <a:pt x="464289" y="260833"/>
                    </a:cubicBezTo>
                    <a:lnTo>
                      <a:pt x="710995" y="260833"/>
                    </a:lnTo>
                    <a:lnTo>
                      <a:pt x="693825" y="115562"/>
                    </a:lnTo>
                    <a:lnTo>
                      <a:pt x="384033" y="115562"/>
                    </a:lnTo>
                    <a:lnTo>
                      <a:pt x="379179" y="156629"/>
                    </a:lnTo>
                    <a:lnTo>
                      <a:pt x="323979" y="156629"/>
                    </a:lnTo>
                    <a:lnTo>
                      <a:pt x="323979" y="20848"/>
                    </a:lnTo>
                    <a:cubicBezTo>
                      <a:pt x="323979" y="9334"/>
                      <a:pt x="333313" y="0"/>
                      <a:pt x="34482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22"/>
              <p:cNvGrpSpPr/>
              <p:nvPr/>
            </p:nvGrpSpPr>
            <p:grpSpPr>
              <a:xfrm>
                <a:off x="10025141" y="2670640"/>
                <a:ext cx="84583" cy="51677"/>
                <a:chOff x="10495146" y="2518585"/>
                <a:chExt cx="329564" cy="201352"/>
              </a:xfrm>
              <a:grpFill/>
            </p:grpSpPr>
            <p:sp>
              <p:nvSpPr>
                <p:cNvPr id="24" name="Freeform 86"/>
                <p:cNvSpPr>
                  <a:spLocks/>
                </p:cNvSpPr>
                <p:nvPr/>
              </p:nvSpPr>
              <p:spPr bwMode="gray">
                <a:xfrm>
                  <a:off x="10532691" y="2589305"/>
                  <a:ext cx="54611" cy="102220"/>
                </a:xfrm>
                <a:custGeom>
                  <a:avLst/>
                  <a:gdLst>
                    <a:gd name="T0" fmla="*/ 0 w 61"/>
                    <a:gd name="T1" fmla="*/ 139 h 140"/>
                    <a:gd name="T2" fmla="*/ 1 w 61"/>
                    <a:gd name="T3" fmla="*/ 140 h 140"/>
                    <a:gd name="T4" fmla="*/ 61 w 61"/>
                    <a:gd name="T5" fmla="*/ 56 h 140"/>
                    <a:gd name="T6" fmla="*/ 35 w 61"/>
                    <a:gd name="T7" fmla="*/ 0 h 140"/>
                    <a:gd name="T8" fmla="*/ 0 w 61"/>
                    <a:gd name="T9" fmla="*/ 139 h 140"/>
                  </a:gdLst>
                  <a:ahLst/>
                  <a:cxnLst>
                    <a:cxn ang="0">
                      <a:pos x="T0" y="T1"/>
                    </a:cxn>
                    <a:cxn ang="0">
                      <a:pos x="T2" y="T3"/>
                    </a:cxn>
                    <a:cxn ang="0">
                      <a:pos x="T4" y="T5"/>
                    </a:cxn>
                    <a:cxn ang="0">
                      <a:pos x="T6" y="T7"/>
                    </a:cxn>
                    <a:cxn ang="0">
                      <a:pos x="T8" y="T9"/>
                    </a:cxn>
                  </a:cxnLst>
                  <a:rect l="0" t="0" r="r" b="b"/>
                  <a:pathLst>
                    <a:path w="61" h="140">
                      <a:moveTo>
                        <a:pt x="0" y="139"/>
                      </a:moveTo>
                      <a:cubicBezTo>
                        <a:pt x="0" y="139"/>
                        <a:pt x="1" y="139"/>
                        <a:pt x="1" y="140"/>
                      </a:cubicBezTo>
                      <a:cubicBezTo>
                        <a:pt x="61" y="56"/>
                        <a:pt x="61" y="56"/>
                        <a:pt x="61" y="56"/>
                      </a:cubicBezTo>
                      <a:cubicBezTo>
                        <a:pt x="35" y="0"/>
                        <a:pt x="35" y="0"/>
                        <a:pt x="35" y="0"/>
                      </a:cubicBezTo>
                      <a:lnTo>
                        <a:pt x="0"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sp>
              <p:nvSpPr>
                <p:cNvPr id="25" name="Freeform 87"/>
                <p:cNvSpPr>
                  <a:spLocks/>
                </p:cNvSpPr>
                <p:nvPr/>
              </p:nvSpPr>
              <p:spPr bwMode="gray">
                <a:xfrm>
                  <a:off x="10595267" y="2619879"/>
                  <a:ext cx="30719" cy="43852"/>
                </a:xfrm>
                <a:custGeom>
                  <a:avLst/>
                  <a:gdLst>
                    <a:gd name="T0" fmla="*/ 0 w 81"/>
                    <a:gd name="T1" fmla="*/ 33 h 142"/>
                    <a:gd name="T2" fmla="*/ 50 w 81"/>
                    <a:gd name="T3" fmla="*/ 142 h 142"/>
                    <a:gd name="T4" fmla="*/ 81 w 81"/>
                    <a:gd name="T5" fmla="*/ 78 h 142"/>
                    <a:gd name="T6" fmla="*/ 24 w 81"/>
                    <a:gd name="T7" fmla="*/ 0 h 142"/>
                    <a:gd name="T8" fmla="*/ 0 w 81"/>
                    <a:gd name="T9" fmla="*/ 33 h 142"/>
                  </a:gdLst>
                  <a:ahLst/>
                  <a:cxnLst>
                    <a:cxn ang="0">
                      <a:pos x="T0" y="T1"/>
                    </a:cxn>
                    <a:cxn ang="0">
                      <a:pos x="T2" y="T3"/>
                    </a:cxn>
                    <a:cxn ang="0">
                      <a:pos x="T4" y="T5"/>
                    </a:cxn>
                    <a:cxn ang="0">
                      <a:pos x="T6" y="T7"/>
                    </a:cxn>
                    <a:cxn ang="0">
                      <a:pos x="T8" y="T9"/>
                    </a:cxn>
                  </a:cxnLst>
                  <a:rect l="0" t="0" r="r" b="b"/>
                  <a:pathLst>
                    <a:path w="81" h="142">
                      <a:moveTo>
                        <a:pt x="0" y="33"/>
                      </a:moveTo>
                      <a:lnTo>
                        <a:pt x="50" y="142"/>
                      </a:lnTo>
                      <a:lnTo>
                        <a:pt x="81" y="78"/>
                      </a:lnTo>
                      <a:lnTo>
                        <a:pt x="24" y="0"/>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sp>
              <p:nvSpPr>
                <p:cNvPr id="26" name="Freeform 88"/>
                <p:cNvSpPr>
                  <a:spLocks noEditPoints="1"/>
                </p:cNvSpPr>
                <p:nvPr/>
              </p:nvSpPr>
              <p:spPr bwMode="gray">
                <a:xfrm>
                  <a:off x="10495146" y="2518585"/>
                  <a:ext cx="329564" cy="201352"/>
                </a:xfrm>
                <a:custGeom>
                  <a:avLst/>
                  <a:gdLst>
                    <a:gd name="T0" fmla="*/ 360 w 368"/>
                    <a:gd name="T1" fmla="*/ 0 h 276"/>
                    <a:gd name="T2" fmla="*/ 8 w 368"/>
                    <a:gd name="T3" fmla="*/ 0 h 276"/>
                    <a:gd name="T4" fmla="*/ 0 w 368"/>
                    <a:gd name="T5" fmla="*/ 8 h 276"/>
                    <a:gd name="T6" fmla="*/ 0 w 368"/>
                    <a:gd name="T7" fmla="*/ 268 h 276"/>
                    <a:gd name="T8" fmla="*/ 8 w 368"/>
                    <a:gd name="T9" fmla="*/ 276 h 276"/>
                    <a:gd name="T10" fmla="*/ 360 w 368"/>
                    <a:gd name="T11" fmla="*/ 276 h 276"/>
                    <a:gd name="T12" fmla="*/ 368 w 368"/>
                    <a:gd name="T13" fmla="*/ 268 h 276"/>
                    <a:gd name="T14" fmla="*/ 368 w 368"/>
                    <a:gd name="T15" fmla="*/ 8 h 276"/>
                    <a:gd name="T16" fmla="*/ 360 w 368"/>
                    <a:gd name="T17" fmla="*/ 0 h 276"/>
                    <a:gd name="T18" fmla="*/ 323 w 368"/>
                    <a:gd name="T19" fmla="*/ 159 h 276"/>
                    <a:gd name="T20" fmla="*/ 318 w 368"/>
                    <a:gd name="T21" fmla="*/ 158 h 276"/>
                    <a:gd name="T22" fmla="*/ 274 w 368"/>
                    <a:gd name="T23" fmla="*/ 204 h 276"/>
                    <a:gd name="T24" fmla="*/ 247 w 368"/>
                    <a:gd name="T25" fmla="*/ 169 h 276"/>
                    <a:gd name="T26" fmla="*/ 173 w 368"/>
                    <a:gd name="T27" fmla="*/ 210 h 276"/>
                    <a:gd name="T28" fmla="*/ 151 w 368"/>
                    <a:gd name="T29" fmla="*/ 180 h 276"/>
                    <a:gd name="T30" fmla="*/ 133 w 368"/>
                    <a:gd name="T31" fmla="*/ 218 h 276"/>
                    <a:gd name="T32" fmla="*/ 107 w 368"/>
                    <a:gd name="T33" fmla="*/ 161 h 276"/>
                    <a:gd name="T34" fmla="*/ 47 w 368"/>
                    <a:gd name="T35" fmla="*/ 245 h 276"/>
                    <a:gd name="T36" fmla="*/ 47 w 368"/>
                    <a:gd name="T37" fmla="*/ 246 h 276"/>
                    <a:gd name="T38" fmla="*/ 35 w 368"/>
                    <a:gd name="T39" fmla="*/ 259 h 276"/>
                    <a:gd name="T40" fmla="*/ 22 w 368"/>
                    <a:gd name="T41" fmla="*/ 246 h 276"/>
                    <a:gd name="T42" fmla="*/ 34 w 368"/>
                    <a:gd name="T43" fmla="*/ 233 h 276"/>
                    <a:gd name="T44" fmla="*/ 75 w 368"/>
                    <a:gd name="T45" fmla="*/ 73 h 276"/>
                    <a:gd name="T46" fmla="*/ 108 w 368"/>
                    <a:gd name="T47" fmla="*/ 145 h 276"/>
                    <a:gd name="T48" fmla="*/ 122 w 368"/>
                    <a:gd name="T49" fmla="*/ 125 h 276"/>
                    <a:gd name="T50" fmla="*/ 150 w 368"/>
                    <a:gd name="T51" fmla="*/ 164 h 276"/>
                    <a:gd name="T52" fmla="*/ 188 w 368"/>
                    <a:gd name="T53" fmla="*/ 86 h 276"/>
                    <a:gd name="T54" fmla="*/ 247 w 368"/>
                    <a:gd name="T55" fmla="*/ 106 h 276"/>
                    <a:gd name="T56" fmla="*/ 299 w 368"/>
                    <a:gd name="T57" fmla="*/ 41 h 276"/>
                    <a:gd name="T58" fmla="*/ 298 w 368"/>
                    <a:gd name="T59" fmla="*/ 34 h 276"/>
                    <a:gd name="T60" fmla="*/ 310 w 368"/>
                    <a:gd name="T61" fmla="*/ 22 h 276"/>
                    <a:gd name="T62" fmla="*/ 323 w 368"/>
                    <a:gd name="T63" fmla="*/ 34 h 276"/>
                    <a:gd name="T64" fmla="*/ 310 w 368"/>
                    <a:gd name="T65" fmla="*/ 47 h 276"/>
                    <a:gd name="T66" fmla="*/ 305 w 368"/>
                    <a:gd name="T67" fmla="*/ 46 h 276"/>
                    <a:gd name="T68" fmla="*/ 250 w 368"/>
                    <a:gd name="T69" fmla="*/ 116 h 276"/>
                    <a:gd name="T70" fmla="*/ 192 w 368"/>
                    <a:gd name="T71" fmla="*/ 96 h 276"/>
                    <a:gd name="T72" fmla="*/ 155 w 368"/>
                    <a:gd name="T73" fmla="*/ 172 h 276"/>
                    <a:gd name="T74" fmla="*/ 175 w 368"/>
                    <a:gd name="T75" fmla="*/ 200 h 276"/>
                    <a:gd name="T76" fmla="*/ 249 w 368"/>
                    <a:gd name="T77" fmla="*/ 159 h 276"/>
                    <a:gd name="T78" fmla="*/ 274 w 368"/>
                    <a:gd name="T79" fmla="*/ 191 h 276"/>
                    <a:gd name="T80" fmla="*/ 312 w 368"/>
                    <a:gd name="T81" fmla="*/ 153 h 276"/>
                    <a:gd name="T82" fmla="*/ 311 w 368"/>
                    <a:gd name="T83" fmla="*/ 147 h 276"/>
                    <a:gd name="T84" fmla="*/ 323 w 368"/>
                    <a:gd name="T85" fmla="*/ 134 h 276"/>
                    <a:gd name="T86" fmla="*/ 336 w 368"/>
                    <a:gd name="T87" fmla="*/ 147 h 276"/>
                    <a:gd name="T88" fmla="*/ 323 w 368"/>
                    <a:gd name="T89" fmla="*/ 159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8" h="276">
                      <a:moveTo>
                        <a:pt x="360" y="0"/>
                      </a:moveTo>
                      <a:cubicBezTo>
                        <a:pt x="8" y="0"/>
                        <a:pt x="8" y="0"/>
                        <a:pt x="8" y="0"/>
                      </a:cubicBezTo>
                      <a:cubicBezTo>
                        <a:pt x="4" y="0"/>
                        <a:pt x="0" y="4"/>
                        <a:pt x="0" y="8"/>
                      </a:cubicBezTo>
                      <a:cubicBezTo>
                        <a:pt x="0" y="268"/>
                        <a:pt x="0" y="268"/>
                        <a:pt x="0" y="268"/>
                      </a:cubicBezTo>
                      <a:cubicBezTo>
                        <a:pt x="0" y="272"/>
                        <a:pt x="4" y="276"/>
                        <a:pt x="8" y="276"/>
                      </a:cubicBezTo>
                      <a:cubicBezTo>
                        <a:pt x="360" y="276"/>
                        <a:pt x="360" y="276"/>
                        <a:pt x="360" y="276"/>
                      </a:cubicBezTo>
                      <a:cubicBezTo>
                        <a:pt x="364" y="276"/>
                        <a:pt x="368" y="272"/>
                        <a:pt x="368" y="268"/>
                      </a:cubicBezTo>
                      <a:cubicBezTo>
                        <a:pt x="368" y="8"/>
                        <a:pt x="368" y="8"/>
                        <a:pt x="368" y="8"/>
                      </a:cubicBezTo>
                      <a:cubicBezTo>
                        <a:pt x="368" y="4"/>
                        <a:pt x="364" y="0"/>
                        <a:pt x="360" y="0"/>
                      </a:cubicBezTo>
                      <a:close/>
                      <a:moveTo>
                        <a:pt x="323" y="159"/>
                      </a:moveTo>
                      <a:cubicBezTo>
                        <a:pt x="322" y="159"/>
                        <a:pt x="320" y="159"/>
                        <a:pt x="318" y="158"/>
                      </a:cubicBezTo>
                      <a:cubicBezTo>
                        <a:pt x="274" y="204"/>
                        <a:pt x="274" y="204"/>
                        <a:pt x="274" y="204"/>
                      </a:cubicBezTo>
                      <a:cubicBezTo>
                        <a:pt x="247" y="169"/>
                        <a:pt x="247" y="169"/>
                        <a:pt x="247" y="169"/>
                      </a:cubicBezTo>
                      <a:cubicBezTo>
                        <a:pt x="173" y="210"/>
                        <a:pt x="173" y="210"/>
                        <a:pt x="173" y="210"/>
                      </a:cubicBezTo>
                      <a:cubicBezTo>
                        <a:pt x="151" y="180"/>
                        <a:pt x="151" y="180"/>
                        <a:pt x="151" y="180"/>
                      </a:cubicBezTo>
                      <a:cubicBezTo>
                        <a:pt x="133" y="218"/>
                        <a:pt x="133" y="218"/>
                        <a:pt x="133" y="218"/>
                      </a:cubicBezTo>
                      <a:cubicBezTo>
                        <a:pt x="107" y="161"/>
                        <a:pt x="107" y="161"/>
                        <a:pt x="107" y="161"/>
                      </a:cubicBezTo>
                      <a:cubicBezTo>
                        <a:pt x="47" y="245"/>
                        <a:pt x="47" y="245"/>
                        <a:pt x="47" y="245"/>
                      </a:cubicBezTo>
                      <a:cubicBezTo>
                        <a:pt x="47" y="245"/>
                        <a:pt x="47" y="246"/>
                        <a:pt x="47" y="246"/>
                      </a:cubicBezTo>
                      <a:cubicBezTo>
                        <a:pt x="47" y="253"/>
                        <a:pt x="42" y="259"/>
                        <a:pt x="35" y="259"/>
                      </a:cubicBezTo>
                      <a:cubicBezTo>
                        <a:pt x="28" y="259"/>
                        <a:pt x="22" y="253"/>
                        <a:pt x="22" y="246"/>
                      </a:cubicBezTo>
                      <a:cubicBezTo>
                        <a:pt x="22" y="239"/>
                        <a:pt x="27" y="234"/>
                        <a:pt x="34" y="233"/>
                      </a:cubicBezTo>
                      <a:cubicBezTo>
                        <a:pt x="75" y="73"/>
                        <a:pt x="75" y="73"/>
                        <a:pt x="75" y="73"/>
                      </a:cubicBezTo>
                      <a:cubicBezTo>
                        <a:pt x="108" y="145"/>
                        <a:pt x="108" y="145"/>
                        <a:pt x="108" y="145"/>
                      </a:cubicBezTo>
                      <a:cubicBezTo>
                        <a:pt x="122" y="125"/>
                        <a:pt x="122" y="125"/>
                        <a:pt x="122" y="125"/>
                      </a:cubicBezTo>
                      <a:cubicBezTo>
                        <a:pt x="150" y="164"/>
                        <a:pt x="150" y="164"/>
                        <a:pt x="150" y="164"/>
                      </a:cubicBezTo>
                      <a:cubicBezTo>
                        <a:pt x="188" y="86"/>
                        <a:pt x="188" y="86"/>
                        <a:pt x="188" y="86"/>
                      </a:cubicBezTo>
                      <a:cubicBezTo>
                        <a:pt x="247" y="106"/>
                        <a:pt x="247" y="106"/>
                        <a:pt x="247" y="106"/>
                      </a:cubicBezTo>
                      <a:cubicBezTo>
                        <a:pt x="299" y="41"/>
                        <a:pt x="299" y="41"/>
                        <a:pt x="299" y="41"/>
                      </a:cubicBezTo>
                      <a:cubicBezTo>
                        <a:pt x="298" y="39"/>
                        <a:pt x="298" y="37"/>
                        <a:pt x="298" y="34"/>
                      </a:cubicBezTo>
                      <a:cubicBezTo>
                        <a:pt x="298" y="27"/>
                        <a:pt x="303" y="22"/>
                        <a:pt x="310" y="22"/>
                      </a:cubicBezTo>
                      <a:cubicBezTo>
                        <a:pt x="317" y="22"/>
                        <a:pt x="323" y="27"/>
                        <a:pt x="323" y="34"/>
                      </a:cubicBezTo>
                      <a:cubicBezTo>
                        <a:pt x="323" y="41"/>
                        <a:pt x="317" y="47"/>
                        <a:pt x="310" y="47"/>
                      </a:cubicBezTo>
                      <a:cubicBezTo>
                        <a:pt x="309" y="47"/>
                        <a:pt x="307" y="46"/>
                        <a:pt x="305" y="46"/>
                      </a:cubicBezTo>
                      <a:cubicBezTo>
                        <a:pt x="250" y="116"/>
                        <a:pt x="250" y="116"/>
                        <a:pt x="250" y="116"/>
                      </a:cubicBezTo>
                      <a:cubicBezTo>
                        <a:pt x="192" y="96"/>
                        <a:pt x="192" y="96"/>
                        <a:pt x="192" y="96"/>
                      </a:cubicBezTo>
                      <a:cubicBezTo>
                        <a:pt x="155" y="172"/>
                        <a:pt x="155" y="172"/>
                        <a:pt x="155" y="172"/>
                      </a:cubicBezTo>
                      <a:cubicBezTo>
                        <a:pt x="175" y="200"/>
                        <a:pt x="175" y="200"/>
                        <a:pt x="175" y="200"/>
                      </a:cubicBezTo>
                      <a:cubicBezTo>
                        <a:pt x="249" y="159"/>
                        <a:pt x="249" y="159"/>
                        <a:pt x="249" y="159"/>
                      </a:cubicBezTo>
                      <a:cubicBezTo>
                        <a:pt x="274" y="191"/>
                        <a:pt x="274" y="191"/>
                        <a:pt x="274" y="191"/>
                      </a:cubicBezTo>
                      <a:cubicBezTo>
                        <a:pt x="312" y="153"/>
                        <a:pt x="312" y="153"/>
                        <a:pt x="312" y="153"/>
                      </a:cubicBezTo>
                      <a:cubicBezTo>
                        <a:pt x="311" y="151"/>
                        <a:pt x="311" y="149"/>
                        <a:pt x="311" y="147"/>
                      </a:cubicBezTo>
                      <a:cubicBezTo>
                        <a:pt x="311" y="140"/>
                        <a:pt x="316" y="134"/>
                        <a:pt x="323" y="134"/>
                      </a:cubicBezTo>
                      <a:cubicBezTo>
                        <a:pt x="330" y="134"/>
                        <a:pt x="336" y="140"/>
                        <a:pt x="336" y="147"/>
                      </a:cubicBezTo>
                      <a:cubicBezTo>
                        <a:pt x="336" y="154"/>
                        <a:pt x="330" y="159"/>
                        <a:pt x="323"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grpSp>
        </p:grpSp>
      </p:grpSp>
    </p:spTree>
    <p:extLst>
      <p:ext uri="{BB962C8B-B14F-4D97-AF65-F5344CB8AC3E}">
        <p14:creationId xmlns:p14="http://schemas.microsoft.com/office/powerpoint/2010/main" val="11336598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ppt_x"/>
                                          </p:val>
                                        </p:tav>
                                        <p:tav tm="100000">
                                          <p:val>
                                            <p:strVal val="#ppt_x"/>
                                          </p:val>
                                        </p:tav>
                                      </p:tavLst>
                                    </p:anim>
                                    <p:anim calcmode="lin" valueType="num">
                                      <p:cBhvr additive="base">
                                        <p:cTn id="12" dur="1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5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500" fill="hold"/>
                                        <p:tgtEl>
                                          <p:spTgt spid="6"/>
                                        </p:tgtEl>
                                        <p:attrNameLst>
                                          <p:attrName>ppt_x</p:attrName>
                                        </p:attrNameLst>
                                      </p:cBhvr>
                                      <p:tavLst>
                                        <p:tav tm="0">
                                          <p:val>
                                            <p:strVal val="#ppt_x"/>
                                          </p:val>
                                        </p:tav>
                                        <p:tav tm="100000">
                                          <p:val>
                                            <p:strVal val="#ppt_x"/>
                                          </p:val>
                                        </p:tav>
                                      </p:tavLst>
                                    </p:anim>
                                    <p:anim calcmode="lin" valueType="num">
                                      <p:cBhvr additive="base">
                                        <p:cTn id="16" dur="1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75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500" fill="hold"/>
                                        <p:tgtEl>
                                          <p:spTgt spid="8"/>
                                        </p:tgtEl>
                                        <p:attrNameLst>
                                          <p:attrName>ppt_x</p:attrName>
                                        </p:attrNameLst>
                                      </p:cBhvr>
                                      <p:tavLst>
                                        <p:tav tm="0">
                                          <p:val>
                                            <p:strVal val="#ppt_x"/>
                                          </p:val>
                                        </p:tav>
                                        <p:tav tm="100000">
                                          <p:val>
                                            <p:strVal val="#ppt_x"/>
                                          </p:val>
                                        </p:tav>
                                      </p:tavLst>
                                    </p:anim>
                                    <p:anim calcmode="lin" valueType="num">
                                      <p:cBhvr additive="base">
                                        <p:cTn id="20" dur="1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10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500" fill="hold"/>
                                        <p:tgtEl>
                                          <p:spTgt spid="7"/>
                                        </p:tgtEl>
                                        <p:attrNameLst>
                                          <p:attrName>ppt_x</p:attrName>
                                        </p:attrNameLst>
                                      </p:cBhvr>
                                      <p:tavLst>
                                        <p:tav tm="0">
                                          <p:val>
                                            <p:strVal val="#ppt_x"/>
                                          </p:val>
                                        </p:tav>
                                        <p:tav tm="100000">
                                          <p:val>
                                            <p:strVal val="#ppt_x"/>
                                          </p:val>
                                        </p:tav>
                                      </p:tavLst>
                                    </p:anim>
                                    <p:anim calcmode="lin" valueType="num">
                                      <p:cBhvr additive="base">
                                        <p:cTn id="24" dur="1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IoT 2010</a:t>
            </a:r>
          </a:p>
        </p:txBody>
      </p:sp>
      <p:sp>
        <p:nvSpPr>
          <p:cNvPr id="14" name="TextBox 13"/>
          <p:cNvSpPr txBox="1"/>
          <p:nvPr/>
        </p:nvSpPr>
        <p:spPr>
          <a:xfrm>
            <a:off x="5264232"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Cell phone</a:t>
            </a:r>
          </a:p>
        </p:txBody>
      </p:sp>
      <p:sp>
        <p:nvSpPr>
          <p:cNvPr id="22" name="TextBox 21"/>
          <p:cNvSpPr txBox="1"/>
          <p:nvPr/>
        </p:nvSpPr>
        <p:spPr>
          <a:xfrm>
            <a:off x="5264232" y="2821123"/>
            <a:ext cx="778521" cy="184666"/>
          </a:xfrm>
          <a:prstGeom prst="rect">
            <a:avLst/>
          </a:prstGeom>
        </p:spPr>
        <p:txBody>
          <a:bodyPr wrap="squar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VoIP phone</a:t>
            </a:r>
          </a:p>
        </p:txBody>
      </p:sp>
      <p:sp>
        <p:nvSpPr>
          <p:cNvPr id="138" name="Freeform 121"/>
          <p:cNvSpPr>
            <a:spLocks noEditPoints="1"/>
          </p:cNvSpPr>
          <p:nvPr/>
        </p:nvSpPr>
        <p:spPr bwMode="auto">
          <a:xfrm>
            <a:off x="5457281" y="4291243"/>
            <a:ext cx="392422" cy="612659"/>
          </a:xfrm>
          <a:custGeom>
            <a:avLst/>
            <a:gdLst>
              <a:gd name="T0" fmla="*/ 121 w 128"/>
              <a:gd name="T1" fmla="*/ 0 h 200"/>
              <a:gd name="T2" fmla="*/ 8 w 128"/>
              <a:gd name="T3" fmla="*/ 0 h 200"/>
              <a:gd name="T4" fmla="*/ 0 w 128"/>
              <a:gd name="T5" fmla="*/ 8 h 200"/>
              <a:gd name="T6" fmla="*/ 0 w 128"/>
              <a:gd name="T7" fmla="*/ 192 h 200"/>
              <a:gd name="T8" fmla="*/ 8 w 128"/>
              <a:gd name="T9" fmla="*/ 200 h 200"/>
              <a:gd name="T10" fmla="*/ 121 w 128"/>
              <a:gd name="T11" fmla="*/ 200 h 200"/>
              <a:gd name="T12" fmla="*/ 128 w 128"/>
              <a:gd name="T13" fmla="*/ 192 h 200"/>
              <a:gd name="T14" fmla="*/ 128 w 128"/>
              <a:gd name="T15" fmla="*/ 8 h 200"/>
              <a:gd name="T16" fmla="*/ 121 w 128"/>
              <a:gd name="T17" fmla="*/ 0 h 200"/>
              <a:gd name="T18" fmla="*/ 64 w 128"/>
              <a:gd name="T19" fmla="*/ 197 h 200"/>
              <a:gd name="T20" fmla="*/ 52 w 128"/>
              <a:gd name="T21" fmla="*/ 184 h 200"/>
              <a:gd name="T22" fmla="*/ 64 w 128"/>
              <a:gd name="T23" fmla="*/ 172 h 200"/>
              <a:gd name="T24" fmla="*/ 77 w 128"/>
              <a:gd name="T25" fmla="*/ 184 h 200"/>
              <a:gd name="T26" fmla="*/ 64 w 128"/>
              <a:gd name="T27" fmla="*/ 197 h 200"/>
              <a:gd name="T28" fmla="*/ 117 w 128"/>
              <a:gd name="T29" fmla="*/ 160 h 200"/>
              <a:gd name="T30" fmla="*/ 109 w 128"/>
              <a:gd name="T31" fmla="*/ 168 h 200"/>
              <a:gd name="T32" fmla="*/ 19 w 128"/>
              <a:gd name="T33" fmla="*/ 168 h 200"/>
              <a:gd name="T34" fmla="*/ 12 w 128"/>
              <a:gd name="T35" fmla="*/ 160 h 200"/>
              <a:gd name="T36" fmla="*/ 12 w 128"/>
              <a:gd name="T37" fmla="*/ 19 h 200"/>
              <a:gd name="T38" fmla="*/ 19 w 128"/>
              <a:gd name="T39" fmla="*/ 11 h 200"/>
              <a:gd name="T40" fmla="*/ 109 w 128"/>
              <a:gd name="T41" fmla="*/ 11 h 200"/>
              <a:gd name="T42" fmla="*/ 117 w 128"/>
              <a:gd name="T43" fmla="*/ 19 h 200"/>
              <a:gd name="T44" fmla="*/ 117 w 128"/>
              <a:gd name="T45" fmla="*/ 16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200">
                <a:moveTo>
                  <a:pt x="121" y="0"/>
                </a:moveTo>
                <a:cubicBezTo>
                  <a:pt x="8" y="0"/>
                  <a:pt x="8" y="0"/>
                  <a:pt x="8" y="0"/>
                </a:cubicBezTo>
                <a:cubicBezTo>
                  <a:pt x="3" y="0"/>
                  <a:pt x="0" y="3"/>
                  <a:pt x="0" y="8"/>
                </a:cubicBezTo>
                <a:cubicBezTo>
                  <a:pt x="0" y="192"/>
                  <a:pt x="0" y="192"/>
                  <a:pt x="0" y="192"/>
                </a:cubicBezTo>
                <a:cubicBezTo>
                  <a:pt x="0" y="196"/>
                  <a:pt x="3" y="200"/>
                  <a:pt x="8" y="200"/>
                </a:cubicBezTo>
                <a:cubicBezTo>
                  <a:pt x="121" y="200"/>
                  <a:pt x="121" y="200"/>
                  <a:pt x="121" y="200"/>
                </a:cubicBezTo>
                <a:cubicBezTo>
                  <a:pt x="125" y="200"/>
                  <a:pt x="128" y="196"/>
                  <a:pt x="128" y="192"/>
                </a:cubicBezTo>
                <a:cubicBezTo>
                  <a:pt x="128" y="8"/>
                  <a:pt x="128" y="8"/>
                  <a:pt x="128" y="8"/>
                </a:cubicBezTo>
                <a:cubicBezTo>
                  <a:pt x="128" y="3"/>
                  <a:pt x="125" y="0"/>
                  <a:pt x="121" y="0"/>
                </a:cubicBezTo>
                <a:close/>
                <a:moveTo>
                  <a:pt x="64" y="197"/>
                </a:moveTo>
                <a:cubicBezTo>
                  <a:pt x="57" y="197"/>
                  <a:pt x="52" y="191"/>
                  <a:pt x="52" y="184"/>
                </a:cubicBezTo>
                <a:cubicBezTo>
                  <a:pt x="52" y="177"/>
                  <a:pt x="57" y="172"/>
                  <a:pt x="64" y="172"/>
                </a:cubicBezTo>
                <a:cubicBezTo>
                  <a:pt x="71" y="172"/>
                  <a:pt x="77" y="177"/>
                  <a:pt x="77" y="184"/>
                </a:cubicBezTo>
                <a:cubicBezTo>
                  <a:pt x="77" y="191"/>
                  <a:pt x="71" y="197"/>
                  <a:pt x="64" y="197"/>
                </a:cubicBezTo>
                <a:close/>
                <a:moveTo>
                  <a:pt x="117" y="160"/>
                </a:moveTo>
                <a:cubicBezTo>
                  <a:pt x="117" y="164"/>
                  <a:pt x="113" y="168"/>
                  <a:pt x="109" y="168"/>
                </a:cubicBezTo>
                <a:cubicBezTo>
                  <a:pt x="19" y="168"/>
                  <a:pt x="19" y="168"/>
                  <a:pt x="19" y="168"/>
                </a:cubicBezTo>
                <a:cubicBezTo>
                  <a:pt x="15" y="168"/>
                  <a:pt x="12" y="164"/>
                  <a:pt x="12" y="160"/>
                </a:cubicBezTo>
                <a:cubicBezTo>
                  <a:pt x="12" y="19"/>
                  <a:pt x="12" y="19"/>
                  <a:pt x="12" y="19"/>
                </a:cubicBezTo>
                <a:cubicBezTo>
                  <a:pt x="12" y="14"/>
                  <a:pt x="15" y="11"/>
                  <a:pt x="19" y="11"/>
                </a:cubicBezTo>
                <a:cubicBezTo>
                  <a:pt x="109" y="11"/>
                  <a:pt x="109" y="11"/>
                  <a:pt x="109" y="11"/>
                </a:cubicBezTo>
                <a:cubicBezTo>
                  <a:pt x="113" y="11"/>
                  <a:pt x="117" y="14"/>
                  <a:pt x="117" y="19"/>
                </a:cubicBezTo>
                <a:lnTo>
                  <a:pt x="117" y="160"/>
                </a:ln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nvGrpSpPr>
          <p:cNvPr id="185" name="Group 184"/>
          <p:cNvGrpSpPr/>
          <p:nvPr/>
        </p:nvGrpSpPr>
        <p:grpSpPr>
          <a:xfrm>
            <a:off x="5379197" y="2206333"/>
            <a:ext cx="548590" cy="474510"/>
            <a:chOff x="5472113" y="2459038"/>
            <a:chExt cx="434975" cy="376237"/>
          </a:xfrm>
          <a:solidFill>
            <a:srgbClr val="0078D7"/>
          </a:solidFill>
        </p:grpSpPr>
        <p:sp>
          <p:nvSpPr>
            <p:cNvPr id="155" name="Freeform 138"/>
            <p:cNvSpPr>
              <a:spLocks/>
            </p:cNvSpPr>
            <p:nvPr/>
          </p:nvSpPr>
          <p:spPr bwMode="auto">
            <a:xfrm>
              <a:off x="5859463" y="2489200"/>
              <a:ext cx="47625" cy="317500"/>
            </a:xfrm>
            <a:custGeom>
              <a:avLst/>
              <a:gdLst>
                <a:gd name="T0" fmla="*/ 12 w 20"/>
                <a:gd name="T1" fmla="*/ 0 h 131"/>
                <a:gd name="T2" fmla="*/ 0 w 20"/>
                <a:gd name="T3" fmla="*/ 0 h 131"/>
                <a:gd name="T4" fmla="*/ 0 w 20"/>
                <a:gd name="T5" fmla="*/ 131 h 131"/>
                <a:gd name="T6" fmla="*/ 12 w 20"/>
                <a:gd name="T7" fmla="*/ 131 h 131"/>
                <a:gd name="T8" fmla="*/ 20 w 20"/>
                <a:gd name="T9" fmla="*/ 123 h 131"/>
                <a:gd name="T10" fmla="*/ 20 w 20"/>
                <a:gd name="T11" fmla="*/ 8 h 131"/>
                <a:gd name="T12" fmla="*/ 12 w 20"/>
                <a:gd name="T13" fmla="*/ 0 h 131"/>
              </a:gdLst>
              <a:ahLst/>
              <a:cxnLst>
                <a:cxn ang="0">
                  <a:pos x="T0" y="T1"/>
                </a:cxn>
                <a:cxn ang="0">
                  <a:pos x="T2" y="T3"/>
                </a:cxn>
                <a:cxn ang="0">
                  <a:pos x="T4" y="T5"/>
                </a:cxn>
                <a:cxn ang="0">
                  <a:pos x="T6" y="T7"/>
                </a:cxn>
                <a:cxn ang="0">
                  <a:pos x="T8" y="T9"/>
                </a:cxn>
                <a:cxn ang="0">
                  <a:pos x="T10" y="T11"/>
                </a:cxn>
                <a:cxn ang="0">
                  <a:pos x="T12" y="T13"/>
                </a:cxn>
              </a:cxnLst>
              <a:rect l="0" t="0" r="r" b="b"/>
              <a:pathLst>
                <a:path w="20" h="131">
                  <a:moveTo>
                    <a:pt x="12" y="0"/>
                  </a:moveTo>
                  <a:cubicBezTo>
                    <a:pt x="0" y="0"/>
                    <a:pt x="0" y="0"/>
                    <a:pt x="0" y="0"/>
                  </a:cubicBezTo>
                  <a:cubicBezTo>
                    <a:pt x="0" y="131"/>
                    <a:pt x="0" y="131"/>
                    <a:pt x="0" y="131"/>
                  </a:cubicBezTo>
                  <a:cubicBezTo>
                    <a:pt x="12" y="131"/>
                    <a:pt x="12" y="131"/>
                    <a:pt x="12" y="131"/>
                  </a:cubicBezTo>
                  <a:cubicBezTo>
                    <a:pt x="16" y="131"/>
                    <a:pt x="20" y="128"/>
                    <a:pt x="20" y="123"/>
                  </a:cubicBezTo>
                  <a:cubicBezTo>
                    <a:pt x="20" y="8"/>
                    <a:pt x="20" y="8"/>
                    <a:pt x="20" y="8"/>
                  </a:cubicBezTo>
                  <a:cubicBezTo>
                    <a:pt x="20" y="4"/>
                    <a:pt x="16"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56" name="Freeform 139"/>
            <p:cNvSpPr>
              <a:spLocks noEditPoints="1"/>
            </p:cNvSpPr>
            <p:nvPr/>
          </p:nvSpPr>
          <p:spPr bwMode="auto">
            <a:xfrm>
              <a:off x="5472113" y="2489200"/>
              <a:ext cx="266700" cy="317500"/>
            </a:xfrm>
            <a:custGeom>
              <a:avLst/>
              <a:gdLst>
                <a:gd name="T0" fmla="*/ 0 w 110"/>
                <a:gd name="T1" fmla="*/ 123 h 131"/>
                <a:gd name="T2" fmla="*/ 110 w 110"/>
                <a:gd name="T3" fmla="*/ 131 h 131"/>
                <a:gd name="T4" fmla="*/ 8 w 110"/>
                <a:gd name="T5" fmla="*/ 0 h 131"/>
                <a:gd name="T6" fmla="*/ 38 w 110"/>
                <a:gd name="T7" fmla="*/ 111 h 131"/>
                <a:gd name="T8" fmla="*/ 24 w 110"/>
                <a:gd name="T9" fmla="*/ 113 h 131"/>
                <a:gd name="T10" fmla="*/ 23 w 110"/>
                <a:gd name="T11" fmla="*/ 99 h 131"/>
                <a:gd name="T12" fmla="*/ 37 w 110"/>
                <a:gd name="T13" fmla="*/ 97 h 131"/>
                <a:gd name="T14" fmla="*/ 38 w 110"/>
                <a:gd name="T15" fmla="*/ 111 h 131"/>
                <a:gd name="T16" fmla="*/ 37 w 110"/>
                <a:gd name="T17" fmla="*/ 89 h 131"/>
                <a:gd name="T18" fmla="*/ 23 w 110"/>
                <a:gd name="T19" fmla="*/ 87 h 131"/>
                <a:gd name="T20" fmla="*/ 24 w 110"/>
                <a:gd name="T21" fmla="*/ 73 h 131"/>
                <a:gd name="T22" fmla="*/ 38 w 110"/>
                <a:gd name="T23" fmla="*/ 75 h 131"/>
                <a:gd name="T24" fmla="*/ 38 w 110"/>
                <a:gd name="T25" fmla="*/ 63 h 131"/>
                <a:gd name="T26" fmla="*/ 24 w 110"/>
                <a:gd name="T27" fmla="*/ 65 h 131"/>
                <a:gd name="T28" fmla="*/ 23 w 110"/>
                <a:gd name="T29" fmla="*/ 51 h 131"/>
                <a:gd name="T30" fmla="*/ 37 w 110"/>
                <a:gd name="T31" fmla="*/ 49 h 131"/>
                <a:gd name="T32" fmla="*/ 38 w 110"/>
                <a:gd name="T33" fmla="*/ 63 h 131"/>
                <a:gd name="T34" fmla="*/ 61 w 110"/>
                <a:gd name="T35" fmla="*/ 113 h 131"/>
                <a:gd name="T36" fmla="*/ 47 w 110"/>
                <a:gd name="T37" fmla="*/ 111 h 131"/>
                <a:gd name="T38" fmla="*/ 48 w 110"/>
                <a:gd name="T39" fmla="*/ 97 h 131"/>
                <a:gd name="T40" fmla="*/ 62 w 110"/>
                <a:gd name="T41" fmla="*/ 99 h 131"/>
                <a:gd name="T42" fmla="*/ 62 w 110"/>
                <a:gd name="T43" fmla="*/ 87 h 131"/>
                <a:gd name="T44" fmla="*/ 48 w 110"/>
                <a:gd name="T45" fmla="*/ 89 h 131"/>
                <a:gd name="T46" fmla="*/ 47 w 110"/>
                <a:gd name="T47" fmla="*/ 75 h 131"/>
                <a:gd name="T48" fmla="*/ 61 w 110"/>
                <a:gd name="T49" fmla="*/ 73 h 131"/>
                <a:gd name="T50" fmla="*/ 62 w 110"/>
                <a:gd name="T51" fmla="*/ 87 h 131"/>
                <a:gd name="T52" fmla="*/ 61 w 110"/>
                <a:gd name="T53" fmla="*/ 65 h 131"/>
                <a:gd name="T54" fmla="*/ 47 w 110"/>
                <a:gd name="T55" fmla="*/ 63 h 131"/>
                <a:gd name="T56" fmla="*/ 48 w 110"/>
                <a:gd name="T57" fmla="*/ 49 h 131"/>
                <a:gd name="T58" fmla="*/ 62 w 110"/>
                <a:gd name="T59" fmla="*/ 51 h 131"/>
                <a:gd name="T60" fmla="*/ 86 w 110"/>
                <a:gd name="T61" fmla="*/ 111 h 131"/>
                <a:gd name="T62" fmla="*/ 72 w 110"/>
                <a:gd name="T63" fmla="*/ 113 h 131"/>
                <a:gd name="T64" fmla="*/ 70 w 110"/>
                <a:gd name="T65" fmla="*/ 99 h 131"/>
                <a:gd name="T66" fmla="*/ 84 w 110"/>
                <a:gd name="T67" fmla="*/ 97 h 131"/>
                <a:gd name="T68" fmla="*/ 86 w 110"/>
                <a:gd name="T69" fmla="*/ 111 h 131"/>
                <a:gd name="T70" fmla="*/ 84 w 110"/>
                <a:gd name="T71" fmla="*/ 89 h 131"/>
                <a:gd name="T72" fmla="*/ 70 w 110"/>
                <a:gd name="T73" fmla="*/ 87 h 131"/>
                <a:gd name="T74" fmla="*/ 72 w 110"/>
                <a:gd name="T75" fmla="*/ 73 h 131"/>
                <a:gd name="T76" fmla="*/ 86 w 110"/>
                <a:gd name="T77" fmla="*/ 75 h 131"/>
                <a:gd name="T78" fmla="*/ 86 w 110"/>
                <a:gd name="T79" fmla="*/ 63 h 131"/>
                <a:gd name="T80" fmla="*/ 72 w 110"/>
                <a:gd name="T81" fmla="*/ 65 h 131"/>
                <a:gd name="T82" fmla="*/ 70 w 110"/>
                <a:gd name="T83" fmla="*/ 51 h 131"/>
                <a:gd name="T84" fmla="*/ 84 w 110"/>
                <a:gd name="T85" fmla="*/ 49 h 131"/>
                <a:gd name="T86" fmla="*/ 86 w 110"/>
                <a:gd name="T87" fmla="*/ 63 h 131"/>
                <a:gd name="T88" fmla="*/ 24 w 110"/>
                <a:gd name="T89" fmla="*/ 18 h 131"/>
                <a:gd name="T90" fmla="*/ 86 w 110"/>
                <a:gd name="T91" fmla="*/ 20 h 131"/>
                <a:gd name="T92" fmla="*/ 84 w 110"/>
                <a:gd name="T93" fmla="*/ 37 h 131"/>
                <a:gd name="T94" fmla="*/ 23 w 110"/>
                <a:gd name="T95" fmla="*/ 3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 h="131">
                  <a:moveTo>
                    <a:pt x="0" y="8"/>
                  </a:moveTo>
                  <a:cubicBezTo>
                    <a:pt x="0" y="123"/>
                    <a:pt x="0" y="123"/>
                    <a:pt x="0" y="123"/>
                  </a:cubicBezTo>
                  <a:cubicBezTo>
                    <a:pt x="0" y="128"/>
                    <a:pt x="4" y="131"/>
                    <a:pt x="8" y="131"/>
                  </a:cubicBezTo>
                  <a:cubicBezTo>
                    <a:pt x="110" y="131"/>
                    <a:pt x="110" y="131"/>
                    <a:pt x="110" y="131"/>
                  </a:cubicBezTo>
                  <a:cubicBezTo>
                    <a:pt x="110" y="0"/>
                    <a:pt x="110" y="0"/>
                    <a:pt x="110" y="0"/>
                  </a:cubicBezTo>
                  <a:cubicBezTo>
                    <a:pt x="8" y="0"/>
                    <a:pt x="8" y="0"/>
                    <a:pt x="8" y="0"/>
                  </a:cubicBezTo>
                  <a:cubicBezTo>
                    <a:pt x="4" y="0"/>
                    <a:pt x="0" y="4"/>
                    <a:pt x="0" y="8"/>
                  </a:cubicBezTo>
                  <a:close/>
                  <a:moveTo>
                    <a:pt x="38" y="111"/>
                  </a:moveTo>
                  <a:cubicBezTo>
                    <a:pt x="38" y="112"/>
                    <a:pt x="38" y="113"/>
                    <a:pt x="37" y="113"/>
                  </a:cubicBezTo>
                  <a:cubicBezTo>
                    <a:pt x="24" y="113"/>
                    <a:pt x="24" y="113"/>
                    <a:pt x="24" y="113"/>
                  </a:cubicBezTo>
                  <a:cubicBezTo>
                    <a:pt x="23" y="113"/>
                    <a:pt x="23" y="112"/>
                    <a:pt x="23" y="111"/>
                  </a:cubicBezTo>
                  <a:cubicBezTo>
                    <a:pt x="23" y="99"/>
                    <a:pt x="23" y="99"/>
                    <a:pt x="23" y="99"/>
                  </a:cubicBezTo>
                  <a:cubicBezTo>
                    <a:pt x="23" y="98"/>
                    <a:pt x="23" y="97"/>
                    <a:pt x="24" y="97"/>
                  </a:cubicBezTo>
                  <a:cubicBezTo>
                    <a:pt x="37" y="97"/>
                    <a:pt x="37" y="97"/>
                    <a:pt x="37" y="97"/>
                  </a:cubicBezTo>
                  <a:cubicBezTo>
                    <a:pt x="38" y="97"/>
                    <a:pt x="38" y="98"/>
                    <a:pt x="38" y="99"/>
                  </a:cubicBezTo>
                  <a:cubicBezTo>
                    <a:pt x="38" y="111"/>
                    <a:pt x="38" y="111"/>
                    <a:pt x="38" y="111"/>
                  </a:cubicBezTo>
                  <a:close/>
                  <a:moveTo>
                    <a:pt x="38" y="87"/>
                  </a:moveTo>
                  <a:cubicBezTo>
                    <a:pt x="38" y="88"/>
                    <a:pt x="38" y="89"/>
                    <a:pt x="37" y="89"/>
                  </a:cubicBezTo>
                  <a:cubicBezTo>
                    <a:pt x="24" y="89"/>
                    <a:pt x="24" y="89"/>
                    <a:pt x="24" y="89"/>
                  </a:cubicBezTo>
                  <a:cubicBezTo>
                    <a:pt x="23" y="89"/>
                    <a:pt x="23" y="88"/>
                    <a:pt x="23" y="87"/>
                  </a:cubicBezTo>
                  <a:cubicBezTo>
                    <a:pt x="23" y="75"/>
                    <a:pt x="23" y="75"/>
                    <a:pt x="23" y="75"/>
                  </a:cubicBezTo>
                  <a:cubicBezTo>
                    <a:pt x="23" y="74"/>
                    <a:pt x="23" y="73"/>
                    <a:pt x="24" y="73"/>
                  </a:cubicBezTo>
                  <a:cubicBezTo>
                    <a:pt x="37" y="73"/>
                    <a:pt x="37" y="73"/>
                    <a:pt x="37" y="73"/>
                  </a:cubicBezTo>
                  <a:cubicBezTo>
                    <a:pt x="38" y="73"/>
                    <a:pt x="38" y="74"/>
                    <a:pt x="38" y="75"/>
                  </a:cubicBezTo>
                  <a:cubicBezTo>
                    <a:pt x="38" y="87"/>
                    <a:pt x="38" y="87"/>
                    <a:pt x="38" y="87"/>
                  </a:cubicBezTo>
                  <a:close/>
                  <a:moveTo>
                    <a:pt x="38" y="63"/>
                  </a:moveTo>
                  <a:cubicBezTo>
                    <a:pt x="38" y="64"/>
                    <a:pt x="38" y="65"/>
                    <a:pt x="37" y="65"/>
                  </a:cubicBezTo>
                  <a:cubicBezTo>
                    <a:pt x="24" y="65"/>
                    <a:pt x="24" y="65"/>
                    <a:pt x="24" y="65"/>
                  </a:cubicBezTo>
                  <a:cubicBezTo>
                    <a:pt x="23" y="65"/>
                    <a:pt x="23" y="64"/>
                    <a:pt x="23" y="63"/>
                  </a:cubicBezTo>
                  <a:cubicBezTo>
                    <a:pt x="23" y="51"/>
                    <a:pt x="23" y="51"/>
                    <a:pt x="23" y="51"/>
                  </a:cubicBezTo>
                  <a:cubicBezTo>
                    <a:pt x="23" y="50"/>
                    <a:pt x="23" y="49"/>
                    <a:pt x="24" y="49"/>
                  </a:cubicBezTo>
                  <a:cubicBezTo>
                    <a:pt x="37" y="49"/>
                    <a:pt x="37" y="49"/>
                    <a:pt x="37" y="49"/>
                  </a:cubicBezTo>
                  <a:cubicBezTo>
                    <a:pt x="38" y="49"/>
                    <a:pt x="38" y="50"/>
                    <a:pt x="38" y="51"/>
                  </a:cubicBezTo>
                  <a:cubicBezTo>
                    <a:pt x="38" y="63"/>
                    <a:pt x="38" y="63"/>
                    <a:pt x="38" y="63"/>
                  </a:cubicBezTo>
                  <a:close/>
                  <a:moveTo>
                    <a:pt x="62" y="111"/>
                  </a:moveTo>
                  <a:cubicBezTo>
                    <a:pt x="62" y="112"/>
                    <a:pt x="61" y="113"/>
                    <a:pt x="61" y="113"/>
                  </a:cubicBezTo>
                  <a:cubicBezTo>
                    <a:pt x="48" y="113"/>
                    <a:pt x="48" y="113"/>
                    <a:pt x="48" y="113"/>
                  </a:cubicBezTo>
                  <a:cubicBezTo>
                    <a:pt x="47" y="113"/>
                    <a:pt x="47" y="112"/>
                    <a:pt x="47" y="111"/>
                  </a:cubicBezTo>
                  <a:cubicBezTo>
                    <a:pt x="47" y="99"/>
                    <a:pt x="47" y="99"/>
                    <a:pt x="47" y="99"/>
                  </a:cubicBezTo>
                  <a:cubicBezTo>
                    <a:pt x="47" y="98"/>
                    <a:pt x="47" y="97"/>
                    <a:pt x="48" y="97"/>
                  </a:cubicBezTo>
                  <a:cubicBezTo>
                    <a:pt x="61" y="97"/>
                    <a:pt x="61" y="97"/>
                    <a:pt x="61" y="97"/>
                  </a:cubicBezTo>
                  <a:cubicBezTo>
                    <a:pt x="61" y="97"/>
                    <a:pt x="62" y="98"/>
                    <a:pt x="62" y="99"/>
                  </a:cubicBezTo>
                  <a:lnTo>
                    <a:pt x="62" y="111"/>
                  </a:lnTo>
                  <a:close/>
                  <a:moveTo>
                    <a:pt x="62" y="87"/>
                  </a:moveTo>
                  <a:cubicBezTo>
                    <a:pt x="62" y="88"/>
                    <a:pt x="61" y="89"/>
                    <a:pt x="61" y="89"/>
                  </a:cubicBezTo>
                  <a:cubicBezTo>
                    <a:pt x="48" y="89"/>
                    <a:pt x="48" y="89"/>
                    <a:pt x="48" y="89"/>
                  </a:cubicBezTo>
                  <a:cubicBezTo>
                    <a:pt x="47" y="89"/>
                    <a:pt x="47" y="88"/>
                    <a:pt x="47" y="87"/>
                  </a:cubicBezTo>
                  <a:cubicBezTo>
                    <a:pt x="47" y="75"/>
                    <a:pt x="47" y="75"/>
                    <a:pt x="47" y="75"/>
                  </a:cubicBezTo>
                  <a:cubicBezTo>
                    <a:pt x="47" y="74"/>
                    <a:pt x="47" y="73"/>
                    <a:pt x="48" y="73"/>
                  </a:cubicBezTo>
                  <a:cubicBezTo>
                    <a:pt x="61" y="73"/>
                    <a:pt x="61" y="73"/>
                    <a:pt x="61" y="73"/>
                  </a:cubicBezTo>
                  <a:cubicBezTo>
                    <a:pt x="61" y="73"/>
                    <a:pt x="62" y="74"/>
                    <a:pt x="62" y="75"/>
                  </a:cubicBezTo>
                  <a:lnTo>
                    <a:pt x="62" y="87"/>
                  </a:lnTo>
                  <a:close/>
                  <a:moveTo>
                    <a:pt x="62" y="63"/>
                  </a:moveTo>
                  <a:cubicBezTo>
                    <a:pt x="62" y="64"/>
                    <a:pt x="61" y="65"/>
                    <a:pt x="61" y="65"/>
                  </a:cubicBezTo>
                  <a:cubicBezTo>
                    <a:pt x="48" y="65"/>
                    <a:pt x="48" y="65"/>
                    <a:pt x="48" y="65"/>
                  </a:cubicBezTo>
                  <a:cubicBezTo>
                    <a:pt x="47" y="65"/>
                    <a:pt x="47" y="64"/>
                    <a:pt x="47" y="63"/>
                  </a:cubicBezTo>
                  <a:cubicBezTo>
                    <a:pt x="47" y="51"/>
                    <a:pt x="47" y="51"/>
                    <a:pt x="47" y="51"/>
                  </a:cubicBezTo>
                  <a:cubicBezTo>
                    <a:pt x="47" y="50"/>
                    <a:pt x="47" y="49"/>
                    <a:pt x="48" y="49"/>
                  </a:cubicBezTo>
                  <a:cubicBezTo>
                    <a:pt x="61" y="49"/>
                    <a:pt x="61" y="49"/>
                    <a:pt x="61" y="49"/>
                  </a:cubicBezTo>
                  <a:cubicBezTo>
                    <a:pt x="61" y="49"/>
                    <a:pt x="62" y="50"/>
                    <a:pt x="62" y="51"/>
                  </a:cubicBezTo>
                  <a:lnTo>
                    <a:pt x="62" y="63"/>
                  </a:lnTo>
                  <a:close/>
                  <a:moveTo>
                    <a:pt x="86" y="111"/>
                  </a:moveTo>
                  <a:cubicBezTo>
                    <a:pt x="86" y="112"/>
                    <a:pt x="85" y="113"/>
                    <a:pt x="84" y="113"/>
                  </a:cubicBezTo>
                  <a:cubicBezTo>
                    <a:pt x="72" y="113"/>
                    <a:pt x="72" y="113"/>
                    <a:pt x="72" y="113"/>
                  </a:cubicBezTo>
                  <a:cubicBezTo>
                    <a:pt x="71" y="113"/>
                    <a:pt x="70" y="112"/>
                    <a:pt x="70" y="111"/>
                  </a:cubicBezTo>
                  <a:cubicBezTo>
                    <a:pt x="70" y="99"/>
                    <a:pt x="70" y="99"/>
                    <a:pt x="70" y="99"/>
                  </a:cubicBezTo>
                  <a:cubicBezTo>
                    <a:pt x="70" y="98"/>
                    <a:pt x="71" y="97"/>
                    <a:pt x="72" y="97"/>
                  </a:cubicBezTo>
                  <a:cubicBezTo>
                    <a:pt x="84" y="97"/>
                    <a:pt x="84" y="97"/>
                    <a:pt x="84" y="97"/>
                  </a:cubicBezTo>
                  <a:cubicBezTo>
                    <a:pt x="85" y="97"/>
                    <a:pt x="86" y="98"/>
                    <a:pt x="86" y="99"/>
                  </a:cubicBezTo>
                  <a:lnTo>
                    <a:pt x="86" y="111"/>
                  </a:lnTo>
                  <a:close/>
                  <a:moveTo>
                    <a:pt x="86" y="87"/>
                  </a:moveTo>
                  <a:cubicBezTo>
                    <a:pt x="86" y="88"/>
                    <a:pt x="85" y="89"/>
                    <a:pt x="84" y="89"/>
                  </a:cubicBezTo>
                  <a:cubicBezTo>
                    <a:pt x="72" y="89"/>
                    <a:pt x="72" y="89"/>
                    <a:pt x="72" y="89"/>
                  </a:cubicBezTo>
                  <a:cubicBezTo>
                    <a:pt x="71" y="89"/>
                    <a:pt x="70" y="88"/>
                    <a:pt x="70" y="87"/>
                  </a:cubicBezTo>
                  <a:cubicBezTo>
                    <a:pt x="70" y="75"/>
                    <a:pt x="70" y="75"/>
                    <a:pt x="70" y="75"/>
                  </a:cubicBezTo>
                  <a:cubicBezTo>
                    <a:pt x="70" y="74"/>
                    <a:pt x="71" y="73"/>
                    <a:pt x="72" y="73"/>
                  </a:cubicBezTo>
                  <a:cubicBezTo>
                    <a:pt x="84" y="73"/>
                    <a:pt x="84" y="73"/>
                    <a:pt x="84" y="73"/>
                  </a:cubicBezTo>
                  <a:cubicBezTo>
                    <a:pt x="85" y="73"/>
                    <a:pt x="86" y="74"/>
                    <a:pt x="86" y="75"/>
                  </a:cubicBezTo>
                  <a:lnTo>
                    <a:pt x="86" y="87"/>
                  </a:lnTo>
                  <a:close/>
                  <a:moveTo>
                    <a:pt x="86" y="63"/>
                  </a:moveTo>
                  <a:cubicBezTo>
                    <a:pt x="86" y="64"/>
                    <a:pt x="85" y="65"/>
                    <a:pt x="84" y="65"/>
                  </a:cubicBezTo>
                  <a:cubicBezTo>
                    <a:pt x="72" y="65"/>
                    <a:pt x="72" y="65"/>
                    <a:pt x="72" y="65"/>
                  </a:cubicBezTo>
                  <a:cubicBezTo>
                    <a:pt x="71" y="65"/>
                    <a:pt x="70" y="64"/>
                    <a:pt x="70" y="63"/>
                  </a:cubicBezTo>
                  <a:cubicBezTo>
                    <a:pt x="70" y="51"/>
                    <a:pt x="70" y="51"/>
                    <a:pt x="70" y="51"/>
                  </a:cubicBezTo>
                  <a:cubicBezTo>
                    <a:pt x="70" y="50"/>
                    <a:pt x="71" y="49"/>
                    <a:pt x="72" y="49"/>
                  </a:cubicBezTo>
                  <a:cubicBezTo>
                    <a:pt x="84" y="49"/>
                    <a:pt x="84" y="49"/>
                    <a:pt x="84" y="49"/>
                  </a:cubicBezTo>
                  <a:cubicBezTo>
                    <a:pt x="85" y="49"/>
                    <a:pt x="86" y="50"/>
                    <a:pt x="86" y="51"/>
                  </a:cubicBezTo>
                  <a:lnTo>
                    <a:pt x="86" y="63"/>
                  </a:lnTo>
                  <a:close/>
                  <a:moveTo>
                    <a:pt x="23" y="20"/>
                  </a:moveTo>
                  <a:cubicBezTo>
                    <a:pt x="23" y="19"/>
                    <a:pt x="23" y="18"/>
                    <a:pt x="24" y="18"/>
                  </a:cubicBezTo>
                  <a:cubicBezTo>
                    <a:pt x="84" y="18"/>
                    <a:pt x="84" y="18"/>
                    <a:pt x="84" y="18"/>
                  </a:cubicBezTo>
                  <a:cubicBezTo>
                    <a:pt x="85" y="18"/>
                    <a:pt x="86" y="19"/>
                    <a:pt x="86" y="20"/>
                  </a:cubicBezTo>
                  <a:cubicBezTo>
                    <a:pt x="86" y="36"/>
                    <a:pt x="86" y="36"/>
                    <a:pt x="86" y="36"/>
                  </a:cubicBezTo>
                  <a:cubicBezTo>
                    <a:pt x="86" y="36"/>
                    <a:pt x="85" y="37"/>
                    <a:pt x="84" y="37"/>
                  </a:cubicBezTo>
                  <a:cubicBezTo>
                    <a:pt x="24" y="37"/>
                    <a:pt x="24" y="37"/>
                    <a:pt x="24" y="37"/>
                  </a:cubicBezTo>
                  <a:cubicBezTo>
                    <a:pt x="23" y="37"/>
                    <a:pt x="23" y="36"/>
                    <a:pt x="23" y="36"/>
                  </a:cubicBezTo>
                  <a:lnTo>
                    <a:pt x="2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57" name="Freeform 140"/>
            <p:cNvSpPr>
              <a:spLocks/>
            </p:cNvSpPr>
            <p:nvPr/>
          </p:nvSpPr>
          <p:spPr bwMode="auto">
            <a:xfrm>
              <a:off x="5743575" y="2459038"/>
              <a:ext cx="107950" cy="376237"/>
            </a:xfrm>
            <a:custGeom>
              <a:avLst/>
              <a:gdLst>
                <a:gd name="T0" fmla="*/ 37 w 45"/>
                <a:gd name="T1" fmla="*/ 0 h 155"/>
                <a:gd name="T2" fmla="*/ 8 w 45"/>
                <a:gd name="T3" fmla="*/ 0 h 155"/>
                <a:gd name="T4" fmla="*/ 0 w 45"/>
                <a:gd name="T5" fmla="*/ 8 h 155"/>
                <a:gd name="T6" fmla="*/ 0 w 45"/>
                <a:gd name="T7" fmla="*/ 12 h 155"/>
                <a:gd name="T8" fmla="*/ 0 w 45"/>
                <a:gd name="T9" fmla="*/ 143 h 155"/>
                <a:gd name="T10" fmla="*/ 0 w 45"/>
                <a:gd name="T11" fmla="*/ 147 h 155"/>
                <a:gd name="T12" fmla="*/ 8 w 45"/>
                <a:gd name="T13" fmla="*/ 155 h 155"/>
                <a:gd name="T14" fmla="*/ 37 w 45"/>
                <a:gd name="T15" fmla="*/ 155 h 155"/>
                <a:gd name="T16" fmla="*/ 45 w 45"/>
                <a:gd name="T17" fmla="*/ 147 h 155"/>
                <a:gd name="T18" fmla="*/ 45 w 45"/>
                <a:gd name="T19" fmla="*/ 143 h 155"/>
                <a:gd name="T20" fmla="*/ 45 w 45"/>
                <a:gd name="T21" fmla="*/ 12 h 155"/>
                <a:gd name="T22" fmla="*/ 45 w 45"/>
                <a:gd name="T23" fmla="*/ 8 h 155"/>
                <a:gd name="T24" fmla="*/ 37 w 45"/>
                <a:gd name="T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155">
                  <a:moveTo>
                    <a:pt x="37" y="0"/>
                  </a:moveTo>
                  <a:cubicBezTo>
                    <a:pt x="8" y="0"/>
                    <a:pt x="8" y="0"/>
                    <a:pt x="8" y="0"/>
                  </a:cubicBezTo>
                  <a:cubicBezTo>
                    <a:pt x="4" y="0"/>
                    <a:pt x="0" y="4"/>
                    <a:pt x="0" y="8"/>
                  </a:cubicBezTo>
                  <a:cubicBezTo>
                    <a:pt x="0" y="12"/>
                    <a:pt x="0" y="12"/>
                    <a:pt x="0" y="12"/>
                  </a:cubicBezTo>
                  <a:cubicBezTo>
                    <a:pt x="0" y="143"/>
                    <a:pt x="0" y="143"/>
                    <a:pt x="0" y="143"/>
                  </a:cubicBezTo>
                  <a:cubicBezTo>
                    <a:pt x="0" y="147"/>
                    <a:pt x="0" y="147"/>
                    <a:pt x="0" y="147"/>
                  </a:cubicBezTo>
                  <a:cubicBezTo>
                    <a:pt x="0" y="151"/>
                    <a:pt x="4" y="155"/>
                    <a:pt x="8" y="155"/>
                  </a:cubicBezTo>
                  <a:cubicBezTo>
                    <a:pt x="37" y="155"/>
                    <a:pt x="37" y="155"/>
                    <a:pt x="37" y="155"/>
                  </a:cubicBezTo>
                  <a:cubicBezTo>
                    <a:pt x="41" y="155"/>
                    <a:pt x="45" y="151"/>
                    <a:pt x="45" y="147"/>
                  </a:cubicBezTo>
                  <a:cubicBezTo>
                    <a:pt x="45" y="143"/>
                    <a:pt x="45" y="143"/>
                    <a:pt x="45" y="143"/>
                  </a:cubicBezTo>
                  <a:cubicBezTo>
                    <a:pt x="45" y="12"/>
                    <a:pt x="45" y="12"/>
                    <a:pt x="45" y="12"/>
                  </a:cubicBezTo>
                  <a:cubicBezTo>
                    <a:pt x="45" y="8"/>
                    <a:pt x="45" y="8"/>
                    <a:pt x="45" y="8"/>
                  </a:cubicBezTo>
                  <a:cubicBezTo>
                    <a:pt x="45" y="4"/>
                    <a:pt x="41"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sp>
        <p:nvSpPr>
          <p:cNvPr id="15" name="TextBox 14"/>
          <p:cNvSpPr txBox="1"/>
          <p:nvPr/>
        </p:nvSpPr>
        <p:spPr>
          <a:xfrm>
            <a:off x="6443415"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HVAC</a:t>
            </a:r>
          </a:p>
        </p:txBody>
      </p:sp>
      <p:sp>
        <p:nvSpPr>
          <p:cNvPr id="23" name="TextBox 22"/>
          <p:cNvSpPr txBox="1"/>
          <p:nvPr/>
        </p:nvSpPr>
        <p:spPr>
          <a:xfrm>
            <a:off x="6443415" y="2821123"/>
            <a:ext cx="778521" cy="184666"/>
          </a:xfrm>
          <a:prstGeom prst="rect">
            <a:avLst/>
          </a:prstGeom>
        </p:spPr>
        <p:txBody>
          <a:bodyPr wrap="squar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Computer</a:t>
            </a:r>
          </a:p>
        </p:txBody>
      </p:sp>
      <p:grpSp>
        <p:nvGrpSpPr>
          <p:cNvPr id="192" name="Group 191"/>
          <p:cNvGrpSpPr/>
          <p:nvPr/>
        </p:nvGrpSpPr>
        <p:grpSpPr>
          <a:xfrm>
            <a:off x="6588412" y="4415376"/>
            <a:ext cx="488526" cy="488526"/>
            <a:chOff x="6450013" y="4075113"/>
            <a:chExt cx="387350" cy="387350"/>
          </a:xfrm>
          <a:solidFill>
            <a:srgbClr val="0078D7"/>
          </a:solidFill>
        </p:grpSpPr>
        <p:sp>
          <p:nvSpPr>
            <p:cNvPr id="139" name="Freeform 122"/>
            <p:cNvSpPr>
              <a:spLocks/>
            </p:cNvSpPr>
            <p:nvPr/>
          </p:nvSpPr>
          <p:spPr bwMode="auto">
            <a:xfrm>
              <a:off x="6557963" y="4144963"/>
              <a:ext cx="85725" cy="200025"/>
            </a:xfrm>
            <a:custGeom>
              <a:avLst/>
              <a:gdLst>
                <a:gd name="T0" fmla="*/ 26 w 35"/>
                <a:gd name="T1" fmla="*/ 69 h 82"/>
                <a:gd name="T2" fmla="*/ 26 w 35"/>
                <a:gd name="T3" fmla="*/ 60 h 82"/>
                <a:gd name="T4" fmla="*/ 15 w 35"/>
                <a:gd name="T5" fmla="*/ 60 h 82"/>
                <a:gd name="T6" fmla="*/ 15 w 35"/>
                <a:gd name="T7" fmla="*/ 55 h 82"/>
                <a:gd name="T8" fmla="*/ 26 w 35"/>
                <a:gd name="T9" fmla="*/ 55 h 82"/>
                <a:gd name="T10" fmla="*/ 26 w 35"/>
                <a:gd name="T11" fmla="*/ 46 h 82"/>
                <a:gd name="T12" fmla="*/ 15 w 35"/>
                <a:gd name="T13" fmla="*/ 46 h 82"/>
                <a:gd name="T14" fmla="*/ 15 w 35"/>
                <a:gd name="T15" fmla="*/ 42 h 82"/>
                <a:gd name="T16" fmla="*/ 26 w 35"/>
                <a:gd name="T17" fmla="*/ 42 h 82"/>
                <a:gd name="T18" fmla="*/ 26 w 35"/>
                <a:gd name="T19" fmla="*/ 33 h 82"/>
                <a:gd name="T20" fmla="*/ 15 w 35"/>
                <a:gd name="T21" fmla="*/ 33 h 82"/>
                <a:gd name="T22" fmla="*/ 15 w 35"/>
                <a:gd name="T23" fmla="*/ 29 h 82"/>
                <a:gd name="T24" fmla="*/ 26 w 35"/>
                <a:gd name="T25" fmla="*/ 29 h 82"/>
                <a:gd name="T26" fmla="*/ 26 w 35"/>
                <a:gd name="T27" fmla="*/ 20 h 82"/>
                <a:gd name="T28" fmla="*/ 15 w 35"/>
                <a:gd name="T29" fmla="*/ 20 h 82"/>
                <a:gd name="T30" fmla="*/ 15 w 35"/>
                <a:gd name="T31" fmla="*/ 15 h 82"/>
                <a:gd name="T32" fmla="*/ 26 w 35"/>
                <a:gd name="T33" fmla="*/ 15 h 82"/>
                <a:gd name="T34" fmla="*/ 26 w 35"/>
                <a:gd name="T35" fmla="*/ 9 h 82"/>
                <a:gd name="T36" fmla="*/ 17 w 35"/>
                <a:gd name="T37" fmla="*/ 0 h 82"/>
                <a:gd name="T38" fmla="*/ 8 w 35"/>
                <a:gd name="T39" fmla="*/ 9 h 82"/>
                <a:gd name="T40" fmla="*/ 8 w 35"/>
                <a:gd name="T41" fmla="*/ 69 h 82"/>
                <a:gd name="T42" fmla="*/ 0 w 35"/>
                <a:gd name="T43" fmla="*/ 82 h 82"/>
                <a:gd name="T44" fmla="*/ 35 w 35"/>
                <a:gd name="T45" fmla="*/ 82 h 82"/>
                <a:gd name="T46" fmla="*/ 26 w 35"/>
                <a:gd name="T47" fmla="*/ 6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 h="82">
                  <a:moveTo>
                    <a:pt x="26" y="69"/>
                  </a:moveTo>
                  <a:cubicBezTo>
                    <a:pt x="26" y="60"/>
                    <a:pt x="26" y="60"/>
                    <a:pt x="26" y="60"/>
                  </a:cubicBezTo>
                  <a:cubicBezTo>
                    <a:pt x="15" y="60"/>
                    <a:pt x="15" y="60"/>
                    <a:pt x="15" y="60"/>
                  </a:cubicBezTo>
                  <a:cubicBezTo>
                    <a:pt x="15" y="55"/>
                    <a:pt x="15" y="55"/>
                    <a:pt x="15" y="55"/>
                  </a:cubicBezTo>
                  <a:cubicBezTo>
                    <a:pt x="26" y="55"/>
                    <a:pt x="26" y="55"/>
                    <a:pt x="26" y="55"/>
                  </a:cubicBezTo>
                  <a:cubicBezTo>
                    <a:pt x="26" y="46"/>
                    <a:pt x="26" y="46"/>
                    <a:pt x="26" y="46"/>
                  </a:cubicBezTo>
                  <a:cubicBezTo>
                    <a:pt x="15" y="46"/>
                    <a:pt x="15" y="46"/>
                    <a:pt x="15" y="46"/>
                  </a:cubicBezTo>
                  <a:cubicBezTo>
                    <a:pt x="15" y="42"/>
                    <a:pt x="15" y="42"/>
                    <a:pt x="15" y="42"/>
                  </a:cubicBezTo>
                  <a:cubicBezTo>
                    <a:pt x="26" y="42"/>
                    <a:pt x="26" y="42"/>
                    <a:pt x="26" y="42"/>
                  </a:cubicBezTo>
                  <a:cubicBezTo>
                    <a:pt x="26" y="33"/>
                    <a:pt x="26" y="33"/>
                    <a:pt x="26" y="33"/>
                  </a:cubicBezTo>
                  <a:cubicBezTo>
                    <a:pt x="15" y="33"/>
                    <a:pt x="15" y="33"/>
                    <a:pt x="15" y="33"/>
                  </a:cubicBezTo>
                  <a:cubicBezTo>
                    <a:pt x="15" y="29"/>
                    <a:pt x="15" y="29"/>
                    <a:pt x="15" y="29"/>
                  </a:cubicBezTo>
                  <a:cubicBezTo>
                    <a:pt x="26" y="29"/>
                    <a:pt x="26" y="29"/>
                    <a:pt x="26" y="29"/>
                  </a:cubicBezTo>
                  <a:cubicBezTo>
                    <a:pt x="26" y="20"/>
                    <a:pt x="26" y="20"/>
                    <a:pt x="26" y="20"/>
                  </a:cubicBezTo>
                  <a:cubicBezTo>
                    <a:pt x="15" y="20"/>
                    <a:pt x="15" y="20"/>
                    <a:pt x="15" y="20"/>
                  </a:cubicBezTo>
                  <a:cubicBezTo>
                    <a:pt x="15" y="15"/>
                    <a:pt x="15" y="15"/>
                    <a:pt x="15" y="15"/>
                  </a:cubicBezTo>
                  <a:cubicBezTo>
                    <a:pt x="26" y="15"/>
                    <a:pt x="26" y="15"/>
                    <a:pt x="26" y="15"/>
                  </a:cubicBezTo>
                  <a:cubicBezTo>
                    <a:pt x="26" y="9"/>
                    <a:pt x="26" y="9"/>
                    <a:pt x="26" y="9"/>
                  </a:cubicBezTo>
                  <a:cubicBezTo>
                    <a:pt x="26" y="4"/>
                    <a:pt x="22" y="0"/>
                    <a:pt x="17" y="0"/>
                  </a:cubicBezTo>
                  <a:cubicBezTo>
                    <a:pt x="12" y="0"/>
                    <a:pt x="8" y="4"/>
                    <a:pt x="8" y="9"/>
                  </a:cubicBezTo>
                  <a:cubicBezTo>
                    <a:pt x="8" y="69"/>
                    <a:pt x="8" y="69"/>
                    <a:pt x="8" y="69"/>
                  </a:cubicBezTo>
                  <a:cubicBezTo>
                    <a:pt x="4" y="71"/>
                    <a:pt x="0" y="76"/>
                    <a:pt x="0" y="82"/>
                  </a:cubicBezTo>
                  <a:cubicBezTo>
                    <a:pt x="35" y="82"/>
                    <a:pt x="35" y="82"/>
                    <a:pt x="35" y="82"/>
                  </a:cubicBezTo>
                  <a:cubicBezTo>
                    <a:pt x="34" y="76"/>
                    <a:pt x="31" y="71"/>
                    <a:pt x="26"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40" name="Freeform 123"/>
            <p:cNvSpPr>
              <a:spLocks noEditPoints="1"/>
            </p:cNvSpPr>
            <p:nvPr/>
          </p:nvSpPr>
          <p:spPr bwMode="auto">
            <a:xfrm>
              <a:off x="6450013" y="4075113"/>
              <a:ext cx="387350" cy="387350"/>
            </a:xfrm>
            <a:custGeom>
              <a:avLst/>
              <a:gdLst>
                <a:gd name="T0" fmla="*/ 80 w 160"/>
                <a:gd name="T1" fmla="*/ 0 h 160"/>
                <a:gd name="T2" fmla="*/ 0 w 160"/>
                <a:gd name="T3" fmla="*/ 80 h 160"/>
                <a:gd name="T4" fmla="*/ 80 w 160"/>
                <a:gd name="T5" fmla="*/ 160 h 160"/>
                <a:gd name="T6" fmla="*/ 160 w 160"/>
                <a:gd name="T7" fmla="*/ 80 h 160"/>
                <a:gd name="T8" fmla="*/ 80 w 160"/>
                <a:gd name="T9" fmla="*/ 0 h 160"/>
                <a:gd name="T10" fmla="*/ 120 w 160"/>
                <a:gd name="T11" fmla="*/ 51 h 160"/>
                <a:gd name="T12" fmla="*/ 142 w 160"/>
                <a:gd name="T13" fmla="*/ 73 h 160"/>
                <a:gd name="T14" fmla="*/ 98 w 160"/>
                <a:gd name="T15" fmla="*/ 73 h 160"/>
                <a:gd name="T16" fmla="*/ 120 w 160"/>
                <a:gd name="T17" fmla="*/ 51 h 160"/>
                <a:gd name="T18" fmla="*/ 62 w 160"/>
                <a:gd name="T19" fmla="*/ 140 h 160"/>
                <a:gd name="T20" fmla="*/ 36 w 160"/>
                <a:gd name="T21" fmla="*/ 113 h 160"/>
                <a:gd name="T22" fmla="*/ 44 w 160"/>
                <a:gd name="T23" fmla="*/ 93 h 160"/>
                <a:gd name="T24" fmla="*/ 44 w 160"/>
                <a:gd name="T25" fmla="*/ 38 h 160"/>
                <a:gd name="T26" fmla="*/ 62 w 160"/>
                <a:gd name="T27" fmla="*/ 20 h 160"/>
                <a:gd name="T28" fmla="*/ 80 w 160"/>
                <a:gd name="T29" fmla="*/ 38 h 160"/>
                <a:gd name="T30" fmla="*/ 80 w 160"/>
                <a:gd name="T31" fmla="*/ 93 h 160"/>
                <a:gd name="T32" fmla="*/ 89 w 160"/>
                <a:gd name="T33" fmla="*/ 113 h 160"/>
                <a:gd name="T34" fmla="*/ 62 w 160"/>
                <a:gd name="T35" fmla="*/ 140 h 160"/>
                <a:gd name="T36" fmla="*/ 120 w 160"/>
                <a:gd name="T37" fmla="*/ 109 h 160"/>
                <a:gd name="T38" fmla="*/ 98 w 160"/>
                <a:gd name="T39" fmla="*/ 86 h 160"/>
                <a:gd name="T40" fmla="*/ 142 w 160"/>
                <a:gd name="T41" fmla="*/ 86 h 160"/>
                <a:gd name="T42" fmla="*/ 120 w 160"/>
                <a:gd name="T43" fmla="*/ 10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0" h="160">
                  <a:moveTo>
                    <a:pt x="80" y="0"/>
                  </a:moveTo>
                  <a:cubicBezTo>
                    <a:pt x="36" y="0"/>
                    <a:pt x="0" y="36"/>
                    <a:pt x="0" y="80"/>
                  </a:cubicBezTo>
                  <a:cubicBezTo>
                    <a:pt x="0" y="124"/>
                    <a:pt x="36" y="160"/>
                    <a:pt x="80" y="160"/>
                  </a:cubicBezTo>
                  <a:cubicBezTo>
                    <a:pt x="124" y="160"/>
                    <a:pt x="160" y="124"/>
                    <a:pt x="160" y="80"/>
                  </a:cubicBezTo>
                  <a:cubicBezTo>
                    <a:pt x="160" y="36"/>
                    <a:pt x="124" y="0"/>
                    <a:pt x="80" y="0"/>
                  </a:cubicBezTo>
                  <a:close/>
                  <a:moveTo>
                    <a:pt x="120" y="51"/>
                  </a:moveTo>
                  <a:cubicBezTo>
                    <a:pt x="142" y="73"/>
                    <a:pt x="142" y="73"/>
                    <a:pt x="142" y="73"/>
                  </a:cubicBezTo>
                  <a:cubicBezTo>
                    <a:pt x="98" y="73"/>
                    <a:pt x="98" y="73"/>
                    <a:pt x="98" y="73"/>
                  </a:cubicBezTo>
                  <a:lnTo>
                    <a:pt x="120" y="51"/>
                  </a:lnTo>
                  <a:close/>
                  <a:moveTo>
                    <a:pt x="62" y="140"/>
                  </a:moveTo>
                  <a:cubicBezTo>
                    <a:pt x="48" y="140"/>
                    <a:pt x="36" y="128"/>
                    <a:pt x="36" y="113"/>
                  </a:cubicBezTo>
                  <a:cubicBezTo>
                    <a:pt x="36" y="105"/>
                    <a:pt x="39" y="98"/>
                    <a:pt x="44" y="93"/>
                  </a:cubicBezTo>
                  <a:cubicBezTo>
                    <a:pt x="44" y="38"/>
                    <a:pt x="44" y="38"/>
                    <a:pt x="44" y="38"/>
                  </a:cubicBezTo>
                  <a:cubicBezTo>
                    <a:pt x="44" y="28"/>
                    <a:pt x="52" y="20"/>
                    <a:pt x="62" y="20"/>
                  </a:cubicBezTo>
                  <a:cubicBezTo>
                    <a:pt x="72" y="20"/>
                    <a:pt x="80" y="28"/>
                    <a:pt x="80" y="38"/>
                  </a:cubicBezTo>
                  <a:cubicBezTo>
                    <a:pt x="80" y="93"/>
                    <a:pt x="80" y="93"/>
                    <a:pt x="80" y="93"/>
                  </a:cubicBezTo>
                  <a:cubicBezTo>
                    <a:pt x="85" y="98"/>
                    <a:pt x="89" y="105"/>
                    <a:pt x="89" y="113"/>
                  </a:cubicBezTo>
                  <a:cubicBezTo>
                    <a:pt x="89" y="128"/>
                    <a:pt x="77" y="140"/>
                    <a:pt x="62" y="140"/>
                  </a:cubicBezTo>
                  <a:close/>
                  <a:moveTo>
                    <a:pt x="120" y="109"/>
                  </a:moveTo>
                  <a:cubicBezTo>
                    <a:pt x="98" y="86"/>
                    <a:pt x="98" y="86"/>
                    <a:pt x="98" y="86"/>
                  </a:cubicBezTo>
                  <a:cubicBezTo>
                    <a:pt x="142" y="86"/>
                    <a:pt x="142" y="86"/>
                    <a:pt x="142" y="86"/>
                  </a:cubicBezTo>
                  <a:lnTo>
                    <a:pt x="120" y="1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grpSp>
        <p:nvGrpSpPr>
          <p:cNvPr id="184" name="Group 183"/>
          <p:cNvGrpSpPr/>
          <p:nvPr/>
        </p:nvGrpSpPr>
        <p:grpSpPr>
          <a:xfrm>
            <a:off x="6557379" y="2190316"/>
            <a:ext cx="550593" cy="490527"/>
            <a:chOff x="6440488" y="2454275"/>
            <a:chExt cx="436563" cy="388937"/>
          </a:xfrm>
          <a:solidFill>
            <a:srgbClr val="0078D7"/>
          </a:solidFill>
        </p:grpSpPr>
        <p:sp>
          <p:nvSpPr>
            <p:cNvPr id="158" name="Freeform 141"/>
            <p:cNvSpPr>
              <a:spLocks noEditPoints="1"/>
            </p:cNvSpPr>
            <p:nvPr/>
          </p:nvSpPr>
          <p:spPr bwMode="auto">
            <a:xfrm>
              <a:off x="6440488" y="2454275"/>
              <a:ext cx="436563" cy="388937"/>
            </a:xfrm>
            <a:custGeom>
              <a:avLst/>
              <a:gdLst>
                <a:gd name="T0" fmla="*/ 180 w 181"/>
                <a:gd name="T1" fmla="*/ 139 h 160"/>
                <a:gd name="T2" fmla="*/ 163 w 181"/>
                <a:gd name="T3" fmla="*/ 105 h 160"/>
                <a:gd name="T4" fmla="*/ 158 w 181"/>
                <a:gd name="T5" fmla="*/ 97 h 160"/>
                <a:gd name="T6" fmla="*/ 161 w 181"/>
                <a:gd name="T7" fmla="*/ 90 h 160"/>
                <a:gd name="T8" fmla="*/ 161 w 181"/>
                <a:gd name="T9" fmla="*/ 10 h 160"/>
                <a:gd name="T10" fmla="*/ 151 w 181"/>
                <a:gd name="T11" fmla="*/ 0 h 160"/>
                <a:gd name="T12" fmla="*/ 31 w 181"/>
                <a:gd name="T13" fmla="*/ 0 h 160"/>
                <a:gd name="T14" fmla="*/ 20 w 181"/>
                <a:gd name="T15" fmla="*/ 10 h 160"/>
                <a:gd name="T16" fmla="*/ 20 w 181"/>
                <a:gd name="T17" fmla="*/ 90 h 160"/>
                <a:gd name="T18" fmla="*/ 24 w 181"/>
                <a:gd name="T19" fmla="*/ 97 h 160"/>
                <a:gd name="T20" fmla="*/ 19 w 181"/>
                <a:gd name="T21" fmla="*/ 105 h 160"/>
                <a:gd name="T22" fmla="*/ 1 w 181"/>
                <a:gd name="T23" fmla="*/ 139 h 160"/>
                <a:gd name="T24" fmla="*/ 3 w 181"/>
                <a:gd name="T25" fmla="*/ 156 h 160"/>
                <a:gd name="T26" fmla="*/ 11 w 181"/>
                <a:gd name="T27" fmla="*/ 160 h 160"/>
                <a:gd name="T28" fmla="*/ 170 w 181"/>
                <a:gd name="T29" fmla="*/ 160 h 160"/>
                <a:gd name="T30" fmla="*/ 179 w 181"/>
                <a:gd name="T31" fmla="*/ 156 h 160"/>
                <a:gd name="T32" fmla="*/ 180 w 181"/>
                <a:gd name="T33" fmla="*/ 139 h 160"/>
                <a:gd name="T34" fmla="*/ 170 w 181"/>
                <a:gd name="T35" fmla="*/ 147 h 160"/>
                <a:gd name="T36" fmla="*/ 11 w 181"/>
                <a:gd name="T37" fmla="*/ 147 h 160"/>
                <a:gd name="T38" fmla="*/ 7 w 181"/>
                <a:gd name="T39" fmla="*/ 140 h 160"/>
                <a:gd name="T40" fmla="*/ 24 w 181"/>
                <a:gd name="T41" fmla="*/ 107 h 160"/>
                <a:gd name="T42" fmla="*/ 33 w 181"/>
                <a:gd name="T43" fmla="*/ 100 h 160"/>
                <a:gd name="T44" fmla="*/ 149 w 181"/>
                <a:gd name="T45" fmla="*/ 100 h 160"/>
                <a:gd name="T46" fmla="*/ 157 w 181"/>
                <a:gd name="T47" fmla="*/ 107 h 160"/>
                <a:gd name="T48" fmla="*/ 174 w 181"/>
                <a:gd name="T49" fmla="*/ 140 h 160"/>
                <a:gd name="T50" fmla="*/ 170 w 181"/>
                <a:gd name="T51" fmla="*/ 147 h 160"/>
                <a:gd name="T52" fmla="*/ 26 w 181"/>
                <a:gd name="T53" fmla="*/ 10 h 160"/>
                <a:gd name="T54" fmla="*/ 31 w 181"/>
                <a:gd name="T55" fmla="*/ 6 h 160"/>
                <a:gd name="T56" fmla="*/ 151 w 181"/>
                <a:gd name="T57" fmla="*/ 6 h 160"/>
                <a:gd name="T58" fmla="*/ 155 w 181"/>
                <a:gd name="T59" fmla="*/ 10 h 160"/>
                <a:gd name="T60" fmla="*/ 155 w 181"/>
                <a:gd name="T61" fmla="*/ 90 h 160"/>
                <a:gd name="T62" fmla="*/ 151 w 181"/>
                <a:gd name="T63" fmla="*/ 94 h 160"/>
                <a:gd name="T64" fmla="*/ 31 w 181"/>
                <a:gd name="T65" fmla="*/ 94 h 160"/>
                <a:gd name="T66" fmla="*/ 26 w 181"/>
                <a:gd name="T67" fmla="*/ 90 h 160"/>
                <a:gd name="T68" fmla="*/ 26 w 181"/>
                <a:gd name="T69" fmla="*/ 1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1" h="160">
                  <a:moveTo>
                    <a:pt x="180" y="139"/>
                  </a:moveTo>
                  <a:cubicBezTo>
                    <a:pt x="163" y="105"/>
                    <a:pt x="163" y="105"/>
                    <a:pt x="163" y="105"/>
                  </a:cubicBezTo>
                  <a:cubicBezTo>
                    <a:pt x="162" y="102"/>
                    <a:pt x="160" y="99"/>
                    <a:pt x="158" y="97"/>
                  </a:cubicBezTo>
                  <a:cubicBezTo>
                    <a:pt x="160" y="96"/>
                    <a:pt x="161" y="93"/>
                    <a:pt x="161" y="90"/>
                  </a:cubicBezTo>
                  <a:cubicBezTo>
                    <a:pt x="161" y="10"/>
                    <a:pt x="161" y="10"/>
                    <a:pt x="161" y="10"/>
                  </a:cubicBezTo>
                  <a:cubicBezTo>
                    <a:pt x="161" y="4"/>
                    <a:pt x="157" y="0"/>
                    <a:pt x="151" y="0"/>
                  </a:cubicBezTo>
                  <a:cubicBezTo>
                    <a:pt x="31" y="0"/>
                    <a:pt x="31" y="0"/>
                    <a:pt x="31" y="0"/>
                  </a:cubicBezTo>
                  <a:cubicBezTo>
                    <a:pt x="25" y="0"/>
                    <a:pt x="20" y="4"/>
                    <a:pt x="20" y="10"/>
                  </a:cubicBezTo>
                  <a:cubicBezTo>
                    <a:pt x="20" y="90"/>
                    <a:pt x="20" y="90"/>
                    <a:pt x="20" y="90"/>
                  </a:cubicBezTo>
                  <a:cubicBezTo>
                    <a:pt x="20" y="93"/>
                    <a:pt x="22" y="96"/>
                    <a:pt x="24" y="97"/>
                  </a:cubicBezTo>
                  <a:cubicBezTo>
                    <a:pt x="22" y="99"/>
                    <a:pt x="20" y="102"/>
                    <a:pt x="19" y="105"/>
                  </a:cubicBezTo>
                  <a:cubicBezTo>
                    <a:pt x="1" y="139"/>
                    <a:pt x="1" y="139"/>
                    <a:pt x="1" y="139"/>
                  </a:cubicBezTo>
                  <a:cubicBezTo>
                    <a:pt x="0" y="142"/>
                    <a:pt x="1" y="153"/>
                    <a:pt x="3" y="156"/>
                  </a:cubicBezTo>
                  <a:cubicBezTo>
                    <a:pt x="5" y="158"/>
                    <a:pt x="8" y="160"/>
                    <a:pt x="11" y="160"/>
                  </a:cubicBezTo>
                  <a:cubicBezTo>
                    <a:pt x="170" y="160"/>
                    <a:pt x="170" y="160"/>
                    <a:pt x="170" y="160"/>
                  </a:cubicBezTo>
                  <a:cubicBezTo>
                    <a:pt x="174" y="160"/>
                    <a:pt x="177" y="158"/>
                    <a:pt x="179" y="156"/>
                  </a:cubicBezTo>
                  <a:cubicBezTo>
                    <a:pt x="181" y="153"/>
                    <a:pt x="181" y="142"/>
                    <a:pt x="180" y="139"/>
                  </a:cubicBezTo>
                  <a:close/>
                  <a:moveTo>
                    <a:pt x="170" y="147"/>
                  </a:moveTo>
                  <a:cubicBezTo>
                    <a:pt x="11" y="147"/>
                    <a:pt x="11" y="147"/>
                    <a:pt x="11" y="147"/>
                  </a:cubicBezTo>
                  <a:cubicBezTo>
                    <a:pt x="8" y="147"/>
                    <a:pt x="6" y="144"/>
                    <a:pt x="7" y="140"/>
                  </a:cubicBezTo>
                  <a:cubicBezTo>
                    <a:pt x="24" y="107"/>
                    <a:pt x="24" y="107"/>
                    <a:pt x="24" y="107"/>
                  </a:cubicBezTo>
                  <a:cubicBezTo>
                    <a:pt x="25" y="103"/>
                    <a:pt x="29" y="100"/>
                    <a:pt x="33" y="100"/>
                  </a:cubicBezTo>
                  <a:cubicBezTo>
                    <a:pt x="149" y="100"/>
                    <a:pt x="149" y="100"/>
                    <a:pt x="149" y="100"/>
                  </a:cubicBezTo>
                  <a:cubicBezTo>
                    <a:pt x="152" y="100"/>
                    <a:pt x="156" y="103"/>
                    <a:pt x="157" y="107"/>
                  </a:cubicBezTo>
                  <a:cubicBezTo>
                    <a:pt x="174" y="140"/>
                    <a:pt x="174" y="140"/>
                    <a:pt x="174" y="140"/>
                  </a:cubicBezTo>
                  <a:cubicBezTo>
                    <a:pt x="176" y="144"/>
                    <a:pt x="174" y="147"/>
                    <a:pt x="170" y="147"/>
                  </a:cubicBezTo>
                  <a:close/>
                  <a:moveTo>
                    <a:pt x="26" y="10"/>
                  </a:moveTo>
                  <a:cubicBezTo>
                    <a:pt x="26" y="8"/>
                    <a:pt x="28" y="6"/>
                    <a:pt x="31" y="6"/>
                  </a:cubicBezTo>
                  <a:cubicBezTo>
                    <a:pt x="151" y="6"/>
                    <a:pt x="151" y="6"/>
                    <a:pt x="151" y="6"/>
                  </a:cubicBezTo>
                  <a:cubicBezTo>
                    <a:pt x="153" y="6"/>
                    <a:pt x="155" y="8"/>
                    <a:pt x="155" y="10"/>
                  </a:cubicBezTo>
                  <a:cubicBezTo>
                    <a:pt x="155" y="90"/>
                    <a:pt x="155" y="90"/>
                    <a:pt x="155" y="90"/>
                  </a:cubicBezTo>
                  <a:cubicBezTo>
                    <a:pt x="155" y="92"/>
                    <a:pt x="153" y="94"/>
                    <a:pt x="151" y="94"/>
                  </a:cubicBezTo>
                  <a:cubicBezTo>
                    <a:pt x="31" y="94"/>
                    <a:pt x="31" y="94"/>
                    <a:pt x="31" y="94"/>
                  </a:cubicBezTo>
                  <a:cubicBezTo>
                    <a:pt x="28" y="94"/>
                    <a:pt x="26" y="92"/>
                    <a:pt x="26" y="90"/>
                  </a:cubicBezTo>
                  <a:lnTo>
                    <a:pt x="2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59" name="Freeform 142"/>
            <p:cNvSpPr>
              <a:spLocks/>
            </p:cNvSpPr>
            <p:nvPr/>
          </p:nvSpPr>
          <p:spPr bwMode="auto">
            <a:xfrm>
              <a:off x="6599238" y="2751138"/>
              <a:ext cx="120650" cy="42862"/>
            </a:xfrm>
            <a:custGeom>
              <a:avLst/>
              <a:gdLst>
                <a:gd name="T0" fmla="*/ 47 w 50"/>
                <a:gd name="T1" fmla="*/ 2 h 18"/>
                <a:gd name="T2" fmla="*/ 43 w 50"/>
                <a:gd name="T3" fmla="*/ 0 h 18"/>
                <a:gd name="T4" fmla="*/ 6 w 50"/>
                <a:gd name="T5" fmla="*/ 0 h 18"/>
                <a:gd name="T6" fmla="*/ 3 w 50"/>
                <a:gd name="T7" fmla="*/ 2 h 18"/>
                <a:gd name="T8" fmla="*/ 0 w 50"/>
                <a:gd name="T9" fmla="*/ 15 h 18"/>
                <a:gd name="T10" fmla="*/ 0 w 50"/>
                <a:gd name="T11" fmla="*/ 17 h 18"/>
                <a:gd name="T12" fmla="*/ 3 w 50"/>
                <a:gd name="T13" fmla="*/ 18 h 18"/>
                <a:gd name="T14" fmla="*/ 47 w 50"/>
                <a:gd name="T15" fmla="*/ 18 h 18"/>
                <a:gd name="T16" fmla="*/ 49 w 50"/>
                <a:gd name="T17" fmla="*/ 17 h 18"/>
                <a:gd name="T18" fmla="*/ 50 w 50"/>
                <a:gd name="T19" fmla="*/ 15 h 18"/>
                <a:gd name="T20" fmla="*/ 47 w 50"/>
                <a:gd name="T21"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18">
                  <a:moveTo>
                    <a:pt x="47" y="2"/>
                  </a:moveTo>
                  <a:cubicBezTo>
                    <a:pt x="47" y="1"/>
                    <a:pt x="45" y="0"/>
                    <a:pt x="43" y="0"/>
                  </a:cubicBezTo>
                  <a:cubicBezTo>
                    <a:pt x="6" y="0"/>
                    <a:pt x="6" y="0"/>
                    <a:pt x="6" y="0"/>
                  </a:cubicBezTo>
                  <a:cubicBezTo>
                    <a:pt x="5" y="0"/>
                    <a:pt x="3" y="1"/>
                    <a:pt x="3" y="2"/>
                  </a:cubicBezTo>
                  <a:cubicBezTo>
                    <a:pt x="0" y="15"/>
                    <a:pt x="0" y="15"/>
                    <a:pt x="0" y="15"/>
                  </a:cubicBezTo>
                  <a:cubicBezTo>
                    <a:pt x="0" y="16"/>
                    <a:pt x="0" y="17"/>
                    <a:pt x="0" y="17"/>
                  </a:cubicBezTo>
                  <a:cubicBezTo>
                    <a:pt x="1" y="18"/>
                    <a:pt x="2" y="18"/>
                    <a:pt x="3" y="18"/>
                  </a:cubicBezTo>
                  <a:cubicBezTo>
                    <a:pt x="47" y="18"/>
                    <a:pt x="47" y="18"/>
                    <a:pt x="47" y="18"/>
                  </a:cubicBezTo>
                  <a:cubicBezTo>
                    <a:pt x="48" y="18"/>
                    <a:pt x="49" y="18"/>
                    <a:pt x="49" y="17"/>
                  </a:cubicBezTo>
                  <a:cubicBezTo>
                    <a:pt x="50" y="17"/>
                    <a:pt x="50" y="16"/>
                    <a:pt x="50" y="15"/>
                  </a:cubicBezTo>
                  <a:lnTo>
                    <a:pt x="4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60" name="Freeform 143"/>
            <p:cNvSpPr>
              <a:spLocks/>
            </p:cNvSpPr>
            <p:nvPr/>
          </p:nvSpPr>
          <p:spPr bwMode="auto">
            <a:xfrm>
              <a:off x="6511925" y="2479675"/>
              <a:ext cx="295275" cy="193675"/>
            </a:xfrm>
            <a:custGeom>
              <a:avLst/>
              <a:gdLst>
                <a:gd name="T0" fmla="*/ 6 w 122"/>
                <a:gd name="T1" fmla="*/ 80 h 80"/>
                <a:gd name="T2" fmla="*/ 115 w 122"/>
                <a:gd name="T3" fmla="*/ 80 h 80"/>
                <a:gd name="T4" fmla="*/ 122 w 122"/>
                <a:gd name="T5" fmla="*/ 73 h 80"/>
                <a:gd name="T6" fmla="*/ 122 w 122"/>
                <a:gd name="T7" fmla="*/ 6 h 80"/>
                <a:gd name="T8" fmla="*/ 115 w 122"/>
                <a:gd name="T9" fmla="*/ 0 h 80"/>
                <a:gd name="T10" fmla="*/ 6 w 122"/>
                <a:gd name="T11" fmla="*/ 0 h 80"/>
                <a:gd name="T12" fmla="*/ 0 w 122"/>
                <a:gd name="T13" fmla="*/ 6 h 80"/>
                <a:gd name="T14" fmla="*/ 0 w 122"/>
                <a:gd name="T15" fmla="*/ 73 h 80"/>
                <a:gd name="T16" fmla="*/ 6 w 122"/>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80">
                  <a:moveTo>
                    <a:pt x="6" y="80"/>
                  </a:moveTo>
                  <a:cubicBezTo>
                    <a:pt x="115" y="80"/>
                    <a:pt x="115" y="80"/>
                    <a:pt x="115" y="80"/>
                  </a:cubicBezTo>
                  <a:cubicBezTo>
                    <a:pt x="119" y="80"/>
                    <a:pt x="122" y="77"/>
                    <a:pt x="122" y="73"/>
                  </a:cubicBezTo>
                  <a:cubicBezTo>
                    <a:pt x="122" y="6"/>
                    <a:pt x="122" y="6"/>
                    <a:pt x="122" y="6"/>
                  </a:cubicBezTo>
                  <a:cubicBezTo>
                    <a:pt x="122" y="3"/>
                    <a:pt x="119" y="0"/>
                    <a:pt x="115" y="0"/>
                  </a:cubicBezTo>
                  <a:cubicBezTo>
                    <a:pt x="6" y="0"/>
                    <a:pt x="6" y="0"/>
                    <a:pt x="6" y="0"/>
                  </a:cubicBezTo>
                  <a:cubicBezTo>
                    <a:pt x="3" y="0"/>
                    <a:pt x="0" y="3"/>
                    <a:pt x="0" y="6"/>
                  </a:cubicBezTo>
                  <a:cubicBezTo>
                    <a:pt x="0" y="73"/>
                    <a:pt x="0" y="73"/>
                    <a:pt x="0" y="73"/>
                  </a:cubicBezTo>
                  <a:cubicBezTo>
                    <a:pt x="0" y="77"/>
                    <a:pt x="3" y="80"/>
                    <a:pt x="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sp>
        <p:nvSpPr>
          <p:cNvPr id="16" name="TextBox 15"/>
          <p:cNvSpPr txBox="1"/>
          <p:nvPr/>
        </p:nvSpPr>
        <p:spPr>
          <a:xfrm>
            <a:off x="7622598"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Vending</a:t>
            </a:r>
          </a:p>
        </p:txBody>
      </p:sp>
      <p:sp>
        <p:nvSpPr>
          <p:cNvPr id="24" name="TextBox 23"/>
          <p:cNvSpPr txBox="1"/>
          <p:nvPr/>
        </p:nvSpPr>
        <p:spPr>
          <a:xfrm>
            <a:off x="7622598" y="2821123"/>
            <a:ext cx="778521" cy="184666"/>
          </a:xfrm>
          <a:prstGeom prst="rect">
            <a:avLst/>
          </a:prstGeom>
        </p:spPr>
        <p:txBody>
          <a:bodyPr wrap="squar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Printer</a:t>
            </a:r>
          </a:p>
        </p:txBody>
      </p:sp>
      <p:grpSp>
        <p:nvGrpSpPr>
          <p:cNvPr id="193" name="Group 192"/>
          <p:cNvGrpSpPr/>
          <p:nvPr/>
        </p:nvGrpSpPr>
        <p:grpSpPr>
          <a:xfrm>
            <a:off x="7726551" y="4291243"/>
            <a:ext cx="570615" cy="612659"/>
            <a:chOff x="7392988" y="4025900"/>
            <a:chExt cx="452438" cy="485775"/>
          </a:xfrm>
          <a:solidFill>
            <a:srgbClr val="0078D7"/>
          </a:solidFill>
        </p:grpSpPr>
        <p:sp>
          <p:nvSpPr>
            <p:cNvPr id="141" name="Freeform 124"/>
            <p:cNvSpPr>
              <a:spLocks noEditPoints="1"/>
            </p:cNvSpPr>
            <p:nvPr/>
          </p:nvSpPr>
          <p:spPr bwMode="auto">
            <a:xfrm>
              <a:off x="7610475" y="4116388"/>
              <a:ext cx="60325" cy="60325"/>
            </a:xfrm>
            <a:custGeom>
              <a:avLst/>
              <a:gdLst>
                <a:gd name="T0" fmla="*/ 22 w 25"/>
                <a:gd name="T1" fmla="*/ 25 h 25"/>
                <a:gd name="T2" fmla="*/ 4 w 25"/>
                <a:gd name="T3" fmla="*/ 25 h 25"/>
                <a:gd name="T4" fmla="*/ 0 w 25"/>
                <a:gd name="T5" fmla="*/ 21 h 25"/>
                <a:gd name="T6" fmla="*/ 0 w 25"/>
                <a:gd name="T7" fmla="*/ 3 h 25"/>
                <a:gd name="T8" fmla="*/ 4 w 25"/>
                <a:gd name="T9" fmla="*/ 0 h 25"/>
                <a:gd name="T10" fmla="*/ 22 w 25"/>
                <a:gd name="T11" fmla="*/ 0 h 25"/>
                <a:gd name="T12" fmla="*/ 25 w 25"/>
                <a:gd name="T13" fmla="*/ 3 h 25"/>
                <a:gd name="T14" fmla="*/ 25 w 25"/>
                <a:gd name="T15" fmla="*/ 21 h 25"/>
                <a:gd name="T16" fmla="*/ 22 w 25"/>
                <a:gd name="T17" fmla="*/ 25 h 25"/>
                <a:gd name="T18" fmla="*/ 7 w 25"/>
                <a:gd name="T19" fmla="*/ 18 h 25"/>
                <a:gd name="T20" fmla="*/ 18 w 25"/>
                <a:gd name="T21" fmla="*/ 18 h 25"/>
                <a:gd name="T22" fmla="*/ 18 w 25"/>
                <a:gd name="T23" fmla="*/ 7 h 25"/>
                <a:gd name="T24" fmla="*/ 7 w 25"/>
                <a:gd name="T25" fmla="*/ 7 h 25"/>
                <a:gd name="T26" fmla="*/ 7 w 25"/>
                <a:gd name="T2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22" y="25"/>
                  </a:moveTo>
                  <a:cubicBezTo>
                    <a:pt x="4" y="25"/>
                    <a:pt x="4" y="25"/>
                    <a:pt x="4" y="25"/>
                  </a:cubicBezTo>
                  <a:cubicBezTo>
                    <a:pt x="2" y="25"/>
                    <a:pt x="0" y="23"/>
                    <a:pt x="0" y="21"/>
                  </a:cubicBezTo>
                  <a:cubicBezTo>
                    <a:pt x="0" y="3"/>
                    <a:pt x="0" y="3"/>
                    <a:pt x="0" y="3"/>
                  </a:cubicBezTo>
                  <a:cubicBezTo>
                    <a:pt x="0" y="1"/>
                    <a:pt x="2" y="0"/>
                    <a:pt x="4" y="0"/>
                  </a:cubicBezTo>
                  <a:cubicBezTo>
                    <a:pt x="22" y="0"/>
                    <a:pt x="22" y="0"/>
                    <a:pt x="22" y="0"/>
                  </a:cubicBezTo>
                  <a:cubicBezTo>
                    <a:pt x="23" y="0"/>
                    <a:pt x="25" y="1"/>
                    <a:pt x="25" y="3"/>
                  </a:cubicBezTo>
                  <a:cubicBezTo>
                    <a:pt x="25" y="21"/>
                    <a:pt x="25" y="21"/>
                    <a:pt x="25" y="21"/>
                  </a:cubicBezTo>
                  <a:cubicBezTo>
                    <a:pt x="25" y="23"/>
                    <a:pt x="23" y="25"/>
                    <a:pt x="22" y="25"/>
                  </a:cubicBezTo>
                  <a:close/>
                  <a:moveTo>
                    <a:pt x="7" y="18"/>
                  </a:moveTo>
                  <a:cubicBezTo>
                    <a:pt x="18" y="18"/>
                    <a:pt x="18" y="18"/>
                    <a:pt x="18" y="18"/>
                  </a:cubicBezTo>
                  <a:cubicBezTo>
                    <a:pt x="18" y="7"/>
                    <a:pt x="18" y="7"/>
                    <a:pt x="18" y="7"/>
                  </a:cubicBezTo>
                  <a:cubicBezTo>
                    <a:pt x="7" y="7"/>
                    <a:pt x="7" y="7"/>
                    <a:pt x="7" y="7"/>
                  </a:cubicBezTo>
                  <a:lnTo>
                    <a:pt x="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42" name="Freeform 125"/>
            <p:cNvSpPr>
              <a:spLocks noEditPoints="1"/>
            </p:cNvSpPr>
            <p:nvPr/>
          </p:nvSpPr>
          <p:spPr bwMode="auto">
            <a:xfrm>
              <a:off x="7610475" y="4200525"/>
              <a:ext cx="60325" cy="61912"/>
            </a:xfrm>
            <a:custGeom>
              <a:avLst/>
              <a:gdLst>
                <a:gd name="T0" fmla="*/ 22 w 25"/>
                <a:gd name="T1" fmla="*/ 25 h 25"/>
                <a:gd name="T2" fmla="*/ 4 w 25"/>
                <a:gd name="T3" fmla="*/ 25 h 25"/>
                <a:gd name="T4" fmla="*/ 0 w 25"/>
                <a:gd name="T5" fmla="*/ 21 h 25"/>
                <a:gd name="T6" fmla="*/ 0 w 25"/>
                <a:gd name="T7" fmla="*/ 4 h 25"/>
                <a:gd name="T8" fmla="*/ 4 w 25"/>
                <a:gd name="T9" fmla="*/ 0 h 25"/>
                <a:gd name="T10" fmla="*/ 22 w 25"/>
                <a:gd name="T11" fmla="*/ 0 h 25"/>
                <a:gd name="T12" fmla="*/ 25 w 25"/>
                <a:gd name="T13" fmla="*/ 4 h 25"/>
                <a:gd name="T14" fmla="*/ 25 w 25"/>
                <a:gd name="T15" fmla="*/ 21 h 25"/>
                <a:gd name="T16" fmla="*/ 22 w 25"/>
                <a:gd name="T17" fmla="*/ 25 h 25"/>
                <a:gd name="T18" fmla="*/ 7 w 25"/>
                <a:gd name="T19" fmla="*/ 18 h 25"/>
                <a:gd name="T20" fmla="*/ 18 w 25"/>
                <a:gd name="T21" fmla="*/ 18 h 25"/>
                <a:gd name="T22" fmla="*/ 18 w 25"/>
                <a:gd name="T23" fmla="*/ 7 h 25"/>
                <a:gd name="T24" fmla="*/ 7 w 25"/>
                <a:gd name="T25" fmla="*/ 7 h 25"/>
                <a:gd name="T26" fmla="*/ 7 w 25"/>
                <a:gd name="T2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22" y="25"/>
                  </a:moveTo>
                  <a:cubicBezTo>
                    <a:pt x="4" y="25"/>
                    <a:pt x="4" y="25"/>
                    <a:pt x="4" y="25"/>
                  </a:cubicBezTo>
                  <a:cubicBezTo>
                    <a:pt x="2" y="25"/>
                    <a:pt x="0" y="23"/>
                    <a:pt x="0" y="21"/>
                  </a:cubicBezTo>
                  <a:cubicBezTo>
                    <a:pt x="0" y="4"/>
                    <a:pt x="0" y="4"/>
                    <a:pt x="0" y="4"/>
                  </a:cubicBezTo>
                  <a:cubicBezTo>
                    <a:pt x="0" y="2"/>
                    <a:pt x="2" y="0"/>
                    <a:pt x="4" y="0"/>
                  </a:cubicBezTo>
                  <a:cubicBezTo>
                    <a:pt x="22" y="0"/>
                    <a:pt x="22" y="0"/>
                    <a:pt x="22" y="0"/>
                  </a:cubicBezTo>
                  <a:cubicBezTo>
                    <a:pt x="23" y="0"/>
                    <a:pt x="25" y="2"/>
                    <a:pt x="25" y="4"/>
                  </a:cubicBezTo>
                  <a:cubicBezTo>
                    <a:pt x="25" y="21"/>
                    <a:pt x="25" y="21"/>
                    <a:pt x="25" y="21"/>
                  </a:cubicBezTo>
                  <a:cubicBezTo>
                    <a:pt x="25" y="23"/>
                    <a:pt x="23" y="25"/>
                    <a:pt x="22" y="25"/>
                  </a:cubicBezTo>
                  <a:close/>
                  <a:moveTo>
                    <a:pt x="7" y="18"/>
                  </a:moveTo>
                  <a:cubicBezTo>
                    <a:pt x="18" y="18"/>
                    <a:pt x="18" y="18"/>
                    <a:pt x="18" y="18"/>
                  </a:cubicBezTo>
                  <a:cubicBezTo>
                    <a:pt x="18" y="7"/>
                    <a:pt x="18" y="7"/>
                    <a:pt x="18" y="7"/>
                  </a:cubicBezTo>
                  <a:cubicBezTo>
                    <a:pt x="7" y="7"/>
                    <a:pt x="7" y="7"/>
                    <a:pt x="7" y="7"/>
                  </a:cubicBezTo>
                  <a:lnTo>
                    <a:pt x="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43" name="Freeform 126"/>
            <p:cNvSpPr>
              <a:spLocks noEditPoints="1"/>
            </p:cNvSpPr>
            <p:nvPr/>
          </p:nvSpPr>
          <p:spPr bwMode="auto">
            <a:xfrm>
              <a:off x="7481888" y="4318000"/>
              <a:ext cx="146050" cy="103187"/>
            </a:xfrm>
            <a:custGeom>
              <a:avLst/>
              <a:gdLst>
                <a:gd name="T0" fmla="*/ 57 w 60"/>
                <a:gd name="T1" fmla="*/ 43 h 43"/>
                <a:gd name="T2" fmla="*/ 4 w 60"/>
                <a:gd name="T3" fmla="*/ 43 h 43"/>
                <a:gd name="T4" fmla="*/ 0 w 60"/>
                <a:gd name="T5" fmla="*/ 39 h 43"/>
                <a:gd name="T6" fmla="*/ 0 w 60"/>
                <a:gd name="T7" fmla="*/ 4 h 43"/>
                <a:gd name="T8" fmla="*/ 4 w 60"/>
                <a:gd name="T9" fmla="*/ 0 h 43"/>
                <a:gd name="T10" fmla="*/ 57 w 60"/>
                <a:gd name="T11" fmla="*/ 0 h 43"/>
                <a:gd name="T12" fmla="*/ 60 w 60"/>
                <a:gd name="T13" fmla="*/ 4 h 43"/>
                <a:gd name="T14" fmla="*/ 60 w 60"/>
                <a:gd name="T15" fmla="*/ 39 h 43"/>
                <a:gd name="T16" fmla="*/ 57 w 60"/>
                <a:gd name="T17" fmla="*/ 43 h 43"/>
                <a:gd name="T18" fmla="*/ 8 w 60"/>
                <a:gd name="T19" fmla="*/ 28 h 43"/>
                <a:gd name="T20" fmla="*/ 54 w 60"/>
                <a:gd name="T21" fmla="*/ 28 h 43"/>
                <a:gd name="T22" fmla="*/ 53 w 60"/>
                <a:gd name="T23" fmla="*/ 7 h 43"/>
                <a:gd name="T24" fmla="*/ 7 w 60"/>
                <a:gd name="T25" fmla="*/ 7 h 43"/>
                <a:gd name="T26" fmla="*/ 8 w 60"/>
                <a:gd name="T27"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43">
                  <a:moveTo>
                    <a:pt x="57" y="43"/>
                  </a:moveTo>
                  <a:cubicBezTo>
                    <a:pt x="4" y="43"/>
                    <a:pt x="4" y="43"/>
                    <a:pt x="4" y="43"/>
                  </a:cubicBezTo>
                  <a:cubicBezTo>
                    <a:pt x="2" y="43"/>
                    <a:pt x="0" y="41"/>
                    <a:pt x="0" y="39"/>
                  </a:cubicBezTo>
                  <a:cubicBezTo>
                    <a:pt x="0" y="4"/>
                    <a:pt x="0" y="4"/>
                    <a:pt x="0" y="4"/>
                  </a:cubicBezTo>
                  <a:cubicBezTo>
                    <a:pt x="0" y="2"/>
                    <a:pt x="2" y="0"/>
                    <a:pt x="4" y="0"/>
                  </a:cubicBezTo>
                  <a:cubicBezTo>
                    <a:pt x="57" y="0"/>
                    <a:pt x="57" y="0"/>
                    <a:pt x="57" y="0"/>
                  </a:cubicBezTo>
                  <a:cubicBezTo>
                    <a:pt x="59" y="0"/>
                    <a:pt x="60" y="2"/>
                    <a:pt x="60" y="4"/>
                  </a:cubicBezTo>
                  <a:cubicBezTo>
                    <a:pt x="60" y="39"/>
                    <a:pt x="60" y="39"/>
                    <a:pt x="60" y="39"/>
                  </a:cubicBezTo>
                  <a:cubicBezTo>
                    <a:pt x="60" y="41"/>
                    <a:pt x="59" y="43"/>
                    <a:pt x="57" y="43"/>
                  </a:cubicBezTo>
                  <a:close/>
                  <a:moveTo>
                    <a:pt x="8" y="28"/>
                  </a:moveTo>
                  <a:cubicBezTo>
                    <a:pt x="54" y="28"/>
                    <a:pt x="54" y="28"/>
                    <a:pt x="54" y="28"/>
                  </a:cubicBezTo>
                  <a:cubicBezTo>
                    <a:pt x="53" y="7"/>
                    <a:pt x="53" y="7"/>
                    <a:pt x="53" y="7"/>
                  </a:cubicBezTo>
                  <a:cubicBezTo>
                    <a:pt x="7" y="7"/>
                    <a:pt x="7" y="7"/>
                    <a:pt x="7" y="7"/>
                  </a:cubicBezTo>
                  <a:lnTo>
                    <a:pt x="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44" name="Freeform 127"/>
            <p:cNvSpPr>
              <a:spLocks noEditPoints="1"/>
            </p:cNvSpPr>
            <p:nvPr/>
          </p:nvSpPr>
          <p:spPr bwMode="auto">
            <a:xfrm>
              <a:off x="7392988" y="4025900"/>
              <a:ext cx="452438" cy="485775"/>
            </a:xfrm>
            <a:custGeom>
              <a:avLst/>
              <a:gdLst>
                <a:gd name="T0" fmla="*/ 184 w 187"/>
                <a:gd name="T1" fmla="*/ 18 h 200"/>
                <a:gd name="T2" fmla="*/ 131 w 187"/>
                <a:gd name="T3" fmla="*/ 0 h 200"/>
                <a:gd name="T4" fmla="*/ 131 w 187"/>
                <a:gd name="T5" fmla="*/ 0 h 200"/>
                <a:gd name="T6" fmla="*/ 131 w 187"/>
                <a:gd name="T7" fmla="*/ 0 h 200"/>
                <a:gd name="T8" fmla="*/ 130 w 187"/>
                <a:gd name="T9" fmla="*/ 0 h 200"/>
                <a:gd name="T10" fmla="*/ 129 w 187"/>
                <a:gd name="T11" fmla="*/ 0 h 200"/>
                <a:gd name="T12" fmla="*/ 6 w 187"/>
                <a:gd name="T13" fmla="*/ 0 h 200"/>
                <a:gd name="T14" fmla="*/ 0 w 187"/>
                <a:gd name="T15" fmla="*/ 5 h 200"/>
                <a:gd name="T16" fmla="*/ 0 w 187"/>
                <a:gd name="T17" fmla="*/ 195 h 200"/>
                <a:gd name="T18" fmla="*/ 6 w 187"/>
                <a:gd name="T19" fmla="*/ 200 h 200"/>
                <a:gd name="T20" fmla="*/ 182 w 187"/>
                <a:gd name="T21" fmla="*/ 200 h 200"/>
                <a:gd name="T22" fmla="*/ 187 w 187"/>
                <a:gd name="T23" fmla="*/ 195 h 200"/>
                <a:gd name="T24" fmla="*/ 187 w 187"/>
                <a:gd name="T25" fmla="*/ 23 h 200"/>
                <a:gd name="T26" fmla="*/ 184 w 187"/>
                <a:gd name="T27" fmla="*/ 18 h 200"/>
                <a:gd name="T28" fmla="*/ 124 w 187"/>
                <a:gd name="T29" fmla="*/ 189 h 200"/>
                <a:gd name="T30" fmla="*/ 11 w 187"/>
                <a:gd name="T31" fmla="*/ 189 h 200"/>
                <a:gd name="T32" fmla="*/ 11 w 187"/>
                <a:gd name="T33" fmla="*/ 10 h 200"/>
                <a:gd name="T34" fmla="*/ 124 w 187"/>
                <a:gd name="T35" fmla="*/ 10 h 200"/>
                <a:gd name="T36" fmla="*/ 124 w 187"/>
                <a:gd name="T37" fmla="*/ 18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200">
                  <a:moveTo>
                    <a:pt x="184" y="18"/>
                  </a:moveTo>
                  <a:cubicBezTo>
                    <a:pt x="131" y="0"/>
                    <a:pt x="131" y="0"/>
                    <a:pt x="131" y="0"/>
                  </a:cubicBezTo>
                  <a:cubicBezTo>
                    <a:pt x="131" y="0"/>
                    <a:pt x="131" y="0"/>
                    <a:pt x="131" y="0"/>
                  </a:cubicBezTo>
                  <a:cubicBezTo>
                    <a:pt x="131" y="0"/>
                    <a:pt x="131" y="0"/>
                    <a:pt x="131" y="0"/>
                  </a:cubicBezTo>
                  <a:cubicBezTo>
                    <a:pt x="130" y="0"/>
                    <a:pt x="130" y="0"/>
                    <a:pt x="130" y="0"/>
                  </a:cubicBezTo>
                  <a:cubicBezTo>
                    <a:pt x="130" y="0"/>
                    <a:pt x="129" y="0"/>
                    <a:pt x="129" y="0"/>
                  </a:cubicBezTo>
                  <a:cubicBezTo>
                    <a:pt x="6" y="0"/>
                    <a:pt x="6" y="0"/>
                    <a:pt x="6" y="0"/>
                  </a:cubicBezTo>
                  <a:cubicBezTo>
                    <a:pt x="3" y="0"/>
                    <a:pt x="0" y="2"/>
                    <a:pt x="0" y="5"/>
                  </a:cubicBezTo>
                  <a:cubicBezTo>
                    <a:pt x="0" y="195"/>
                    <a:pt x="0" y="195"/>
                    <a:pt x="0" y="195"/>
                  </a:cubicBezTo>
                  <a:cubicBezTo>
                    <a:pt x="0" y="197"/>
                    <a:pt x="3" y="200"/>
                    <a:pt x="6" y="200"/>
                  </a:cubicBezTo>
                  <a:cubicBezTo>
                    <a:pt x="182" y="200"/>
                    <a:pt x="182" y="200"/>
                    <a:pt x="182" y="200"/>
                  </a:cubicBezTo>
                  <a:cubicBezTo>
                    <a:pt x="185" y="200"/>
                    <a:pt x="187" y="197"/>
                    <a:pt x="187" y="195"/>
                  </a:cubicBezTo>
                  <a:cubicBezTo>
                    <a:pt x="187" y="23"/>
                    <a:pt x="187" y="23"/>
                    <a:pt x="187" y="23"/>
                  </a:cubicBezTo>
                  <a:cubicBezTo>
                    <a:pt x="187" y="20"/>
                    <a:pt x="186" y="18"/>
                    <a:pt x="184" y="18"/>
                  </a:cubicBezTo>
                  <a:close/>
                  <a:moveTo>
                    <a:pt x="124" y="189"/>
                  </a:moveTo>
                  <a:cubicBezTo>
                    <a:pt x="11" y="189"/>
                    <a:pt x="11" y="189"/>
                    <a:pt x="11" y="189"/>
                  </a:cubicBezTo>
                  <a:cubicBezTo>
                    <a:pt x="11" y="10"/>
                    <a:pt x="11" y="10"/>
                    <a:pt x="11" y="10"/>
                  </a:cubicBezTo>
                  <a:cubicBezTo>
                    <a:pt x="124" y="10"/>
                    <a:pt x="124" y="10"/>
                    <a:pt x="124" y="10"/>
                  </a:cubicBezTo>
                  <a:lnTo>
                    <a:pt x="124" y="1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grpSp>
        <p:nvGrpSpPr>
          <p:cNvPr id="183" name="Group 182"/>
          <p:cNvGrpSpPr/>
          <p:nvPr/>
        </p:nvGrpSpPr>
        <p:grpSpPr>
          <a:xfrm>
            <a:off x="7737563" y="2202329"/>
            <a:ext cx="548590" cy="478514"/>
            <a:chOff x="7412038" y="2459038"/>
            <a:chExt cx="434975" cy="379412"/>
          </a:xfrm>
          <a:solidFill>
            <a:srgbClr val="0078D7"/>
          </a:solidFill>
        </p:grpSpPr>
        <p:sp>
          <p:nvSpPr>
            <p:cNvPr id="161" name="Rectangle 144"/>
            <p:cNvSpPr>
              <a:spLocks noChangeArrowheads="1"/>
            </p:cNvSpPr>
            <p:nvPr/>
          </p:nvSpPr>
          <p:spPr bwMode="auto">
            <a:xfrm>
              <a:off x="7545388" y="2674938"/>
              <a:ext cx="166688"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62" name="Rectangle 145"/>
            <p:cNvSpPr>
              <a:spLocks noChangeArrowheads="1"/>
            </p:cNvSpPr>
            <p:nvPr/>
          </p:nvSpPr>
          <p:spPr bwMode="auto">
            <a:xfrm>
              <a:off x="7545388" y="2724150"/>
              <a:ext cx="166688"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63" name="Rectangle 146"/>
            <p:cNvSpPr>
              <a:spLocks noChangeArrowheads="1"/>
            </p:cNvSpPr>
            <p:nvPr/>
          </p:nvSpPr>
          <p:spPr bwMode="auto">
            <a:xfrm>
              <a:off x="7545388" y="2770188"/>
              <a:ext cx="166688" cy="142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64" name="Freeform 147"/>
            <p:cNvSpPr>
              <a:spLocks noEditPoints="1"/>
            </p:cNvSpPr>
            <p:nvPr/>
          </p:nvSpPr>
          <p:spPr bwMode="auto">
            <a:xfrm>
              <a:off x="7412038" y="2459038"/>
              <a:ext cx="434975" cy="379412"/>
            </a:xfrm>
            <a:custGeom>
              <a:avLst/>
              <a:gdLst>
                <a:gd name="T0" fmla="*/ 274 w 274"/>
                <a:gd name="T1" fmla="*/ 57 h 239"/>
                <a:gd name="T2" fmla="*/ 217 w 274"/>
                <a:gd name="T3" fmla="*/ 57 h 239"/>
                <a:gd name="T4" fmla="*/ 217 w 274"/>
                <a:gd name="T5" fmla="*/ 0 h 239"/>
                <a:gd name="T6" fmla="*/ 57 w 274"/>
                <a:gd name="T7" fmla="*/ 0 h 239"/>
                <a:gd name="T8" fmla="*/ 57 w 274"/>
                <a:gd name="T9" fmla="*/ 57 h 239"/>
                <a:gd name="T10" fmla="*/ 0 w 274"/>
                <a:gd name="T11" fmla="*/ 57 h 239"/>
                <a:gd name="T12" fmla="*/ 0 w 274"/>
                <a:gd name="T13" fmla="*/ 190 h 239"/>
                <a:gd name="T14" fmla="*/ 55 w 274"/>
                <a:gd name="T15" fmla="*/ 190 h 239"/>
                <a:gd name="T16" fmla="*/ 55 w 274"/>
                <a:gd name="T17" fmla="*/ 239 h 239"/>
                <a:gd name="T18" fmla="*/ 217 w 274"/>
                <a:gd name="T19" fmla="*/ 239 h 239"/>
                <a:gd name="T20" fmla="*/ 217 w 274"/>
                <a:gd name="T21" fmla="*/ 190 h 239"/>
                <a:gd name="T22" fmla="*/ 274 w 274"/>
                <a:gd name="T23" fmla="*/ 190 h 239"/>
                <a:gd name="T24" fmla="*/ 274 w 274"/>
                <a:gd name="T25" fmla="*/ 57 h 239"/>
                <a:gd name="T26" fmla="*/ 69 w 274"/>
                <a:gd name="T27" fmla="*/ 11 h 239"/>
                <a:gd name="T28" fmla="*/ 206 w 274"/>
                <a:gd name="T29" fmla="*/ 11 h 239"/>
                <a:gd name="T30" fmla="*/ 206 w 274"/>
                <a:gd name="T31" fmla="*/ 57 h 239"/>
                <a:gd name="T32" fmla="*/ 69 w 274"/>
                <a:gd name="T33" fmla="*/ 57 h 239"/>
                <a:gd name="T34" fmla="*/ 69 w 274"/>
                <a:gd name="T35" fmla="*/ 11 h 239"/>
                <a:gd name="T36" fmla="*/ 206 w 274"/>
                <a:gd name="T37" fmla="*/ 227 h 239"/>
                <a:gd name="T38" fmla="*/ 67 w 274"/>
                <a:gd name="T39" fmla="*/ 227 h 239"/>
                <a:gd name="T40" fmla="*/ 67 w 274"/>
                <a:gd name="T41" fmla="*/ 110 h 239"/>
                <a:gd name="T42" fmla="*/ 206 w 274"/>
                <a:gd name="T43" fmla="*/ 110 h 239"/>
                <a:gd name="T44" fmla="*/ 206 w 274"/>
                <a:gd name="T45" fmla="*/ 22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4" h="239">
                  <a:moveTo>
                    <a:pt x="274" y="57"/>
                  </a:moveTo>
                  <a:lnTo>
                    <a:pt x="217" y="57"/>
                  </a:lnTo>
                  <a:lnTo>
                    <a:pt x="217" y="0"/>
                  </a:lnTo>
                  <a:lnTo>
                    <a:pt x="57" y="0"/>
                  </a:lnTo>
                  <a:lnTo>
                    <a:pt x="57" y="57"/>
                  </a:lnTo>
                  <a:lnTo>
                    <a:pt x="0" y="57"/>
                  </a:lnTo>
                  <a:lnTo>
                    <a:pt x="0" y="190"/>
                  </a:lnTo>
                  <a:lnTo>
                    <a:pt x="55" y="190"/>
                  </a:lnTo>
                  <a:lnTo>
                    <a:pt x="55" y="239"/>
                  </a:lnTo>
                  <a:lnTo>
                    <a:pt x="217" y="239"/>
                  </a:lnTo>
                  <a:lnTo>
                    <a:pt x="217" y="190"/>
                  </a:lnTo>
                  <a:lnTo>
                    <a:pt x="274" y="190"/>
                  </a:lnTo>
                  <a:lnTo>
                    <a:pt x="274" y="57"/>
                  </a:lnTo>
                  <a:close/>
                  <a:moveTo>
                    <a:pt x="69" y="11"/>
                  </a:moveTo>
                  <a:lnTo>
                    <a:pt x="206" y="11"/>
                  </a:lnTo>
                  <a:lnTo>
                    <a:pt x="206" y="57"/>
                  </a:lnTo>
                  <a:lnTo>
                    <a:pt x="69" y="57"/>
                  </a:lnTo>
                  <a:lnTo>
                    <a:pt x="69" y="11"/>
                  </a:lnTo>
                  <a:close/>
                  <a:moveTo>
                    <a:pt x="206" y="227"/>
                  </a:moveTo>
                  <a:lnTo>
                    <a:pt x="67" y="227"/>
                  </a:lnTo>
                  <a:lnTo>
                    <a:pt x="67" y="110"/>
                  </a:lnTo>
                  <a:lnTo>
                    <a:pt x="206" y="110"/>
                  </a:lnTo>
                  <a:lnTo>
                    <a:pt x="206" y="2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sp>
        <p:nvSpPr>
          <p:cNvPr id="17" name="TextBox 16"/>
          <p:cNvSpPr txBox="1"/>
          <p:nvPr/>
        </p:nvSpPr>
        <p:spPr>
          <a:xfrm>
            <a:off x="8801781"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Security</a:t>
            </a:r>
          </a:p>
        </p:txBody>
      </p:sp>
      <p:sp>
        <p:nvSpPr>
          <p:cNvPr id="25" name="TextBox 24"/>
          <p:cNvSpPr txBox="1"/>
          <p:nvPr/>
        </p:nvSpPr>
        <p:spPr>
          <a:xfrm>
            <a:off x="8783055" y="2821123"/>
            <a:ext cx="869439" cy="184666"/>
          </a:xfrm>
          <a:prstGeom prst="rect">
            <a:avLst/>
          </a:prstGeom>
        </p:spPr>
        <p:txBody>
          <a:bodyPr wrap="squar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Media player</a:t>
            </a:r>
          </a:p>
        </p:txBody>
      </p:sp>
      <p:sp>
        <p:nvSpPr>
          <p:cNvPr id="145" name="Freeform 128"/>
          <p:cNvSpPr>
            <a:spLocks noEditPoints="1"/>
          </p:cNvSpPr>
          <p:nvPr/>
        </p:nvSpPr>
        <p:spPr bwMode="auto">
          <a:xfrm>
            <a:off x="8885712" y="4441405"/>
            <a:ext cx="610658" cy="462497"/>
          </a:xfrm>
          <a:custGeom>
            <a:avLst/>
            <a:gdLst>
              <a:gd name="T0" fmla="*/ 96 w 200"/>
              <a:gd name="T1" fmla="*/ 88 h 151"/>
              <a:gd name="T2" fmla="*/ 96 w 200"/>
              <a:gd name="T3" fmla="*/ 133 h 151"/>
              <a:gd name="T4" fmla="*/ 90 w 200"/>
              <a:gd name="T5" fmla="*/ 139 h 151"/>
              <a:gd name="T6" fmla="*/ 90 w 200"/>
              <a:gd name="T7" fmla="*/ 139 h 151"/>
              <a:gd name="T8" fmla="*/ 84 w 200"/>
              <a:gd name="T9" fmla="*/ 133 h 151"/>
              <a:gd name="T10" fmla="*/ 84 w 200"/>
              <a:gd name="T11" fmla="*/ 117 h 151"/>
              <a:gd name="T12" fmla="*/ 15 w 200"/>
              <a:gd name="T13" fmla="*/ 120 h 151"/>
              <a:gd name="T14" fmla="*/ 15 w 200"/>
              <a:gd name="T15" fmla="*/ 151 h 151"/>
              <a:gd name="T16" fmla="*/ 0 w 200"/>
              <a:gd name="T17" fmla="*/ 151 h 151"/>
              <a:gd name="T18" fmla="*/ 0 w 200"/>
              <a:gd name="T19" fmla="*/ 87 h 151"/>
              <a:gd name="T20" fmla="*/ 15 w 200"/>
              <a:gd name="T21" fmla="*/ 87 h 151"/>
              <a:gd name="T22" fmla="*/ 15 w 200"/>
              <a:gd name="T23" fmla="*/ 100 h 151"/>
              <a:gd name="T24" fmla="*/ 84 w 200"/>
              <a:gd name="T25" fmla="*/ 105 h 151"/>
              <a:gd name="T26" fmla="*/ 84 w 200"/>
              <a:gd name="T27" fmla="*/ 88 h 151"/>
              <a:gd name="T28" fmla="*/ 76 w 200"/>
              <a:gd name="T29" fmla="*/ 76 h 151"/>
              <a:gd name="T30" fmla="*/ 76 w 200"/>
              <a:gd name="T31" fmla="*/ 75 h 151"/>
              <a:gd name="T32" fmla="*/ 30 w 200"/>
              <a:gd name="T33" fmla="*/ 53 h 151"/>
              <a:gd name="T34" fmla="*/ 28 w 200"/>
              <a:gd name="T35" fmla="*/ 48 h 151"/>
              <a:gd name="T36" fmla="*/ 50 w 200"/>
              <a:gd name="T37" fmla="*/ 3 h 151"/>
              <a:gd name="T38" fmla="*/ 55 w 200"/>
              <a:gd name="T39" fmla="*/ 1 h 151"/>
              <a:gd name="T40" fmla="*/ 180 w 200"/>
              <a:gd name="T41" fmla="*/ 61 h 151"/>
              <a:gd name="T42" fmla="*/ 180 w 200"/>
              <a:gd name="T43" fmla="*/ 61 h 151"/>
              <a:gd name="T44" fmla="*/ 200 w 200"/>
              <a:gd name="T45" fmla="*/ 71 h 151"/>
              <a:gd name="T46" fmla="*/ 186 w 200"/>
              <a:gd name="T47" fmla="*/ 74 h 151"/>
              <a:gd name="T48" fmla="*/ 178 w 200"/>
              <a:gd name="T49" fmla="*/ 77 h 151"/>
              <a:gd name="T50" fmla="*/ 176 w 200"/>
              <a:gd name="T51" fmla="*/ 82 h 151"/>
              <a:gd name="T52" fmla="*/ 177 w 200"/>
              <a:gd name="T53" fmla="*/ 82 h 151"/>
              <a:gd name="T54" fmla="*/ 181 w 200"/>
              <a:gd name="T55" fmla="*/ 83 h 151"/>
              <a:gd name="T56" fmla="*/ 182 w 200"/>
              <a:gd name="T57" fmla="*/ 85 h 151"/>
              <a:gd name="T58" fmla="*/ 173 w 200"/>
              <a:gd name="T59" fmla="*/ 103 h 151"/>
              <a:gd name="T60" fmla="*/ 171 w 200"/>
              <a:gd name="T61" fmla="*/ 103 h 151"/>
              <a:gd name="T62" fmla="*/ 168 w 200"/>
              <a:gd name="T63" fmla="*/ 102 h 151"/>
              <a:gd name="T64" fmla="*/ 167 w 200"/>
              <a:gd name="T65" fmla="*/ 101 h 151"/>
              <a:gd name="T66" fmla="*/ 162 w 200"/>
              <a:gd name="T67" fmla="*/ 112 h 151"/>
              <a:gd name="T68" fmla="*/ 156 w 200"/>
              <a:gd name="T69" fmla="*/ 114 h 151"/>
              <a:gd name="T70" fmla="*/ 99 w 200"/>
              <a:gd name="T71" fmla="*/ 86 h 151"/>
              <a:gd name="T72" fmla="*/ 96 w 200"/>
              <a:gd name="T73" fmla="*/ 88 h 151"/>
              <a:gd name="T74" fmla="*/ 94 w 200"/>
              <a:gd name="T75" fmla="*/ 61 h 151"/>
              <a:gd name="T76" fmla="*/ 101 w 200"/>
              <a:gd name="T77" fmla="*/ 67 h 151"/>
              <a:gd name="T78" fmla="*/ 94 w 200"/>
              <a:gd name="T79" fmla="*/ 74 h 151"/>
              <a:gd name="T80" fmla="*/ 87 w 200"/>
              <a:gd name="T81" fmla="*/ 67 h 151"/>
              <a:gd name="T82" fmla="*/ 94 w 200"/>
              <a:gd name="T83" fmla="*/ 61 h 151"/>
              <a:gd name="T84" fmla="*/ 94 w 200"/>
              <a:gd name="T85" fmla="*/ 58 h 151"/>
              <a:gd name="T86" fmla="*/ 104 w 200"/>
              <a:gd name="T87" fmla="*/ 67 h 151"/>
              <a:gd name="T88" fmla="*/ 94 w 200"/>
              <a:gd name="T89" fmla="*/ 77 h 151"/>
              <a:gd name="T90" fmla="*/ 84 w 200"/>
              <a:gd name="T91" fmla="*/ 67 h 151"/>
              <a:gd name="T92" fmla="*/ 94 w 200"/>
              <a:gd name="T93" fmla="*/ 5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0" h="151">
                <a:moveTo>
                  <a:pt x="96" y="88"/>
                </a:moveTo>
                <a:cubicBezTo>
                  <a:pt x="96" y="133"/>
                  <a:pt x="96" y="133"/>
                  <a:pt x="96" y="133"/>
                </a:cubicBezTo>
                <a:cubicBezTo>
                  <a:pt x="96" y="136"/>
                  <a:pt x="94" y="139"/>
                  <a:pt x="90" y="139"/>
                </a:cubicBezTo>
                <a:cubicBezTo>
                  <a:pt x="90" y="139"/>
                  <a:pt x="90" y="139"/>
                  <a:pt x="90" y="139"/>
                </a:cubicBezTo>
                <a:cubicBezTo>
                  <a:pt x="87" y="139"/>
                  <a:pt x="84" y="136"/>
                  <a:pt x="84" y="133"/>
                </a:cubicBezTo>
                <a:cubicBezTo>
                  <a:pt x="84" y="117"/>
                  <a:pt x="84" y="117"/>
                  <a:pt x="84" y="117"/>
                </a:cubicBezTo>
                <a:cubicBezTo>
                  <a:pt x="15" y="120"/>
                  <a:pt x="15" y="120"/>
                  <a:pt x="15" y="120"/>
                </a:cubicBezTo>
                <a:cubicBezTo>
                  <a:pt x="15" y="151"/>
                  <a:pt x="15" y="151"/>
                  <a:pt x="15" y="151"/>
                </a:cubicBezTo>
                <a:cubicBezTo>
                  <a:pt x="0" y="151"/>
                  <a:pt x="0" y="151"/>
                  <a:pt x="0" y="151"/>
                </a:cubicBezTo>
                <a:cubicBezTo>
                  <a:pt x="0" y="87"/>
                  <a:pt x="0" y="87"/>
                  <a:pt x="0" y="87"/>
                </a:cubicBezTo>
                <a:cubicBezTo>
                  <a:pt x="15" y="87"/>
                  <a:pt x="15" y="87"/>
                  <a:pt x="15" y="87"/>
                </a:cubicBezTo>
                <a:cubicBezTo>
                  <a:pt x="15" y="100"/>
                  <a:pt x="15" y="100"/>
                  <a:pt x="15" y="100"/>
                </a:cubicBezTo>
                <a:cubicBezTo>
                  <a:pt x="84" y="105"/>
                  <a:pt x="84" y="105"/>
                  <a:pt x="84" y="105"/>
                </a:cubicBezTo>
                <a:cubicBezTo>
                  <a:pt x="84" y="88"/>
                  <a:pt x="84" y="88"/>
                  <a:pt x="84" y="88"/>
                </a:cubicBezTo>
                <a:cubicBezTo>
                  <a:pt x="79" y="86"/>
                  <a:pt x="76" y="81"/>
                  <a:pt x="76" y="76"/>
                </a:cubicBezTo>
                <a:cubicBezTo>
                  <a:pt x="76" y="76"/>
                  <a:pt x="76" y="76"/>
                  <a:pt x="76" y="75"/>
                </a:cubicBezTo>
                <a:cubicBezTo>
                  <a:pt x="30" y="53"/>
                  <a:pt x="30" y="53"/>
                  <a:pt x="30" y="53"/>
                </a:cubicBezTo>
                <a:cubicBezTo>
                  <a:pt x="28" y="52"/>
                  <a:pt x="27" y="50"/>
                  <a:pt x="28" y="48"/>
                </a:cubicBezTo>
                <a:cubicBezTo>
                  <a:pt x="50" y="3"/>
                  <a:pt x="50" y="3"/>
                  <a:pt x="50" y="3"/>
                </a:cubicBezTo>
                <a:cubicBezTo>
                  <a:pt x="51" y="1"/>
                  <a:pt x="53" y="0"/>
                  <a:pt x="55" y="1"/>
                </a:cubicBezTo>
                <a:cubicBezTo>
                  <a:pt x="180" y="61"/>
                  <a:pt x="180" y="61"/>
                  <a:pt x="180" y="61"/>
                </a:cubicBezTo>
                <a:cubicBezTo>
                  <a:pt x="180" y="61"/>
                  <a:pt x="180" y="61"/>
                  <a:pt x="180" y="61"/>
                </a:cubicBezTo>
                <a:cubicBezTo>
                  <a:pt x="181" y="62"/>
                  <a:pt x="200" y="70"/>
                  <a:pt x="200" y="71"/>
                </a:cubicBezTo>
                <a:cubicBezTo>
                  <a:pt x="200" y="73"/>
                  <a:pt x="193" y="73"/>
                  <a:pt x="186" y="74"/>
                </a:cubicBezTo>
                <a:cubicBezTo>
                  <a:pt x="180" y="75"/>
                  <a:pt x="178" y="77"/>
                  <a:pt x="178" y="77"/>
                </a:cubicBezTo>
                <a:cubicBezTo>
                  <a:pt x="176" y="82"/>
                  <a:pt x="176" y="82"/>
                  <a:pt x="176" y="82"/>
                </a:cubicBezTo>
                <a:cubicBezTo>
                  <a:pt x="176" y="81"/>
                  <a:pt x="177" y="81"/>
                  <a:pt x="177" y="82"/>
                </a:cubicBezTo>
                <a:cubicBezTo>
                  <a:pt x="181" y="83"/>
                  <a:pt x="181" y="83"/>
                  <a:pt x="181" y="83"/>
                </a:cubicBezTo>
                <a:cubicBezTo>
                  <a:pt x="182" y="84"/>
                  <a:pt x="182" y="84"/>
                  <a:pt x="182" y="85"/>
                </a:cubicBezTo>
                <a:cubicBezTo>
                  <a:pt x="173" y="103"/>
                  <a:pt x="173" y="103"/>
                  <a:pt x="173" y="103"/>
                </a:cubicBezTo>
                <a:cubicBezTo>
                  <a:pt x="173" y="103"/>
                  <a:pt x="172" y="104"/>
                  <a:pt x="171" y="103"/>
                </a:cubicBezTo>
                <a:cubicBezTo>
                  <a:pt x="168" y="102"/>
                  <a:pt x="168" y="102"/>
                  <a:pt x="168" y="102"/>
                </a:cubicBezTo>
                <a:cubicBezTo>
                  <a:pt x="167" y="101"/>
                  <a:pt x="167" y="101"/>
                  <a:pt x="167" y="101"/>
                </a:cubicBezTo>
                <a:cubicBezTo>
                  <a:pt x="162" y="112"/>
                  <a:pt x="162" y="112"/>
                  <a:pt x="162" y="112"/>
                </a:cubicBezTo>
                <a:cubicBezTo>
                  <a:pt x="161" y="114"/>
                  <a:pt x="158" y="115"/>
                  <a:pt x="156" y="114"/>
                </a:cubicBezTo>
                <a:cubicBezTo>
                  <a:pt x="99" y="86"/>
                  <a:pt x="99" y="86"/>
                  <a:pt x="99" y="86"/>
                </a:cubicBezTo>
                <a:cubicBezTo>
                  <a:pt x="98" y="87"/>
                  <a:pt x="97" y="88"/>
                  <a:pt x="96" y="88"/>
                </a:cubicBezTo>
                <a:close/>
                <a:moveTo>
                  <a:pt x="94" y="61"/>
                </a:moveTo>
                <a:cubicBezTo>
                  <a:pt x="98" y="61"/>
                  <a:pt x="101" y="64"/>
                  <a:pt x="101" y="67"/>
                </a:cubicBezTo>
                <a:cubicBezTo>
                  <a:pt x="101" y="71"/>
                  <a:pt x="98" y="74"/>
                  <a:pt x="94" y="74"/>
                </a:cubicBezTo>
                <a:cubicBezTo>
                  <a:pt x="90" y="74"/>
                  <a:pt x="87" y="71"/>
                  <a:pt x="87" y="67"/>
                </a:cubicBezTo>
                <a:cubicBezTo>
                  <a:pt x="87" y="64"/>
                  <a:pt x="90" y="61"/>
                  <a:pt x="94" y="61"/>
                </a:cubicBezTo>
                <a:close/>
                <a:moveTo>
                  <a:pt x="94" y="58"/>
                </a:moveTo>
                <a:cubicBezTo>
                  <a:pt x="99" y="58"/>
                  <a:pt x="104" y="62"/>
                  <a:pt x="104" y="67"/>
                </a:cubicBezTo>
                <a:cubicBezTo>
                  <a:pt x="104" y="73"/>
                  <a:pt x="99" y="77"/>
                  <a:pt x="94" y="77"/>
                </a:cubicBezTo>
                <a:cubicBezTo>
                  <a:pt x="89" y="77"/>
                  <a:pt x="84" y="73"/>
                  <a:pt x="84" y="67"/>
                </a:cubicBezTo>
                <a:cubicBezTo>
                  <a:pt x="84" y="62"/>
                  <a:pt x="89" y="58"/>
                  <a:pt x="94" y="58"/>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nvGrpSpPr>
          <p:cNvPr id="182" name="Group 181"/>
          <p:cNvGrpSpPr/>
          <p:nvPr/>
        </p:nvGrpSpPr>
        <p:grpSpPr>
          <a:xfrm>
            <a:off x="9053598" y="2130251"/>
            <a:ext cx="328353" cy="550592"/>
            <a:chOff x="8467725" y="2430463"/>
            <a:chExt cx="260350" cy="436562"/>
          </a:xfrm>
          <a:solidFill>
            <a:srgbClr val="0078D7"/>
          </a:solidFill>
        </p:grpSpPr>
        <p:sp>
          <p:nvSpPr>
            <p:cNvPr id="165" name="Oval 148"/>
            <p:cNvSpPr>
              <a:spLocks noChangeArrowheads="1"/>
            </p:cNvSpPr>
            <p:nvPr/>
          </p:nvSpPr>
          <p:spPr bwMode="auto">
            <a:xfrm>
              <a:off x="8569325" y="2714625"/>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66" name="Freeform 149"/>
            <p:cNvSpPr>
              <a:spLocks noEditPoints="1"/>
            </p:cNvSpPr>
            <p:nvPr/>
          </p:nvSpPr>
          <p:spPr bwMode="auto">
            <a:xfrm>
              <a:off x="8467725" y="2430463"/>
              <a:ext cx="260350" cy="436562"/>
            </a:xfrm>
            <a:custGeom>
              <a:avLst/>
              <a:gdLst>
                <a:gd name="T0" fmla="*/ 96 w 108"/>
                <a:gd name="T1" fmla="*/ 0 h 180"/>
                <a:gd name="T2" fmla="*/ 13 w 108"/>
                <a:gd name="T3" fmla="*/ 0 h 180"/>
                <a:gd name="T4" fmla="*/ 0 w 108"/>
                <a:gd name="T5" fmla="*/ 12 h 180"/>
                <a:gd name="T6" fmla="*/ 0 w 108"/>
                <a:gd name="T7" fmla="*/ 167 h 180"/>
                <a:gd name="T8" fmla="*/ 13 w 108"/>
                <a:gd name="T9" fmla="*/ 180 h 180"/>
                <a:gd name="T10" fmla="*/ 96 w 108"/>
                <a:gd name="T11" fmla="*/ 180 h 180"/>
                <a:gd name="T12" fmla="*/ 108 w 108"/>
                <a:gd name="T13" fmla="*/ 167 h 180"/>
                <a:gd name="T14" fmla="*/ 108 w 108"/>
                <a:gd name="T15" fmla="*/ 12 h 180"/>
                <a:gd name="T16" fmla="*/ 96 w 108"/>
                <a:gd name="T17" fmla="*/ 0 h 180"/>
                <a:gd name="T18" fmla="*/ 54 w 108"/>
                <a:gd name="T19" fmla="*/ 163 h 180"/>
                <a:gd name="T20" fmla="*/ 20 w 108"/>
                <a:gd name="T21" fmla="*/ 129 h 180"/>
                <a:gd name="T22" fmla="*/ 54 w 108"/>
                <a:gd name="T23" fmla="*/ 95 h 180"/>
                <a:gd name="T24" fmla="*/ 88 w 108"/>
                <a:gd name="T25" fmla="*/ 129 h 180"/>
                <a:gd name="T26" fmla="*/ 54 w 108"/>
                <a:gd name="T27" fmla="*/ 163 h 180"/>
                <a:gd name="T28" fmla="*/ 97 w 108"/>
                <a:gd name="T29" fmla="*/ 77 h 180"/>
                <a:gd name="T30" fmla="*/ 96 w 108"/>
                <a:gd name="T31" fmla="*/ 79 h 180"/>
                <a:gd name="T32" fmla="*/ 13 w 108"/>
                <a:gd name="T33" fmla="*/ 79 h 180"/>
                <a:gd name="T34" fmla="*/ 11 w 108"/>
                <a:gd name="T35" fmla="*/ 77 h 180"/>
                <a:gd name="T36" fmla="*/ 11 w 108"/>
                <a:gd name="T37" fmla="*/ 12 h 180"/>
                <a:gd name="T38" fmla="*/ 13 w 108"/>
                <a:gd name="T39" fmla="*/ 10 h 180"/>
                <a:gd name="T40" fmla="*/ 96 w 108"/>
                <a:gd name="T41" fmla="*/ 10 h 180"/>
                <a:gd name="T42" fmla="*/ 97 w 108"/>
                <a:gd name="T43" fmla="*/ 12 h 180"/>
                <a:gd name="T44" fmla="*/ 97 w 108"/>
                <a:gd name="T45" fmla="*/ 7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8" h="180">
                  <a:moveTo>
                    <a:pt x="96" y="0"/>
                  </a:moveTo>
                  <a:cubicBezTo>
                    <a:pt x="13" y="0"/>
                    <a:pt x="13" y="0"/>
                    <a:pt x="13" y="0"/>
                  </a:cubicBezTo>
                  <a:cubicBezTo>
                    <a:pt x="6" y="0"/>
                    <a:pt x="0" y="5"/>
                    <a:pt x="0" y="12"/>
                  </a:cubicBezTo>
                  <a:cubicBezTo>
                    <a:pt x="0" y="167"/>
                    <a:pt x="0" y="167"/>
                    <a:pt x="0" y="167"/>
                  </a:cubicBezTo>
                  <a:cubicBezTo>
                    <a:pt x="0" y="174"/>
                    <a:pt x="6" y="180"/>
                    <a:pt x="13" y="180"/>
                  </a:cubicBezTo>
                  <a:cubicBezTo>
                    <a:pt x="96" y="180"/>
                    <a:pt x="96" y="180"/>
                    <a:pt x="96" y="180"/>
                  </a:cubicBezTo>
                  <a:cubicBezTo>
                    <a:pt x="103" y="180"/>
                    <a:pt x="108" y="174"/>
                    <a:pt x="108" y="167"/>
                  </a:cubicBezTo>
                  <a:cubicBezTo>
                    <a:pt x="108" y="12"/>
                    <a:pt x="108" y="12"/>
                    <a:pt x="108" y="12"/>
                  </a:cubicBezTo>
                  <a:cubicBezTo>
                    <a:pt x="108" y="5"/>
                    <a:pt x="103" y="0"/>
                    <a:pt x="96" y="0"/>
                  </a:cubicBezTo>
                  <a:close/>
                  <a:moveTo>
                    <a:pt x="54" y="163"/>
                  </a:moveTo>
                  <a:cubicBezTo>
                    <a:pt x="35" y="163"/>
                    <a:pt x="20" y="148"/>
                    <a:pt x="20" y="129"/>
                  </a:cubicBezTo>
                  <a:cubicBezTo>
                    <a:pt x="20" y="110"/>
                    <a:pt x="35" y="95"/>
                    <a:pt x="54" y="95"/>
                  </a:cubicBezTo>
                  <a:cubicBezTo>
                    <a:pt x="73" y="95"/>
                    <a:pt x="88" y="110"/>
                    <a:pt x="88" y="129"/>
                  </a:cubicBezTo>
                  <a:cubicBezTo>
                    <a:pt x="88" y="148"/>
                    <a:pt x="73" y="163"/>
                    <a:pt x="54" y="163"/>
                  </a:cubicBezTo>
                  <a:close/>
                  <a:moveTo>
                    <a:pt x="97" y="77"/>
                  </a:moveTo>
                  <a:cubicBezTo>
                    <a:pt x="97" y="78"/>
                    <a:pt x="97" y="79"/>
                    <a:pt x="96" y="79"/>
                  </a:cubicBezTo>
                  <a:cubicBezTo>
                    <a:pt x="13" y="79"/>
                    <a:pt x="13" y="79"/>
                    <a:pt x="13" y="79"/>
                  </a:cubicBezTo>
                  <a:cubicBezTo>
                    <a:pt x="12" y="79"/>
                    <a:pt x="11" y="78"/>
                    <a:pt x="11" y="77"/>
                  </a:cubicBezTo>
                  <a:cubicBezTo>
                    <a:pt x="11" y="12"/>
                    <a:pt x="11" y="12"/>
                    <a:pt x="11" y="12"/>
                  </a:cubicBezTo>
                  <a:cubicBezTo>
                    <a:pt x="11" y="11"/>
                    <a:pt x="12" y="10"/>
                    <a:pt x="13" y="10"/>
                  </a:cubicBezTo>
                  <a:cubicBezTo>
                    <a:pt x="96" y="10"/>
                    <a:pt x="96" y="10"/>
                    <a:pt x="96" y="10"/>
                  </a:cubicBezTo>
                  <a:cubicBezTo>
                    <a:pt x="97" y="10"/>
                    <a:pt x="97" y="11"/>
                    <a:pt x="97" y="12"/>
                  </a:cubicBezTo>
                  <a:lnTo>
                    <a:pt x="97"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sp>
        <p:nvSpPr>
          <p:cNvPr id="13" name="TextBox 12"/>
          <p:cNvSpPr txBox="1"/>
          <p:nvPr/>
        </p:nvSpPr>
        <p:spPr>
          <a:xfrm>
            <a:off x="4013814"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Oven</a:t>
            </a:r>
          </a:p>
        </p:txBody>
      </p:sp>
      <p:sp>
        <p:nvSpPr>
          <p:cNvPr id="21" name="TextBox 20"/>
          <p:cNvSpPr txBox="1"/>
          <p:nvPr/>
        </p:nvSpPr>
        <p:spPr>
          <a:xfrm>
            <a:off x="4013814" y="2821123"/>
            <a:ext cx="778521" cy="184666"/>
          </a:xfrm>
          <a:prstGeom prst="rect">
            <a:avLst/>
          </a:prstGeom>
        </p:spPr>
        <p:txBody>
          <a:bodyPr wrap="squar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Automobile</a:t>
            </a:r>
          </a:p>
        </p:txBody>
      </p:sp>
      <p:grpSp>
        <p:nvGrpSpPr>
          <p:cNvPr id="191" name="Group 190"/>
          <p:cNvGrpSpPr/>
          <p:nvPr/>
        </p:nvGrpSpPr>
        <p:grpSpPr>
          <a:xfrm>
            <a:off x="4199855" y="4501470"/>
            <a:ext cx="406438" cy="402432"/>
            <a:chOff x="4529138" y="4108450"/>
            <a:chExt cx="322263" cy="319087"/>
          </a:xfrm>
          <a:solidFill>
            <a:srgbClr val="0078D7"/>
          </a:solidFill>
        </p:grpSpPr>
        <p:sp>
          <p:nvSpPr>
            <p:cNvPr id="124" name="Freeform 107"/>
            <p:cNvSpPr>
              <a:spLocks noEditPoints="1"/>
            </p:cNvSpPr>
            <p:nvPr/>
          </p:nvSpPr>
          <p:spPr bwMode="auto">
            <a:xfrm>
              <a:off x="4529138" y="4108450"/>
              <a:ext cx="322263" cy="80962"/>
            </a:xfrm>
            <a:custGeom>
              <a:avLst/>
              <a:gdLst>
                <a:gd name="T0" fmla="*/ 192 w 203"/>
                <a:gd name="T1" fmla="*/ 11 h 51"/>
                <a:gd name="T2" fmla="*/ 192 w 203"/>
                <a:gd name="T3" fmla="*/ 42 h 51"/>
                <a:gd name="T4" fmla="*/ 11 w 203"/>
                <a:gd name="T5" fmla="*/ 42 h 51"/>
                <a:gd name="T6" fmla="*/ 11 w 203"/>
                <a:gd name="T7" fmla="*/ 11 h 51"/>
                <a:gd name="T8" fmla="*/ 192 w 203"/>
                <a:gd name="T9" fmla="*/ 11 h 51"/>
                <a:gd name="T10" fmla="*/ 203 w 203"/>
                <a:gd name="T11" fmla="*/ 0 h 51"/>
                <a:gd name="T12" fmla="*/ 0 w 203"/>
                <a:gd name="T13" fmla="*/ 0 h 51"/>
                <a:gd name="T14" fmla="*/ 0 w 203"/>
                <a:gd name="T15" fmla="*/ 51 h 51"/>
                <a:gd name="T16" fmla="*/ 203 w 203"/>
                <a:gd name="T17" fmla="*/ 51 h 51"/>
                <a:gd name="T18" fmla="*/ 203 w 203"/>
                <a:gd name="T19" fmla="*/ 0 h 51"/>
                <a:gd name="T20" fmla="*/ 203 w 203"/>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51">
                  <a:moveTo>
                    <a:pt x="192" y="11"/>
                  </a:moveTo>
                  <a:lnTo>
                    <a:pt x="192" y="42"/>
                  </a:lnTo>
                  <a:lnTo>
                    <a:pt x="11" y="42"/>
                  </a:lnTo>
                  <a:lnTo>
                    <a:pt x="11" y="11"/>
                  </a:lnTo>
                  <a:lnTo>
                    <a:pt x="192" y="11"/>
                  </a:lnTo>
                  <a:close/>
                  <a:moveTo>
                    <a:pt x="203" y="0"/>
                  </a:moveTo>
                  <a:lnTo>
                    <a:pt x="0" y="0"/>
                  </a:lnTo>
                  <a:lnTo>
                    <a:pt x="0" y="51"/>
                  </a:lnTo>
                  <a:lnTo>
                    <a:pt x="203" y="51"/>
                  </a:lnTo>
                  <a:lnTo>
                    <a:pt x="203" y="0"/>
                  </a:lnTo>
                  <a:lnTo>
                    <a:pt x="2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25" name="Freeform 108"/>
            <p:cNvSpPr>
              <a:spLocks noEditPoints="1"/>
            </p:cNvSpPr>
            <p:nvPr/>
          </p:nvSpPr>
          <p:spPr bwMode="auto">
            <a:xfrm>
              <a:off x="4529138" y="4108450"/>
              <a:ext cx="322263" cy="80962"/>
            </a:xfrm>
            <a:custGeom>
              <a:avLst/>
              <a:gdLst>
                <a:gd name="T0" fmla="*/ 192 w 203"/>
                <a:gd name="T1" fmla="*/ 11 h 51"/>
                <a:gd name="T2" fmla="*/ 192 w 203"/>
                <a:gd name="T3" fmla="*/ 42 h 51"/>
                <a:gd name="T4" fmla="*/ 11 w 203"/>
                <a:gd name="T5" fmla="*/ 42 h 51"/>
                <a:gd name="T6" fmla="*/ 11 w 203"/>
                <a:gd name="T7" fmla="*/ 11 h 51"/>
                <a:gd name="T8" fmla="*/ 192 w 203"/>
                <a:gd name="T9" fmla="*/ 11 h 51"/>
                <a:gd name="T10" fmla="*/ 203 w 203"/>
                <a:gd name="T11" fmla="*/ 0 h 51"/>
                <a:gd name="T12" fmla="*/ 0 w 203"/>
                <a:gd name="T13" fmla="*/ 0 h 51"/>
                <a:gd name="T14" fmla="*/ 0 w 203"/>
                <a:gd name="T15" fmla="*/ 51 h 51"/>
                <a:gd name="T16" fmla="*/ 203 w 203"/>
                <a:gd name="T17" fmla="*/ 51 h 51"/>
                <a:gd name="T18" fmla="*/ 203 w 203"/>
                <a:gd name="T19" fmla="*/ 0 h 51"/>
                <a:gd name="T20" fmla="*/ 203 w 203"/>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51">
                  <a:moveTo>
                    <a:pt x="192" y="11"/>
                  </a:moveTo>
                  <a:lnTo>
                    <a:pt x="192" y="42"/>
                  </a:lnTo>
                  <a:lnTo>
                    <a:pt x="11" y="42"/>
                  </a:lnTo>
                  <a:lnTo>
                    <a:pt x="11" y="11"/>
                  </a:lnTo>
                  <a:lnTo>
                    <a:pt x="192" y="11"/>
                  </a:lnTo>
                  <a:moveTo>
                    <a:pt x="203" y="0"/>
                  </a:moveTo>
                  <a:lnTo>
                    <a:pt x="0" y="0"/>
                  </a:lnTo>
                  <a:lnTo>
                    <a:pt x="0" y="51"/>
                  </a:lnTo>
                  <a:lnTo>
                    <a:pt x="203" y="51"/>
                  </a:lnTo>
                  <a:lnTo>
                    <a:pt x="203" y="0"/>
                  </a:lnTo>
                  <a:lnTo>
                    <a:pt x="20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26" name="Freeform 109"/>
            <p:cNvSpPr>
              <a:spLocks noEditPoints="1"/>
            </p:cNvSpPr>
            <p:nvPr/>
          </p:nvSpPr>
          <p:spPr bwMode="auto">
            <a:xfrm>
              <a:off x="4529138" y="4111625"/>
              <a:ext cx="322263" cy="315912"/>
            </a:xfrm>
            <a:custGeom>
              <a:avLst/>
              <a:gdLst>
                <a:gd name="T0" fmla="*/ 192 w 203"/>
                <a:gd name="T1" fmla="*/ 9 h 199"/>
                <a:gd name="T2" fmla="*/ 192 w 203"/>
                <a:gd name="T3" fmla="*/ 189 h 199"/>
                <a:gd name="T4" fmla="*/ 11 w 203"/>
                <a:gd name="T5" fmla="*/ 189 h 199"/>
                <a:gd name="T6" fmla="*/ 11 w 203"/>
                <a:gd name="T7" fmla="*/ 9 h 199"/>
                <a:gd name="T8" fmla="*/ 192 w 203"/>
                <a:gd name="T9" fmla="*/ 9 h 199"/>
                <a:gd name="T10" fmla="*/ 203 w 203"/>
                <a:gd name="T11" fmla="*/ 0 h 199"/>
                <a:gd name="T12" fmla="*/ 0 w 203"/>
                <a:gd name="T13" fmla="*/ 0 h 199"/>
                <a:gd name="T14" fmla="*/ 0 w 203"/>
                <a:gd name="T15" fmla="*/ 199 h 199"/>
                <a:gd name="T16" fmla="*/ 203 w 203"/>
                <a:gd name="T17" fmla="*/ 199 h 199"/>
                <a:gd name="T18" fmla="*/ 203 w 203"/>
                <a:gd name="T19" fmla="*/ 0 h 199"/>
                <a:gd name="T20" fmla="*/ 203 w 20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199">
                  <a:moveTo>
                    <a:pt x="192" y="9"/>
                  </a:moveTo>
                  <a:lnTo>
                    <a:pt x="192" y="189"/>
                  </a:lnTo>
                  <a:lnTo>
                    <a:pt x="11" y="189"/>
                  </a:lnTo>
                  <a:lnTo>
                    <a:pt x="11" y="9"/>
                  </a:lnTo>
                  <a:lnTo>
                    <a:pt x="192" y="9"/>
                  </a:lnTo>
                  <a:close/>
                  <a:moveTo>
                    <a:pt x="203" y="0"/>
                  </a:moveTo>
                  <a:lnTo>
                    <a:pt x="0" y="0"/>
                  </a:lnTo>
                  <a:lnTo>
                    <a:pt x="0" y="199"/>
                  </a:lnTo>
                  <a:lnTo>
                    <a:pt x="203" y="199"/>
                  </a:lnTo>
                  <a:lnTo>
                    <a:pt x="203" y="0"/>
                  </a:lnTo>
                  <a:lnTo>
                    <a:pt x="2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27" name="Freeform 110"/>
            <p:cNvSpPr>
              <a:spLocks noEditPoints="1"/>
            </p:cNvSpPr>
            <p:nvPr/>
          </p:nvSpPr>
          <p:spPr bwMode="auto">
            <a:xfrm>
              <a:off x="4529138" y="4111625"/>
              <a:ext cx="322263" cy="315912"/>
            </a:xfrm>
            <a:custGeom>
              <a:avLst/>
              <a:gdLst>
                <a:gd name="T0" fmla="*/ 192 w 203"/>
                <a:gd name="T1" fmla="*/ 9 h 199"/>
                <a:gd name="T2" fmla="*/ 192 w 203"/>
                <a:gd name="T3" fmla="*/ 189 h 199"/>
                <a:gd name="T4" fmla="*/ 11 w 203"/>
                <a:gd name="T5" fmla="*/ 189 h 199"/>
                <a:gd name="T6" fmla="*/ 11 w 203"/>
                <a:gd name="T7" fmla="*/ 9 h 199"/>
                <a:gd name="T8" fmla="*/ 192 w 203"/>
                <a:gd name="T9" fmla="*/ 9 h 199"/>
                <a:gd name="T10" fmla="*/ 203 w 203"/>
                <a:gd name="T11" fmla="*/ 0 h 199"/>
                <a:gd name="T12" fmla="*/ 0 w 203"/>
                <a:gd name="T13" fmla="*/ 0 h 199"/>
                <a:gd name="T14" fmla="*/ 0 w 203"/>
                <a:gd name="T15" fmla="*/ 199 h 199"/>
                <a:gd name="T16" fmla="*/ 203 w 203"/>
                <a:gd name="T17" fmla="*/ 199 h 199"/>
                <a:gd name="T18" fmla="*/ 203 w 203"/>
                <a:gd name="T19" fmla="*/ 0 h 199"/>
                <a:gd name="T20" fmla="*/ 203 w 20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199">
                  <a:moveTo>
                    <a:pt x="192" y="9"/>
                  </a:moveTo>
                  <a:lnTo>
                    <a:pt x="192" y="189"/>
                  </a:lnTo>
                  <a:lnTo>
                    <a:pt x="11" y="189"/>
                  </a:lnTo>
                  <a:lnTo>
                    <a:pt x="11" y="9"/>
                  </a:lnTo>
                  <a:lnTo>
                    <a:pt x="192" y="9"/>
                  </a:lnTo>
                  <a:moveTo>
                    <a:pt x="203" y="0"/>
                  </a:moveTo>
                  <a:lnTo>
                    <a:pt x="0" y="0"/>
                  </a:lnTo>
                  <a:lnTo>
                    <a:pt x="0" y="199"/>
                  </a:lnTo>
                  <a:lnTo>
                    <a:pt x="203" y="199"/>
                  </a:lnTo>
                  <a:lnTo>
                    <a:pt x="203" y="0"/>
                  </a:lnTo>
                  <a:lnTo>
                    <a:pt x="20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28" name="Oval 111"/>
            <p:cNvSpPr>
              <a:spLocks noChangeArrowheads="1"/>
            </p:cNvSpPr>
            <p:nvPr/>
          </p:nvSpPr>
          <p:spPr bwMode="auto">
            <a:xfrm>
              <a:off x="47037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29" name="Oval 112"/>
            <p:cNvSpPr>
              <a:spLocks noChangeArrowheads="1"/>
            </p:cNvSpPr>
            <p:nvPr/>
          </p:nvSpPr>
          <p:spPr bwMode="auto">
            <a:xfrm>
              <a:off x="4749800"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30" name="Oval 113"/>
            <p:cNvSpPr>
              <a:spLocks noChangeArrowheads="1"/>
            </p:cNvSpPr>
            <p:nvPr/>
          </p:nvSpPr>
          <p:spPr bwMode="auto">
            <a:xfrm>
              <a:off x="465931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31" name="Oval 114"/>
            <p:cNvSpPr>
              <a:spLocks noChangeArrowheads="1"/>
            </p:cNvSpPr>
            <p:nvPr/>
          </p:nvSpPr>
          <p:spPr bwMode="auto">
            <a:xfrm>
              <a:off x="47037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32" name="Oval 115"/>
            <p:cNvSpPr>
              <a:spLocks noChangeArrowheads="1"/>
            </p:cNvSpPr>
            <p:nvPr/>
          </p:nvSpPr>
          <p:spPr bwMode="auto">
            <a:xfrm>
              <a:off x="4606925"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33" name="Freeform 116"/>
            <p:cNvSpPr>
              <a:spLocks noEditPoints="1"/>
            </p:cNvSpPr>
            <p:nvPr/>
          </p:nvSpPr>
          <p:spPr bwMode="auto">
            <a:xfrm>
              <a:off x="4567238" y="4138613"/>
              <a:ext cx="23813" cy="23812"/>
            </a:xfrm>
            <a:custGeom>
              <a:avLst/>
              <a:gdLst>
                <a:gd name="T0" fmla="*/ 5 w 10"/>
                <a:gd name="T1" fmla="*/ 2 h 10"/>
                <a:gd name="T2" fmla="*/ 8 w 10"/>
                <a:gd name="T3" fmla="*/ 5 h 10"/>
                <a:gd name="T4" fmla="*/ 5 w 10"/>
                <a:gd name="T5" fmla="*/ 8 h 10"/>
                <a:gd name="T6" fmla="*/ 1 w 10"/>
                <a:gd name="T7" fmla="*/ 5 h 10"/>
                <a:gd name="T8" fmla="*/ 5 w 10"/>
                <a:gd name="T9" fmla="*/ 2 h 10"/>
                <a:gd name="T10" fmla="*/ 5 w 10"/>
                <a:gd name="T11" fmla="*/ 0 h 10"/>
                <a:gd name="T12" fmla="*/ 0 w 10"/>
                <a:gd name="T13" fmla="*/ 5 h 10"/>
                <a:gd name="T14" fmla="*/ 5 w 10"/>
                <a:gd name="T15" fmla="*/ 10 h 10"/>
                <a:gd name="T16" fmla="*/ 10 w 10"/>
                <a:gd name="T17" fmla="*/ 5 h 10"/>
                <a:gd name="T18" fmla="*/ 5 w 10"/>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5" y="2"/>
                  </a:moveTo>
                  <a:cubicBezTo>
                    <a:pt x="6" y="2"/>
                    <a:pt x="8" y="3"/>
                    <a:pt x="8" y="5"/>
                  </a:cubicBezTo>
                  <a:cubicBezTo>
                    <a:pt x="8" y="7"/>
                    <a:pt x="6" y="8"/>
                    <a:pt x="5" y="8"/>
                  </a:cubicBezTo>
                  <a:cubicBezTo>
                    <a:pt x="3" y="8"/>
                    <a:pt x="1" y="7"/>
                    <a:pt x="1" y="5"/>
                  </a:cubicBezTo>
                  <a:cubicBezTo>
                    <a:pt x="1" y="3"/>
                    <a:pt x="3" y="2"/>
                    <a:pt x="5" y="2"/>
                  </a:cubicBezTo>
                  <a:moveTo>
                    <a:pt x="5" y="0"/>
                  </a:moveTo>
                  <a:cubicBezTo>
                    <a:pt x="2" y="0"/>
                    <a:pt x="0" y="2"/>
                    <a:pt x="0" y="5"/>
                  </a:cubicBezTo>
                  <a:cubicBezTo>
                    <a:pt x="0" y="8"/>
                    <a:pt x="2" y="10"/>
                    <a:pt x="5" y="10"/>
                  </a:cubicBezTo>
                  <a:cubicBezTo>
                    <a:pt x="7" y="10"/>
                    <a:pt x="10" y="8"/>
                    <a:pt x="10" y="5"/>
                  </a:cubicBezTo>
                  <a:cubicBezTo>
                    <a:pt x="10" y="2"/>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34" name="Oval 117"/>
            <p:cNvSpPr>
              <a:spLocks noChangeArrowheads="1"/>
            </p:cNvSpPr>
            <p:nvPr/>
          </p:nvSpPr>
          <p:spPr bwMode="auto">
            <a:xfrm>
              <a:off x="47926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35" name="Freeform 118"/>
            <p:cNvSpPr>
              <a:spLocks noEditPoints="1"/>
            </p:cNvSpPr>
            <p:nvPr/>
          </p:nvSpPr>
          <p:spPr bwMode="auto">
            <a:xfrm>
              <a:off x="4567238" y="4181475"/>
              <a:ext cx="242888" cy="173037"/>
            </a:xfrm>
            <a:custGeom>
              <a:avLst/>
              <a:gdLst>
                <a:gd name="T0" fmla="*/ 153 w 153"/>
                <a:gd name="T1" fmla="*/ 109 h 109"/>
                <a:gd name="T2" fmla="*/ 0 w 153"/>
                <a:gd name="T3" fmla="*/ 109 h 109"/>
                <a:gd name="T4" fmla="*/ 0 w 153"/>
                <a:gd name="T5" fmla="*/ 0 h 109"/>
                <a:gd name="T6" fmla="*/ 153 w 153"/>
                <a:gd name="T7" fmla="*/ 0 h 109"/>
                <a:gd name="T8" fmla="*/ 153 w 153"/>
                <a:gd name="T9" fmla="*/ 109 h 109"/>
                <a:gd name="T10" fmla="*/ 11 w 153"/>
                <a:gd name="T11" fmla="*/ 99 h 109"/>
                <a:gd name="T12" fmla="*/ 143 w 153"/>
                <a:gd name="T13" fmla="*/ 99 h 109"/>
                <a:gd name="T14" fmla="*/ 143 w 153"/>
                <a:gd name="T15" fmla="*/ 11 h 109"/>
                <a:gd name="T16" fmla="*/ 11 w 153"/>
                <a:gd name="T17" fmla="*/ 11 h 109"/>
                <a:gd name="T18" fmla="*/ 11 w 153"/>
                <a:gd name="T19" fmla="*/ 9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109">
                  <a:moveTo>
                    <a:pt x="153" y="109"/>
                  </a:moveTo>
                  <a:lnTo>
                    <a:pt x="0" y="109"/>
                  </a:lnTo>
                  <a:lnTo>
                    <a:pt x="0" y="0"/>
                  </a:lnTo>
                  <a:lnTo>
                    <a:pt x="153" y="0"/>
                  </a:lnTo>
                  <a:lnTo>
                    <a:pt x="153" y="109"/>
                  </a:lnTo>
                  <a:close/>
                  <a:moveTo>
                    <a:pt x="11" y="99"/>
                  </a:moveTo>
                  <a:lnTo>
                    <a:pt x="143" y="99"/>
                  </a:lnTo>
                  <a:lnTo>
                    <a:pt x="143" y="11"/>
                  </a:lnTo>
                  <a:lnTo>
                    <a:pt x="11" y="11"/>
                  </a:lnTo>
                  <a:lnTo>
                    <a:pt x="11"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36" name="Rectangle 119"/>
            <p:cNvSpPr>
              <a:spLocks noChangeArrowheads="1"/>
            </p:cNvSpPr>
            <p:nvPr/>
          </p:nvSpPr>
          <p:spPr bwMode="auto">
            <a:xfrm>
              <a:off x="4575175" y="4254500"/>
              <a:ext cx="230188"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37" name="Freeform 120"/>
            <p:cNvSpPr>
              <a:spLocks noEditPoints="1"/>
            </p:cNvSpPr>
            <p:nvPr/>
          </p:nvSpPr>
          <p:spPr bwMode="auto">
            <a:xfrm>
              <a:off x="4567238" y="4246563"/>
              <a:ext cx="244475" cy="44450"/>
            </a:xfrm>
            <a:custGeom>
              <a:avLst/>
              <a:gdLst>
                <a:gd name="T0" fmla="*/ 154 w 154"/>
                <a:gd name="T1" fmla="*/ 28 h 28"/>
                <a:gd name="T2" fmla="*/ 0 w 154"/>
                <a:gd name="T3" fmla="*/ 28 h 28"/>
                <a:gd name="T4" fmla="*/ 0 w 154"/>
                <a:gd name="T5" fmla="*/ 0 h 28"/>
                <a:gd name="T6" fmla="*/ 154 w 154"/>
                <a:gd name="T7" fmla="*/ 0 h 28"/>
                <a:gd name="T8" fmla="*/ 154 w 154"/>
                <a:gd name="T9" fmla="*/ 28 h 28"/>
                <a:gd name="T10" fmla="*/ 11 w 154"/>
                <a:gd name="T11" fmla="*/ 17 h 28"/>
                <a:gd name="T12" fmla="*/ 145 w 154"/>
                <a:gd name="T13" fmla="*/ 17 h 28"/>
                <a:gd name="T14" fmla="*/ 145 w 154"/>
                <a:gd name="T15" fmla="*/ 11 h 28"/>
                <a:gd name="T16" fmla="*/ 11 w 154"/>
                <a:gd name="T17" fmla="*/ 11 h 28"/>
                <a:gd name="T18" fmla="*/ 11 w 154"/>
                <a:gd name="T19"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28">
                  <a:moveTo>
                    <a:pt x="154" y="28"/>
                  </a:moveTo>
                  <a:lnTo>
                    <a:pt x="0" y="28"/>
                  </a:lnTo>
                  <a:lnTo>
                    <a:pt x="0" y="0"/>
                  </a:lnTo>
                  <a:lnTo>
                    <a:pt x="154" y="0"/>
                  </a:lnTo>
                  <a:lnTo>
                    <a:pt x="154" y="28"/>
                  </a:lnTo>
                  <a:close/>
                  <a:moveTo>
                    <a:pt x="11" y="17"/>
                  </a:moveTo>
                  <a:lnTo>
                    <a:pt x="145" y="17"/>
                  </a:lnTo>
                  <a:lnTo>
                    <a:pt x="145" y="11"/>
                  </a:lnTo>
                  <a:lnTo>
                    <a:pt x="11" y="11"/>
                  </a:lnTo>
                  <a:lnTo>
                    <a:pt x="11"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grpSp>
        <p:nvGrpSpPr>
          <p:cNvPr id="186" name="Group 185"/>
          <p:cNvGrpSpPr/>
          <p:nvPr/>
        </p:nvGrpSpPr>
        <p:grpSpPr>
          <a:xfrm>
            <a:off x="3942579" y="2334471"/>
            <a:ext cx="920991" cy="346372"/>
            <a:chOff x="4357688" y="2508250"/>
            <a:chExt cx="730250" cy="274637"/>
          </a:xfrm>
          <a:solidFill>
            <a:srgbClr val="0078D7"/>
          </a:solidFill>
        </p:grpSpPr>
        <p:sp>
          <p:nvSpPr>
            <p:cNvPr id="167" name="Freeform 150"/>
            <p:cNvSpPr>
              <a:spLocks noEditPoints="1"/>
            </p:cNvSpPr>
            <p:nvPr/>
          </p:nvSpPr>
          <p:spPr bwMode="auto">
            <a:xfrm>
              <a:off x="4413250" y="2670175"/>
              <a:ext cx="111125" cy="112712"/>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33 h 46"/>
                <a:gd name="T12" fmla="*/ 14 w 46"/>
                <a:gd name="T13" fmla="*/ 23 h 46"/>
                <a:gd name="T14" fmla="*/ 23 w 46"/>
                <a:gd name="T15" fmla="*/ 13 h 46"/>
                <a:gd name="T16" fmla="*/ 33 w 46"/>
                <a:gd name="T17" fmla="*/ 23 h 46"/>
                <a:gd name="T18" fmla="*/ 23 w 46"/>
                <a:gd name="T19"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1" y="0"/>
                    <a:pt x="0" y="10"/>
                    <a:pt x="0" y="23"/>
                  </a:cubicBezTo>
                  <a:cubicBezTo>
                    <a:pt x="0" y="36"/>
                    <a:pt x="11" y="46"/>
                    <a:pt x="23" y="46"/>
                  </a:cubicBezTo>
                  <a:cubicBezTo>
                    <a:pt x="36" y="46"/>
                    <a:pt x="46" y="36"/>
                    <a:pt x="46" y="23"/>
                  </a:cubicBezTo>
                  <a:cubicBezTo>
                    <a:pt x="46" y="10"/>
                    <a:pt x="36" y="0"/>
                    <a:pt x="23" y="0"/>
                  </a:cubicBezTo>
                  <a:close/>
                  <a:moveTo>
                    <a:pt x="23" y="33"/>
                  </a:moveTo>
                  <a:cubicBezTo>
                    <a:pt x="18" y="33"/>
                    <a:pt x="14" y="28"/>
                    <a:pt x="14" y="23"/>
                  </a:cubicBezTo>
                  <a:cubicBezTo>
                    <a:pt x="14" y="18"/>
                    <a:pt x="18" y="13"/>
                    <a:pt x="23" y="13"/>
                  </a:cubicBezTo>
                  <a:cubicBezTo>
                    <a:pt x="29" y="13"/>
                    <a:pt x="33" y="18"/>
                    <a:pt x="33" y="23"/>
                  </a:cubicBezTo>
                  <a:cubicBezTo>
                    <a:pt x="33" y="28"/>
                    <a:pt x="29" y="33"/>
                    <a:pt x="23"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68" name="Freeform 151"/>
            <p:cNvSpPr>
              <a:spLocks noEditPoints="1"/>
            </p:cNvSpPr>
            <p:nvPr/>
          </p:nvSpPr>
          <p:spPr bwMode="auto">
            <a:xfrm>
              <a:off x="4903788" y="2670175"/>
              <a:ext cx="111125" cy="112712"/>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33 h 46"/>
                <a:gd name="T12" fmla="*/ 13 w 46"/>
                <a:gd name="T13" fmla="*/ 23 h 46"/>
                <a:gd name="T14" fmla="*/ 23 w 46"/>
                <a:gd name="T15" fmla="*/ 13 h 46"/>
                <a:gd name="T16" fmla="*/ 32 w 46"/>
                <a:gd name="T17" fmla="*/ 23 h 46"/>
                <a:gd name="T18" fmla="*/ 23 w 46"/>
                <a:gd name="T19"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5" y="46"/>
                    <a:pt x="46" y="36"/>
                    <a:pt x="46" y="23"/>
                  </a:cubicBezTo>
                  <a:cubicBezTo>
                    <a:pt x="46" y="10"/>
                    <a:pt x="35" y="0"/>
                    <a:pt x="23" y="0"/>
                  </a:cubicBezTo>
                  <a:close/>
                  <a:moveTo>
                    <a:pt x="23" y="33"/>
                  </a:moveTo>
                  <a:cubicBezTo>
                    <a:pt x="17" y="33"/>
                    <a:pt x="13" y="28"/>
                    <a:pt x="13" y="23"/>
                  </a:cubicBezTo>
                  <a:cubicBezTo>
                    <a:pt x="13" y="18"/>
                    <a:pt x="17" y="13"/>
                    <a:pt x="23" y="13"/>
                  </a:cubicBezTo>
                  <a:cubicBezTo>
                    <a:pt x="28" y="13"/>
                    <a:pt x="32" y="18"/>
                    <a:pt x="32" y="23"/>
                  </a:cubicBezTo>
                  <a:cubicBezTo>
                    <a:pt x="32" y="28"/>
                    <a:pt x="28" y="33"/>
                    <a:pt x="23"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69" name="Freeform 152"/>
            <p:cNvSpPr>
              <a:spLocks noEditPoints="1"/>
            </p:cNvSpPr>
            <p:nvPr/>
          </p:nvSpPr>
          <p:spPr bwMode="auto">
            <a:xfrm>
              <a:off x="4357688" y="2508250"/>
              <a:ext cx="730250" cy="234950"/>
            </a:xfrm>
            <a:custGeom>
              <a:avLst/>
              <a:gdLst>
                <a:gd name="T0" fmla="*/ 236 w 302"/>
                <a:gd name="T1" fmla="*/ 34 h 97"/>
                <a:gd name="T2" fmla="*/ 161 w 302"/>
                <a:gd name="T3" fmla="*/ 4 h 97"/>
                <a:gd name="T4" fmla="*/ 75 w 302"/>
                <a:gd name="T5" fmla="*/ 7 h 97"/>
                <a:gd name="T6" fmla="*/ 40 w 302"/>
                <a:gd name="T7" fmla="*/ 24 h 97"/>
                <a:gd name="T8" fmla="*/ 6 w 302"/>
                <a:gd name="T9" fmla="*/ 41 h 97"/>
                <a:gd name="T10" fmla="*/ 0 w 302"/>
                <a:gd name="T11" fmla="*/ 73 h 97"/>
                <a:gd name="T12" fmla="*/ 2 w 302"/>
                <a:gd name="T13" fmla="*/ 97 h 97"/>
                <a:gd name="T14" fmla="*/ 18 w 302"/>
                <a:gd name="T15" fmla="*/ 97 h 97"/>
                <a:gd name="T16" fmla="*/ 18 w 302"/>
                <a:gd name="T17" fmla="*/ 90 h 97"/>
                <a:gd name="T18" fmla="*/ 46 w 302"/>
                <a:gd name="T19" fmla="*/ 62 h 97"/>
                <a:gd name="T20" fmla="*/ 74 w 302"/>
                <a:gd name="T21" fmla="*/ 90 h 97"/>
                <a:gd name="T22" fmla="*/ 75 w 302"/>
                <a:gd name="T23" fmla="*/ 97 h 97"/>
                <a:gd name="T24" fmla="*/ 221 w 302"/>
                <a:gd name="T25" fmla="*/ 97 h 97"/>
                <a:gd name="T26" fmla="*/ 221 w 302"/>
                <a:gd name="T27" fmla="*/ 88 h 97"/>
                <a:gd name="T28" fmla="*/ 248 w 302"/>
                <a:gd name="T29" fmla="*/ 61 h 97"/>
                <a:gd name="T30" fmla="*/ 276 w 302"/>
                <a:gd name="T31" fmla="*/ 88 h 97"/>
                <a:gd name="T32" fmla="*/ 277 w 302"/>
                <a:gd name="T33" fmla="*/ 96 h 97"/>
                <a:gd name="T34" fmla="*/ 300 w 302"/>
                <a:gd name="T35" fmla="*/ 95 h 97"/>
                <a:gd name="T36" fmla="*/ 292 w 302"/>
                <a:gd name="T37" fmla="*/ 55 h 97"/>
                <a:gd name="T38" fmla="*/ 236 w 302"/>
                <a:gd name="T39" fmla="*/ 34 h 97"/>
                <a:gd name="T40" fmla="*/ 78 w 302"/>
                <a:gd name="T41" fmla="*/ 38 h 97"/>
                <a:gd name="T42" fmla="*/ 93 w 302"/>
                <a:gd name="T43" fmla="*/ 17 h 97"/>
                <a:gd name="T44" fmla="*/ 130 w 302"/>
                <a:gd name="T45" fmla="*/ 13 h 97"/>
                <a:gd name="T46" fmla="*/ 131 w 302"/>
                <a:gd name="T47" fmla="*/ 42 h 97"/>
                <a:gd name="T48" fmla="*/ 78 w 302"/>
                <a:gd name="T49" fmla="*/ 38 h 97"/>
                <a:gd name="T50" fmla="*/ 216 w 302"/>
                <a:gd name="T51" fmla="*/ 45 h 97"/>
                <a:gd name="T52" fmla="*/ 141 w 302"/>
                <a:gd name="T53" fmla="*/ 42 h 97"/>
                <a:gd name="T54" fmla="*/ 139 w 302"/>
                <a:gd name="T55" fmla="*/ 13 h 97"/>
                <a:gd name="T56" fmla="*/ 216 w 302"/>
                <a:gd name="T57" fmla="*/ 37 h 97"/>
                <a:gd name="T58" fmla="*/ 216 w 302"/>
                <a:gd name="T59" fmla="*/ 4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2" h="97">
                  <a:moveTo>
                    <a:pt x="236" y="34"/>
                  </a:moveTo>
                  <a:cubicBezTo>
                    <a:pt x="236" y="34"/>
                    <a:pt x="179" y="8"/>
                    <a:pt x="161" y="4"/>
                  </a:cubicBezTo>
                  <a:cubicBezTo>
                    <a:pt x="143" y="0"/>
                    <a:pt x="81" y="4"/>
                    <a:pt x="75" y="7"/>
                  </a:cubicBezTo>
                  <a:cubicBezTo>
                    <a:pt x="40" y="24"/>
                    <a:pt x="40" y="24"/>
                    <a:pt x="40" y="24"/>
                  </a:cubicBezTo>
                  <a:cubicBezTo>
                    <a:pt x="6" y="41"/>
                    <a:pt x="6" y="41"/>
                    <a:pt x="6" y="41"/>
                  </a:cubicBezTo>
                  <a:cubicBezTo>
                    <a:pt x="0" y="73"/>
                    <a:pt x="0" y="73"/>
                    <a:pt x="0" y="73"/>
                  </a:cubicBezTo>
                  <a:cubicBezTo>
                    <a:pt x="0" y="73"/>
                    <a:pt x="0" y="92"/>
                    <a:pt x="2" y="97"/>
                  </a:cubicBezTo>
                  <a:cubicBezTo>
                    <a:pt x="18" y="97"/>
                    <a:pt x="18" y="97"/>
                    <a:pt x="18" y="97"/>
                  </a:cubicBezTo>
                  <a:cubicBezTo>
                    <a:pt x="18" y="90"/>
                    <a:pt x="18" y="90"/>
                    <a:pt x="18" y="90"/>
                  </a:cubicBezTo>
                  <a:cubicBezTo>
                    <a:pt x="18" y="75"/>
                    <a:pt x="31" y="62"/>
                    <a:pt x="46" y="62"/>
                  </a:cubicBezTo>
                  <a:cubicBezTo>
                    <a:pt x="62" y="62"/>
                    <a:pt x="74" y="75"/>
                    <a:pt x="74" y="90"/>
                  </a:cubicBezTo>
                  <a:cubicBezTo>
                    <a:pt x="75" y="97"/>
                    <a:pt x="75" y="97"/>
                    <a:pt x="75" y="97"/>
                  </a:cubicBezTo>
                  <a:cubicBezTo>
                    <a:pt x="221" y="97"/>
                    <a:pt x="221" y="97"/>
                    <a:pt x="221" y="97"/>
                  </a:cubicBezTo>
                  <a:cubicBezTo>
                    <a:pt x="221" y="88"/>
                    <a:pt x="221" y="88"/>
                    <a:pt x="221" y="88"/>
                  </a:cubicBezTo>
                  <a:cubicBezTo>
                    <a:pt x="221" y="73"/>
                    <a:pt x="232" y="61"/>
                    <a:pt x="248" y="61"/>
                  </a:cubicBezTo>
                  <a:cubicBezTo>
                    <a:pt x="263" y="61"/>
                    <a:pt x="276" y="73"/>
                    <a:pt x="276" y="88"/>
                  </a:cubicBezTo>
                  <a:cubicBezTo>
                    <a:pt x="277" y="96"/>
                    <a:pt x="277" y="96"/>
                    <a:pt x="277" y="96"/>
                  </a:cubicBezTo>
                  <a:cubicBezTo>
                    <a:pt x="277" y="96"/>
                    <a:pt x="295" y="97"/>
                    <a:pt x="300" y="95"/>
                  </a:cubicBezTo>
                  <a:cubicBezTo>
                    <a:pt x="300" y="95"/>
                    <a:pt x="302" y="65"/>
                    <a:pt x="292" y="55"/>
                  </a:cubicBezTo>
                  <a:cubicBezTo>
                    <a:pt x="282" y="46"/>
                    <a:pt x="263" y="40"/>
                    <a:pt x="236" y="34"/>
                  </a:cubicBezTo>
                  <a:close/>
                  <a:moveTo>
                    <a:pt x="78" y="38"/>
                  </a:moveTo>
                  <a:cubicBezTo>
                    <a:pt x="78" y="38"/>
                    <a:pt x="85" y="23"/>
                    <a:pt x="93" y="17"/>
                  </a:cubicBezTo>
                  <a:cubicBezTo>
                    <a:pt x="99" y="13"/>
                    <a:pt x="130" y="13"/>
                    <a:pt x="130" y="13"/>
                  </a:cubicBezTo>
                  <a:cubicBezTo>
                    <a:pt x="131" y="42"/>
                    <a:pt x="131" y="42"/>
                    <a:pt x="131" y="42"/>
                  </a:cubicBezTo>
                  <a:lnTo>
                    <a:pt x="78" y="38"/>
                  </a:lnTo>
                  <a:close/>
                  <a:moveTo>
                    <a:pt x="216" y="45"/>
                  </a:moveTo>
                  <a:cubicBezTo>
                    <a:pt x="141" y="42"/>
                    <a:pt x="141" y="42"/>
                    <a:pt x="141" y="42"/>
                  </a:cubicBezTo>
                  <a:cubicBezTo>
                    <a:pt x="139" y="13"/>
                    <a:pt x="139" y="13"/>
                    <a:pt x="139" y="13"/>
                  </a:cubicBezTo>
                  <a:cubicBezTo>
                    <a:pt x="167" y="12"/>
                    <a:pt x="198" y="26"/>
                    <a:pt x="216" y="37"/>
                  </a:cubicBezTo>
                  <a:cubicBezTo>
                    <a:pt x="235" y="48"/>
                    <a:pt x="216" y="45"/>
                    <a:pt x="21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sp>
        <p:nvSpPr>
          <p:cNvPr id="12" name="TextBox 11"/>
          <p:cNvSpPr txBox="1"/>
          <p:nvPr/>
        </p:nvSpPr>
        <p:spPr>
          <a:xfrm>
            <a:off x="2763396"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Smart scale</a:t>
            </a:r>
          </a:p>
        </p:txBody>
      </p:sp>
      <p:sp>
        <p:nvSpPr>
          <p:cNvPr id="20" name="TextBox 19"/>
          <p:cNvSpPr txBox="1"/>
          <p:nvPr/>
        </p:nvSpPr>
        <p:spPr>
          <a:xfrm>
            <a:off x="2763396" y="2821123"/>
            <a:ext cx="778521" cy="184666"/>
          </a:xfrm>
          <a:prstGeom prst="rect">
            <a:avLst/>
          </a:prstGeom>
        </p:spPr>
        <p:txBody>
          <a:bodyPr wrap="squar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Refrigerator</a:t>
            </a:r>
          </a:p>
        </p:txBody>
      </p:sp>
      <p:grpSp>
        <p:nvGrpSpPr>
          <p:cNvPr id="190" name="Group 189"/>
          <p:cNvGrpSpPr/>
          <p:nvPr/>
        </p:nvGrpSpPr>
        <p:grpSpPr>
          <a:xfrm>
            <a:off x="2913398" y="4415376"/>
            <a:ext cx="478516" cy="488526"/>
            <a:chOff x="3522663" y="4075113"/>
            <a:chExt cx="379413" cy="387350"/>
          </a:xfrm>
          <a:solidFill>
            <a:srgbClr val="0078D7"/>
          </a:solidFill>
        </p:grpSpPr>
        <p:sp>
          <p:nvSpPr>
            <p:cNvPr id="114" name="Freeform 97"/>
            <p:cNvSpPr>
              <a:spLocks noEditPoints="1"/>
            </p:cNvSpPr>
            <p:nvPr/>
          </p:nvSpPr>
          <p:spPr bwMode="auto">
            <a:xfrm>
              <a:off x="3522663" y="4075113"/>
              <a:ext cx="379413" cy="387350"/>
            </a:xfrm>
            <a:custGeom>
              <a:avLst/>
              <a:gdLst>
                <a:gd name="T0" fmla="*/ 146 w 157"/>
                <a:gd name="T1" fmla="*/ 0 h 160"/>
                <a:gd name="T2" fmla="*/ 11 w 157"/>
                <a:gd name="T3" fmla="*/ 0 h 160"/>
                <a:gd name="T4" fmla="*/ 0 w 157"/>
                <a:gd name="T5" fmla="*/ 11 h 160"/>
                <a:gd name="T6" fmla="*/ 0 w 157"/>
                <a:gd name="T7" fmla="*/ 149 h 160"/>
                <a:gd name="T8" fmla="*/ 11 w 157"/>
                <a:gd name="T9" fmla="*/ 160 h 160"/>
                <a:gd name="T10" fmla="*/ 146 w 157"/>
                <a:gd name="T11" fmla="*/ 160 h 160"/>
                <a:gd name="T12" fmla="*/ 157 w 157"/>
                <a:gd name="T13" fmla="*/ 149 h 160"/>
                <a:gd name="T14" fmla="*/ 157 w 157"/>
                <a:gd name="T15" fmla="*/ 11 h 160"/>
                <a:gd name="T16" fmla="*/ 146 w 157"/>
                <a:gd name="T17" fmla="*/ 0 h 160"/>
                <a:gd name="T18" fmla="*/ 155 w 157"/>
                <a:gd name="T19" fmla="*/ 149 h 160"/>
                <a:gd name="T20" fmla="*/ 146 w 157"/>
                <a:gd name="T21" fmla="*/ 158 h 160"/>
                <a:gd name="T22" fmla="*/ 11 w 157"/>
                <a:gd name="T23" fmla="*/ 158 h 160"/>
                <a:gd name="T24" fmla="*/ 2 w 157"/>
                <a:gd name="T25" fmla="*/ 149 h 160"/>
                <a:gd name="T26" fmla="*/ 2 w 157"/>
                <a:gd name="T27" fmla="*/ 11 h 160"/>
                <a:gd name="T28" fmla="*/ 11 w 157"/>
                <a:gd name="T29" fmla="*/ 1 h 160"/>
                <a:gd name="T30" fmla="*/ 146 w 157"/>
                <a:gd name="T31" fmla="*/ 1 h 160"/>
                <a:gd name="T32" fmla="*/ 155 w 157"/>
                <a:gd name="T33" fmla="*/ 11 h 160"/>
                <a:gd name="T34" fmla="*/ 155 w 157"/>
                <a:gd name="T35" fmla="*/ 14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7" h="160">
                  <a:moveTo>
                    <a:pt x="146" y="0"/>
                  </a:moveTo>
                  <a:cubicBezTo>
                    <a:pt x="11" y="0"/>
                    <a:pt x="11" y="0"/>
                    <a:pt x="11" y="0"/>
                  </a:cubicBezTo>
                  <a:cubicBezTo>
                    <a:pt x="5" y="0"/>
                    <a:pt x="0" y="5"/>
                    <a:pt x="0" y="11"/>
                  </a:cubicBezTo>
                  <a:cubicBezTo>
                    <a:pt x="0" y="149"/>
                    <a:pt x="0" y="149"/>
                    <a:pt x="0" y="149"/>
                  </a:cubicBezTo>
                  <a:cubicBezTo>
                    <a:pt x="0" y="155"/>
                    <a:pt x="5" y="160"/>
                    <a:pt x="11" y="160"/>
                  </a:cubicBezTo>
                  <a:cubicBezTo>
                    <a:pt x="146" y="160"/>
                    <a:pt x="146" y="160"/>
                    <a:pt x="146" y="160"/>
                  </a:cubicBezTo>
                  <a:cubicBezTo>
                    <a:pt x="152" y="160"/>
                    <a:pt x="157" y="155"/>
                    <a:pt x="157" y="149"/>
                  </a:cubicBezTo>
                  <a:cubicBezTo>
                    <a:pt x="157" y="11"/>
                    <a:pt x="157" y="11"/>
                    <a:pt x="157" y="11"/>
                  </a:cubicBezTo>
                  <a:cubicBezTo>
                    <a:pt x="157" y="5"/>
                    <a:pt x="152" y="0"/>
                    <a:pt x="146" y="0"/>
                  </a:cubicBezTo>
                  <a:close/>
                  <a:moveTo>
                    <a:pt x="155" y="149"/>
                  </a:moveTo>
                  <a:cubicBezTo>
                    <a:pt x="155" y="154"/>
                    <a:pt x="151" y="158"/>
                    <a:pt x="146" y="158"/>
                  </a:cubicBezTo>
                  <a:cubicBezTo>
                    <a:pt x="11" y="158"/>
                    <a:pt x="11" y="158"/>
                    <a:pt x="11" y="158"/>
                  </a:cubicBezTo>
                  <a:cubicBezTo>
                    <a:pt x="6" y="158"/>
                    <a:pt x="2" y="154"/>
                    <a:pt x="2" y="149"/>
                  </a:cubicBezTo>
                  <a:cubicBezTo>
                    <a:pt x="2" y="11"/>
                    <a:pt x="2" y="11"/>
                    <a:pt x="2" y="11"/>
                  </a:cubicBezTo>
                  <a:cubicBezTo>
                    <a:pt x="2" y="6"/>
                    <a:pt x="6" y="1"/>
                    <a:pt x="11" y="1"/>
                  </a:cubicBezTo>
                  <a:cubicBezTo>
                    <a:pt x="146" y="1"/>
                    <a:pt x="146" y="1"/>
                    <a:pt x="146" y="1"/>
                  </a:cubicBezTo>
                  <a:cubicBezTo>
                    <a:pt x="151" y="1"/>
                    <a:pt x="155" y="6"/>
                    <a:pt x="155" y="11"/>
                  </a:cubicBezTo>
                  <a:lnTo>
                    <a:pt x="15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15" name="Freeform 98"/>
            <p:cNvSpPr>
              <a:spLocks/>
            </p:cNvSpPr>
            <p:nvPr/>
          </p:nvSpPr>
          <p:spPr bwMode="auto">
            <a:xfrm>
              <a:off x="3541713" y="4094163"/>
              <a:ext cx="341313" cy="352425"/>
            </a:xfrm>
            <a:custGeom>
              <a:avLst/>
              <a:gdLst>
                <a:gd name="T0" fmla="*/ 130 w 141"/>
                <a:gd name="T1" fmla="*/ 0 h 145"/>
                <a:gd name="T2" fmla="*/ 84 w 141"/>
                <a:gd name="T3" fmla="*/ 0 h 145"/>
                <a:gd name="T4" fmla="*/ 84 w 141"/>
                <a:gd name="T5" fmla="*/ 13 h 145"/>
                <a:gd name="T6" fmla="*/ 100 w 141"/>
                <a:gd name="T7" fmla="*/ 39 h 145"/>
                <a:gd name="T8" fmla="*/ 70 w 141"/>
                <a:gd name="T9" fmla="*/ 68 h 145"/>
                <a:gd name="T10" fmla="*/ 41 w 141"/>
                <a:gd name="T11" fmla="*/ 39 h 145"/>
                <a:gd name="T12" fmla="*/ 57 w 141"/>
                <a:gd name="T13" fmla="*/ 13 h 145"/>
                <a:gd name="T14" fmla="*/ 57 w 141"/>
                <a:gd name="T15" fmla="*/ 0 h 145"/>
                <a:gd name="T16" fmla="*/ 10 w 141"/>
                <a:gd name="T17" fmla="*/ 0 h 145"/>
                <a:gd name="T18" fmla="*/ 0 w 141"/>
                <a:gd name="T19" fmla="*/ 11 h 145"/>
                <a:gd name="T20" fmla="*/ 0 w 141"/>
                <a:gd name="T21" fmla="*/ 135 h 145"/>
                <a:gd name="T22" fmla="*/ 10 w 141"/>
                <a:gd name="T23" fmla="*/ 145 h 145"/>
                <a:gd name="T24" fmla="*/ 130 w 141"/>
                <a:gd name="T25" fmla="*/ 145 h 145"/>
                <a:gd name="T26" fmla="*/ 141 w 141"/>
                <a:gd name="T27" fmla="*/ 135 h 145"/>
                <a:gd name="T28" fmla="*/ 141 w 141"/>
                <a:gd name="T29" fmla="*/ 11 h 145"/>
                <a:gd name="T30" fmla="*/ 130 w 141"/>
                <a:gd name="T3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1" h="145">
                  <a:moveTo>
                    <a:pt x="130" y="0"/>
                  </a:moveTo>
                  <a:cubicBezTo>
                    <a:pt x="84" y="0"/>
                    <a:pt x="84" y="0"/>
                    <a:pt x="84" y="0"/>
                  </a:cubicBezTo>
                  <a:cubicBezTo>
                    <a:pt x="84" y="13"/>
                    <a:pt x="84" y="13"/>
                    <a:pt x="84" y="13"/>
                  </a:cubicBezTo>
                  <a:cubicBezTo>
                    <a:pt x="94" y="18"/>
                    <a:pt x="100" y="28"/>
                    <a:pt x="100" y="39"/>
                  </a:cubicBezTo>
                  <a:cubicBezTo>
                    <a:pt x="100" y="55"/>
                    <a:pt x="87" y="68"/>
                    <a:pt x="70" y="68"/>
                  </a:cubicBezTo>
                  <a:cubicBezTo>
                    <a:pt x="54" y="68"/>
                    <a:pt x="41" y="55"/>
                    <a:pt x="41" y="39"/>
                  </a:cubicBezTo>
                  <a:cubicBezTo>
                    <a:pt x="41" y="28"/>
                    <a:pt x="47" y="18"/>
                    <a:pt x="57" y="13"/>
                  </a:cubicBezTo>
                  <a:cubicBezTo>
                    <a:pt x="57" y="0"/>
                    <a:pt x="57" y="0"/>
                    <a:pt x="57" y="0"/>
                  </a:cubicBezTo>
                  <a:cubicBezTo>
                    <a:pt x="10" y="0"/>
                    <a:pt x="10" y="0"/>
                    <a:pt x="10" y="0"/>
                  </a:cubicBezTo>
                  <a:cubicBezTo>
                    <a:pt x="5" y="0"/>
                    <a:pt x="0" y="5"/>
                    <a:pt x="0" y="11"/>
                  </a:cubicBezTo>
                  <a:cubicBezTo>
                    <a:pt x="0" y="135"/>
                    <a:pt x="0" y="135"/>
                    <a:pt x="0" y="135"/>
                  </a:cubicBezTo>
                  <a:cubicBezTo>
                    <a:pt x="0" y="140"/>
                    <a:pt x="5" y="145"/>
                    <a:pt x="10" y="145"/>
                  </a:cubicBezTo>
                  <a:cubicBezTo>
                    <a:pt x="130" y="145"/>
                    <a:pt x="130" y="145"/>
                    <a:pt x="130" y="145"/>
                  </a:cubicBezTo>
                  <a:cubicBezTo>
                    <a:pt x="136" y="145"/>
                    <a:pt x="141" y="140"/>
                    <a:pt x="141" y="135"/>
                  </a:cubicBezTo>
                  <a:cubicBezTo>
                    <a:pt x="141" y="11"/>
                    <a:pt x="141" y="11"/>
                    <a:pt x="141" y="11"/>
                  </a:cubicBezTo>
                  <a:cubicBezTo>
                    <a:pt x="141" y="5"/>
                    <a:pt x="136" y="0"/>
                    <a:pt x="1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16" name="Freeform 99"/>
            <p:cNvSpPr>
              <a:spLocks/>
            </p:cNvSpPr>
            <p:nvPr/>
          </p:nvSpPr>
          <p:spPr bwMode="auto">
            <a:xfrm>
              <a:off x="3702050" y="4176713"/>
              <a:ext cx="20638" cy="73025"/>
            </a:xfrm>
            <a:custGeom>
              <a:avLst/>
              <a:gdLst>
                <a:gd name="T0" fmla="*/ 3 w 9"/>
                <a:gd name="T1" fmla="*/ 10 h 30"/>
                <a:gd name="T2" fmla="*/ 3 w 9"/>
                <a:gd name="T3" fmla="*/ 30 h 30"/>
                <a:gd name="T4" fmla="*/ 6 w 9"/>
                <a:gd name="T5" fmla="*/ 30 h 30"/>
                <a:gd name="T6" fmla="*/ 6 w 9"/>
                <a:gd name="T7" fmla="*/ 10 h 30"/>
                <a:gd name="T8" fmla="*/ 9 w 9"/>
                <a:gd name="T9" fmla="*/ 5 h 30"/>
                <a:gd name="T10" fmla="*/ 4 w 9"/>
                <a:gd name="T11" fmla="*/ 0 h 30"/>
                <a:gd name="T12" fmla="*/ 0 w 9"/>
                <a:gd name="T13" fmla="*/ 5 h 30"/>
                <a:gd name="T14" fmla="*/ 3 w 9"/>
                <a:gd name="T15" fmla="*/ 1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30">
                  <a:moveTo>
                    <a:pt x="3" y="10"/>
                  </a:moveTo>
                  <a:cubicBezTo>
                    <a:pt x="3" y="30"/>
                    <a:pt x="3" y="30"/>
                    <a:pt x="3" y="30"/>
                  </a:cubicBezTo>
                  <a:cubicBezTo>
                    <a:pt x="6" y="30"/>
                    <a:pt x="6" y="30"/>
                    <a:pt x="6" y="30"/>
                  </a:cubicBezTo>
                  <a:cubicBezTo>
                    <a:pt x="6" y="10"/>
                    <a:pt x="6" y="10"/>
                    <a:pt x="6" y="10"/>
                  </a:cubicBezTo>
                  <a:cubicBezTo>
                    <a:pt x="8" y="9"/>
                    <a:pt x="9" y="7"/>
                    <a:pt x="9" y="5"/>
                  </a:cubicBezTo>
                  <a:cubicBezTo>
                    <a:pt x="9" y="2"/>
                    <a:pt x="7" y="0"/>
                    <a:pt x="4" y="0"/>
                  </a:cubicBezTo>
                  <a:cubicBezTo>
                    <a:pt x="2" y="0"/>
                    <a:pt x="0" y="2"/>
                    <a:pt x="0" y="5"/>
                  </a:cubicBezTo>
                  <a:cubicBezTo>
                    <a:pt x="0" y="7"/>
                    <a:pt x="1"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17" name="Freeform 100"/>
            <p:cNvSpPr>
              <a:spLocks/>
            </p:cNvSpPr>
            <p:nvPr/>
          </p:nvSpPr>
          <p:spPr bwMode="auto">
            <a:xfrm>
              <a:off x="3754438" y="4189413"/>
              <a:ext cx="22225" cy="4762"/>
            </a:xfrm>
            <a:custGeom>
              <a:avLst/>
              <a:gdLst>
                <a:gd name="T0" fmla="*/ 0 w 9"/>
                <a:gd name="T1" fmla="*/ 1 h 2"/>
                <a:gd name="T2" fmla="*/ 1 w 9"/>
                <a:gd name="T3" fmla="*/ 2 h 2"/>
                <a:gd name="T4" fmla="*/ 8 w 9"/>
                <a:gd name="T5" fmla="*/ 2 h 2"/>
                <a:gd name="T6" fmla="*/ 9 w 9"/>
                <a:gd name="T7" fmla="*/ 1 h 2"/>
                <a:gd name="T8" fmla="*/ 8 w 9"/>
                <a:gd name="T9" fmla="*/ 0 h 2"/>
                <a:gd name="T10" fmla="*/ 1 w 9"/>
                <a:gd name="T11" fmla="*/ 0 h 2"/>
                <a:gd name="T12" fmla="*/ 0 w 9"/>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0" y="1"/>
                  </a:moveTo>
                  <a:cubicBezTo>
                    <a:pt x="0" y="1"/>
                    <a:pt x="1" y="2"/>
                    <a:pt x="1" y="2"/>
                  </a:cubicBezTo>
                  <a:cubicBezTo>
                    <a:pt x="8" y="2"/>
                    <a:pt x="8" y="2"/>
                    <a:pt x="8" y="2"/>
                  </a:cubicBezTo>
                  <a:cubicBezTo>
                    <a:pt x="8" y="2"/>
                    <a:pt x="9" y="1"/>
                    <a:pt x="9" y="1"/>
                  </a:cubicBezTo>
                  <a:cubicBezTo>
                    <a:pt x="9" y="0"/>
                    <a:pt x="8" y="0"/>
                    <a:pt x="8" y="0"/>
                  </a:cubicBezTo>
                  <a:cubicBezTo>
                    <a:pt x="1" y="0"/>
                    <a:pt x="1" y="0"/>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18" name="Freeform 101"/>
            <p:cNvSpPr>
              <a:spLocks/>
            </p:cNvSpPr>
            <p:nvPr/>
          </p:nvSpPr>
          <p:spPr bwMode="auto">
            <a:xfrm>
              <a:off x="3648075" y="4189413"/>
              <a:ext cx="22225" cy="4762"/>
            </a:xfrm>
            <a:custGeom>
              <a:avLst/>
              <a:gdLst>
                <a:gd name="T0" fmla="*/ 9 w 9"/>
                <a:gd name="T1" fmla="*/ 1 h 2"/>
                <a:gd name="T2" fmla="*/ 8 w 9"/>
                <a:gd name="T3" fmla="*/ 0 h 2"/>
                <a:gd name="T4" fmla="*/ 1 w 9"/>
                <a:gd name="T5" fmla="*/ 0 h 2"/>
                <a:gd name="T6" fmla="*/ 0 w 9"/>
                <a:gd name="T7" fmla="*/ 1 h 2"/>
                <a:gd name="T8" fmla="*/ 1 w 9"/>
                <a:gd name="T9" fmla="*/ 2 h 2"/>
                <a:gd name="T10" fmla="*/ 8 w 9"/>
                <a:gd name="T11" fmla="*/ 2 h 2"/>
                <a:gd name="T12" fmla="*/ 9 w 9"/>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9" y="1"/>
                  </a:moveTo>
                  <a:cubicBezTo>
                    <a:pt x="9" y="0"/>
                    <a:pt x="8" y="0"/>
                    <a:pt x="8" y="0"/>
                  </a:cubicBezTo>
                  <a:cubicBezTo>
                    <a:pt x="1" y="0"/>
                    <a:pt x="1" y="0"/>
                    <a:pt x="1" y="0"/>
                  </a:cubicBezTo>
                  <a:cubicBezTo>
                    <a:pt x="1" y="0"/>
                    <a:pt x="0" y="0"/>
                    <a:pt x="0" y="1"/>
                  </a:cubicBezTo>
                  <a:cubicBezTo>
                    <a:pt x="0" y="1"/>
                    <a:pt x="1" y="2"/>
                    <a:pt x="1" y="2"/>
                  </a:cubicBezTo>
                  <a:cubicBezTo>
                    <a:pt x="8" y="2"/>
                    <a:pt x="8" y="2"/>
                    <a:pt x="8" y="2"/>
                  </a:cubicBezTo>
                  <a:cubicBezTo>
                    <a:pt x="8" y="2"/>
                    <a:pt x="9"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19" name="Freeform 102"/>
            <p:cNvSpPr>
              <a:spLocks/>
            </p:cNvSpPr>
            <p:nvPr/>
          </p:nvSpPr>
          <p:spPr bwMode="auto">
            <a:xfrm>
              <a:off x="3711575" y="4125913"/>
              <a:ext cx="1588" cy="19050"/>
            </a:xfrm>
            <a:custGeom>
              <a:avLst/>
              <a:gdLst>
                <a:gd name="T0" fmla="*/ 0 w 1"/>
                <a:gd name="T1" fmla="*/ 8 h 8"/>
                <a:gd name="T2" fmla="*/ 1 w 1"/>
                <a:gd name="T3" fmla="*/ 7 h 8"/>
                <a:gd name="T4" fmla="*/ 1 w 1"/>
                <a:gd name="T5" fmla="*/ 1 h 8"/>
                <a:gd name="T6" fmla="*/ 0 w 1"/>
                <a:gd name="T7" fmla="*/ 0 h 8"/>
                <a:gd name="T8" fmla="*/ 0 w 1"/>
                <a:gd name="T9" fmla="*/ 1 h 8"/>
                <a:gd name="T10" fmla="*/ 0 w 1"/>
                <a:gd name="T11" fmla="*/ 7 h 8"/>
                <a:gd name="T12" fmla="*/ 0 w 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 h="8">
                  <a:moveTo>
                    <a:pt x="0" y="8"/>
                  </a:moveTo>
                  <a:cubicBezTo>
                    <a:pt x="1" y="8"/>
                    <a:pt x="1" y="8"/>
                    <a:pt x="1" y="7"/>
                  </a:cubicBezTo>
                  <a:cubicBezTo>
                    <a:pt x="1" y="1"/>
                    <a:pt x="1" y="1"/>
                    <a:pt x="1" y="1"/>
                  </a:cubicBezTo>
                  <a:cubicBezTo>
                    <a:pt x="1" y="0"/>
                    <a:pt x="1" y="0"/>
                    <a:pt x="0" y="0"/>
                  </a:cubicBezTo>
                  <a:cubicBezTo>
                    <a:pt x="0" y="0"/>
                    <a:pt x="0" y="0"/>
                    <a:pt x="0" y="1"/>
                  </a:cubicBezTo>
                  <a:cubicBezTo>
                    <a:pt x="0" y="7"/>
                    <a:pt x="0" y="7"/>
                    <a:pt x="0" y="7"/>
                  </a:cubicBezTo>
                  <a:cubicBezTo>
                    <a:pt x="0" y="8"/>
                    <a:pt x="0" y="8"/>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20" name="Freeform 103"/>
            <p:cNvSpPr>
              <a:spLocks/>
            </p:cNvSpPr>
            <p:nvPr/>
          </p:nvSpPr>
          <p:spPr bwMode="auto">
            <a:xfrm>
              <a:off x="3743325" y="4143375"/>
              <a:ext cx="14288" cy="15875"/>
            </a:xfrm>
            <a:custGeom>
              <a:avLst/>
              <a:gdLst>
                <a:gd name="T0" fmla="*/ 1 w 6"/>
                <a:gd name="T1" fmla="*/ 7 h 7"/>
                <a:gd name="T2" fmla="*/ 1 w 6"/>
                <a:gd name="T3" fmla="*/ 6 h 7"/>
                <a:gd name="T4" fmla="*/ 6 w 6"/>
                <a:gd name="T5" fmla="*/ 2 h 7"/>
                <a:gd name="T6" fmla="*/ 6 w 6"/>
                <a:gd name="T7" fmla="*/ 0 h 7"/>
                <a:gd name="T8" fmla="*/ 5 w 6"/>
                <a:gd name="T9" fmla="*/ 0 h 7"/>
                <a:gd name="T10" fmla="*/ 0 w 6"/>
                <a:gd name="T11" fmla="*/ 5 h 7"/>
                <a:gd name="T12" fmla="*/ 0 w 6"/>
                <a:gd name="T13" fmla="*/ 6 h 7"/>
                <a:gd name="T14" fmla="*/ 1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1" y="7"/>
                  </a:moveTo>
                  <a:cubicBezTo>
                    <a:pt x="1" y="7"/>
                    <a:pt x="1" y="7"/>
                    <a:pt x="1" y="6"/>
                  </a:cubicBezTo>
                  <a:cubicBezTo>
                    <a:pt x="6" y="2"/>
                    <a:pt x="6" y="2"/>
                    <a:pt x="6" y="2"/>
                  </a:cubicBezTo>
                  <a:cubicBezTo>
                    <a:pt x="6" y="1"/>
                    <a:pt x="6" y="1"/>
                    <a:pt x="6" y="0"/>
                  </a:cubicBezTo>
                  <a:cubicBezTo>
                    <a:pt x="6" y="0"/>
                    <a:pt x="5" y="0"/>
                    <a:pt x="5" y="0"/>
                  </a:cubicBezTo>
                  <a:cubicBezTo>
                    <a:pt x="0" y="5"/>
                    <a:pt x="0" y="5"/>
                    <a:pt x="0" y="5"/>
                  </a:cubicBezTo>
                  <a:cubicBezTo>
                    <a:pt x="0" y="6"/>
                    <a:pt x="0" y="6"/>
                    <a:pt x="0" y="6"/>
                  </a:cubicBezTo>
                  <a:cubicBezTo>
                    <a:pt x="0" y="7"/>
                    <a:pt x="1" y="7"/>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21" name="Freeform 104"/>
            <p:cNvSpPr>
              <a:spLocks/>
            </p:cNvSpPr>
            <p:nvPr/>
          </p:nvSpPr>
          <p:spPr bwMode="auto">
            <a:xfrm>
              <a:off x="3667125" y="4217988"/>
              <a:ext cx="15875" cy="17462"/>
            </a:xfrm>
            <a:custGeom>
              <a:avLst/>
              <a:gdLst>
                <a:gd name="T0" fmla="*/ 0 w 6"/>
                <a:gd name="T1" fmla="*/ 7 h 7"/>
                <a:gd name="T2" fmla="*/ 1 w 6"/>
                <a:gd name="T3" fmla="*/ 7 h 7"/>
                <a:gd name="T4" fmla="*/ 6 w 6"/>
                <a:gd name="T5" fmla="*/ 2 h 7"/>
                <a:gd name="T6" fmla="*/ 6 w 6"/>
                <a:gd name="T7" fmla="*/ 1 h 7"/>
                <a:gd name="T8" fmla="*/ 5 w 6"/>
                <a:gd name="T9" fmla="*/ 1 h 7"/>
                <a:gd name="T10" fmla="*/ 0 w 6"/>
                <a:gd name="T11" fmla="*/ 5 h 7"/>
                <a:gd name="T12" fmla="*/ 0 w 6"/>
                <a:gd name="T13" fmla="*/ 7 h 7"/>
                <a:gd name="T14" fmla="*/ 0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0" y="7"/>
                  </a:moveTo>
                  <a:cubicBezTo>
                    <a:pt x="1" y="7"/>
                    <a:pt x="1" y="7"/>
                    <a:pt x="1" y="7"/>
                  </a:cubicBezTo>
                  <a:cubicBezTo>
                    <a:pt x="6" y="2"/>
                    <a:pt x="6" y="2"/>
                    <a:pt x="6" y="2"/>
                  </a:cubicBezTo>
                  <a:cubicBezTo>
                    <a:pt x="6" y="2"/>
                    <a:pt x="6" y="1"/>
                    <a:pt x="6" y="1"/>
                  </a:cubicBezTo>
                  <a:cubicBezTo>
                    <a:pt x="6" y="0"/>
                    <a:pt x="5" y="0"/>
                    <a:pt x="5" y="1"/>
                  </a:cubicBezTo>
                  <a:cubicBezTo>
                    <a:pt x="0" y="5"/>
                    <a:pt x="0" y="5"/>
                    <a:pt x="0" y="5"/>
                  </a:cubicBezTo>
                  <a:cubicBezTo>
                    <a:pt x="0" y="6"/>
                    <a:pt x="0" y="6"/>
                    <a:pt x="0" y="7"/>
                  </a:cubicBezTo>
                  <a:cubicBezTo>
                    <a:pt x="0" y="7"/>
                    <a:pt x="0" y="7"/>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22" name="Freeform 105"/>
            <p:cNvSpPr>
              <a:spLocks/>
            </p:cNvSpPr>
            <p:nvPr/>
          </p:nvSpPr>
          <p:spPr bwMode="auto">
            <a:xfrm>
              <a:off x="3743325" y="4217988"/>
              <a:ext cx="14288" cy="17462"/>
            </a:xfrm>
            <a:custGeom>
              <a:avLst/>
              <a:gdLst>
                <a:gd name="T0" fmla="*/ 5 w 6"/>
                <a:gd name="T1" fmla="*/ 7 h 7"/>
                <a:gd name="T2" fmla="*/ 5 w 6"/>
                <a:gd name="T3" fmla="*/ 7 h 7"/>
                <a:gd name="T4" fmla="*/ 6 w 6"/>
                <a:gd name="T5" fmla="*/ 7 h 7"/>
                <a:gd name="T6" fmla="*/ 6 w 6"/>
                <a:gd name="T7" fmla="*/ 5 h 7"/>
                <a:gd name="T8" fmla="*/ 1 w 6"/>
                <a:gd name="T9" fmla="*/ 1 h 7"/>
                <a:gd name="T10" fmla="*/ 0 w 6"/>
                <a:gd name="T11" fmla="*/ 1 h 7"/>
                <a:gd name="T12" fmla="*/ 0 w 6"/>
                <a:gd name="T13" fmla="*/ 2 h 7"/>
                <a:gd name="T14" fmla="*/ 5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5" y="7"/>
                  </a:moveTo>
                  <a:cubicBezTo>
                    <a:pt x="5" y="7"/>
                    <a:pt x="5" y="7"/>
                    <a:pt x="5" y="7"/>
                  </a:cubicBezTo>
                  <a:cubicBezTo>
                    <a:pt x="6" y="7"/>
                    <a:pt x="6" y="7"/>
                    <a:pt x="6" y="7"/>
                  </a:cubicBezTo>
                  <a:cubicBezTo>
                    <a:pt x="6" y="6"/>
                    <a:pt x="6" y="6"/>
                    <a:pt x="6" y="5"/>
                  </a:cubicBezTo>
                  <a:cubicBezTo>
                    <a:pt x="1" y="1"/>
                    <a:pt x="1" y="1"/>
                    <a:pt x="1" y="1"/>
                  </a:cubicBezTo>
                  <a:cubicBezTo>
                    <a:pt x="1" y="0"/>
                    <a:pt x="0" y="0"/>
                    <a:pt x="0" y="1"/>
                  </a:cubicBezTo>
                  <a:cubicBezTo>
                    <a:pt x="0" y="1"/>
                    <a:pt x="0" y="2"/>
                    <a:pt x="0" y="2"/>
                  </a:cubicBezTo>
                  <a:lnTo>
                    <a:pt x="5"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23" name="Freeform 106"/>
            <p:cNvSpPr>
              <a:spLocks/>
            </p:cNvSpPr>
            <p:nvPr/>
          </p:nvSpPr>
          <p:spPr bwMode="auto">
            <a:xfrm>
              <a:off x="3667125" y="4143375"/>
              <a:ext cx="15875" cy="15875"/>
            </a:xfrm>
            <a:custGeom>
              <a:avLst/>
              <a:gdLst>
                <a:gd name="T0" fmla="*/ 0 w 6"/>
                <a:gd name="T1" fmla="*/ 0 h 7"/>
                <a:gd name="T2" fmla="*/ 0 w 6"/>
                <a:gd name="T3" fmla="*/ 2 h 7"/>
                <a:gd name="T4" fmla="*/ 5 w 6"/>
                <a:gd name="T5" fmla="*/ 6 h 7"/>
                <a:gd name="T6" fmla="*/ 5 w 6"/>
                <a:gd name="T7" fmla="*/ 7 h 7"/>
                <a:gd name="T8" fmla="*/ 6 w 6"/>
                <a:gd name="T9" fmla="*/ 6 h 7"/>
                <a:gd name="T10" fmla="*/ 6 w 6"/>
                <a:gd name="T11" fmla="*/ 5 h 7"/>
                <a:gd name="T12" fmla="*/ 1 w 6"/>
                <a:gd name="T13" fmla="*/ 0 h 7"/>
                <a:gd name="T14" fmla="*/ 0 w 6"/>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0" y="0"/>
                  </a:moveTo>
                  <a:cubicBezTo>
                    <a:pt x="0" y="1"/>
                    <a:pt x="0" y="1"/>
                    <a:pt x="0" y="2"/>
                  </a:cubicBezTo>
                  <a:cubicBezTo>
                    <a:pt x="5" y="6"/>
                    <a:pt x="5" y="6"/>
                    <a:pt x="5" y="6"/>
                  </a:cubicBezTo>
                  <a:cubicBezTo>
                    <a:pt x="5" y="7"/>
                    <a:pt x="5" y="7"/>
                    <a:pt x="5" y="7"/>
                  </a:cubicBezTo>
                  <a:cubicBezTo>
                    <a:pt x="5" y="7"/>
                    <a:pt x="6" y="7"/>
                    <a:pt x="6" y="6"/>
                  </a:cubicBezTo>
                  <a:cubicBezTo>
                    <a:pt x="6" y="6"/>
                    <a:pt x="6" y="6"/>
                    <a:pt x="6" y="5"/>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grpSp>
        <p:nvGrpSpPr>
          <p:cNvPr id="187" name="Group 186"/>
          <p:cNvGrpSpPr/>
          <p:nvPr/>
        </p:nvGrpSpPr>
        <p:grpSpPr>
          <a:xfrm>
            <a:off x="3000492" y="2130251"/>
            <a:ext cx="304328" cy="550592"/>
            <a:chOff x="3632200" y="2433638"/>
            <a:chExt cx="241300" cy="436562"/>
          </a:xfrm>
          <a:solidFill>
            <a:srgbClr val="0078D7"/>
          </a:solidFill>
        </p:grpSpPr>
        <p:sp>
          <p:nvSpPr>
            <p:cNvPr id="170" name="Freeform 153"/>
            <p:cNvSpPr>
              <a:spLocks noEditPoints="1"/>
            </p:cNvSpPr>
            <p:nvPr/>
          </p:nvSpPr>
          <p:spPr bwMode="auto">
            <a:xfrm>
              <a:off x="3632200" y="2433638"/>
              <a:ext cx="241300" cy="153987"/>
            </a:xfrm>
            <a:custGeom>
              <a:avLst/>
              <a:gdLst>
                <a:gd name="T0" fmla="*/ 93 w 100"/>
                <a:gd name="T1" fmla="*/ 0 h 64"/>
                <a:gd name="T2" fmla="*/ 4 w 100"/>
                <a:gd name="T3" fmla="*/ 0 h 64"/>
                <a:gd name="T4" fmla="*/ 0 w 100"/>
                <a:gd name="T5" fmla="*/ 5 h 64"/>
                <a:gd name="T6" fmla="*/ 0 w 100"/>
                <a:gd name="T7" fmla="*/ 64 h 64"/>
                <a:gd name="T8" fmla="*/ 100 w 100"/>
                <a:gd name="T9" fmla="*/ 64 h 64"/>
                <a:gd name="T10" fmla="*/ 100 w 100"/>
                <a:gd name="T11" fmla="*/ 5 h 64"/>
                <a:gd name="T12" fmla="*/ 93 w 100"/>
                <a:gd name="T13" fmla="*/ 0 h 64"/>
                <a:gd name="T14" fmla="*/ 20 w 100"/>
                <a:gd name="T15" fmla="*/ 45 h 64"/>
                <a:gd name="T16" fmla="*/ 16 w 100"/>
                <a:gd name="T17" fmla="*/ 50 h 64"/>
                <a:gd name="T18" fmla="*/ 12 w 100"/>
                <a:gd name="T19" fmla="*/ 45 h 64"/>
                <a:gd name="T20" fmla="*/ 12 w 100"/>
                <a:gd name="T21" fmla="*/ 27 h 64"/>
                <a:gd name="T22" fmla="*/ 16 w 100"/>
                <a:gd name="T23" fmla="*/ 23 h 64"/>
                <a:gd name="T24" fmla="*/ 20 w 100"/>
                <a:gd name="T25" fmla="*/ 27 h 64"/>
                <a:gd name="T26" fmla="*/ 20 w 100"/>
                <a:gd name="T27" fmla="*/ 4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64">
                  <a:moveTo>
                    <a:pt x="93" y="0"/>
                  </a:moveTo>
                  <a:cubicBezTo>
                    <a:pt x="4" y="0"/>
                    <a:pt x="4" y="0"/>
                    <a:pt x="4" y="0"/>
                  </a:cubicBezTo>
                  <a:cubicBezTo>
                    <a:pt x="1" y="0"/>
                    <a:pt x="0" y="2"/>
                    <a:pt x="0" y="5"/>
                  </a:cubicBezTo>
                  <a:cubicBezTo>
                    <a:pt x="0" y="64"/>
                    <a:pt x="0" y="64"/>
                    <a:pt x="0" y="64"/>
                  </a:cubicBezTo>
                  <a:cubicBezTo>
                    <a:pt x="100" y="64"/>
                    <a:pt x="100" y="64"/>
                    <a:pt x="100" y="64"/>
                  </a:cubicBezTo>
                  <a:cubicBezTo>
                    <a:pt x="100" y="5"/>
                    <a:pt x="100" y="5"/>
                    <a:pt x="100" y="5"/>
                  </a:cubicBezTo>
                  <a:cubicBezTo>
                    <a:pt x="100" y="2"/>
                    <a:pt x="96" y="0"/>
                    <a:pt x="93" y="0"/>
                  </a:cubicBezTo>
                  <a:close/>
                  <a:moveTo>
                    <a:pt x="20" y="45"/>
                  </a:moveTo>
                  <a:cubicBezTo>
                    <a:pt x="20" y="48"/>
                    <a:pt x="18" y="50"/>
                    <a:pt x="16" y="50"/>
                  </a:cubicBezTo>
                  <a:cubicBezTo>
                    <a:pt x="14" y="50"/>
                    <a:pt x="12" y="48"/>
                    <a:pt x="12" y="45"/>
                  </a:cubicBezTo>
                  <a:cubicBezTo>
                    <a:pt x="12" y="27"/>
                    <a:pt x="12" y="27"/>
                    <a:pt x="12" y="27"/>
                  </a:cubicBezTo>
                  <a:cubicBezTo>
                    <a:pt x="12" y="25"/>
                    <a:pt x="14" y="23"/>
                    <a:pt x="16" y="23"/>
                  </a:cubicBezTo>
                  <a:cubicBezTo>
                    <a:pt x="18" y="23"/>
                    <a:pt x="20" y="25"/>
                    <a:pt x="20" y="27"/>
                  </a:cubicBezTo>
                  <a:lnTo>
                    <a:pt x="2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71" name="Freeform 154"/>
            <p:cNvSpPr>
              <a:spLocks noEditPoints="1"/>
            </p:cNvSpPr>
            <p:nvPr/>
          </p:nvSpPr>
          <p:spPr bwMode="auto">
            <a:xfrm>
              <a:off x="3632200" y="2617788"/>
              <a:ext cx="241300" cy="252412"/>
            </a:xfrm>
            <a:custGeom>
              <a:avLst/>
              <a:gdLst>
                <a:gd name="T0" fmla="*/ 0 w 100"/>
                <a:gd name="T1" fmla="*/ 0 h 104"/>
                <a:gd name="T2" fmla="*/ 0 w 100"/>
                <a:gd name="T3" fmla="*/ 97 h 104"/>
                <a:gd name="T4" fmla="*/ 4 w 100"/>
                <a:gd name="T5" fmla="*/ 104 h 104"/>
                <a:gd name="T6" fmla="*/ 93 w 100"/>
                <a:gd name="T7" fmla="*/ 104 h 104"/>
                <a:gd name="T8" fmla="*/ 100 w 100"/>
                <a:gd name="T9" fmla="*/ 97 h 104"/>
                <a:gd name="T10" fmla="*/ 100 w 100"/>
                <a:gd name="T11" fmla="*/ 0 h 104"/>
                <a:gd name="T12" fmla="*/ 0 w 100"/>
                <a:gd name="T13" fmla="*/ 0 h 104"/>
                <a:gd name="T14" fmla="*/ 20 w 100"/>
                <a:gd name="T15" fmla="*/ 61 h 104"/>
                <a:gd name="T16" fmla="*/ 16 w 100"/>
                <a:gd name="T17" fmla="*/ 65 h 104"/>
                <a:gd name="T18" fmla="*/ 12 w 100"/>
                <a:gd name="T19" fmla="*/ 61 h 104"/>
                <a:gd name="T20" fmla="*/ 12 w 100"/>
                <a:gd name="T21" fmla="*/ 15 h 104"/>
                <a:gd name="T22" fmla="*/ 16 w 100"/>
                <a:gd name="T23" fmla="*/ 11 h 104"/>
                <a:gd name="T24" fmla="*/ 20 w 100"/>
                <a:gd name="T25" fmla="*/ 15 h 104"/>
                <a:gd name="T26" fmla="*/ 20 w 100"/>
                <a:gd name="T27" fmla="*/ 6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104">
                  <a:moveTo>
                    <a:pt x="0" y="0"/>
                  </a:moveTo>
                  <a:cubicBezTo>
                    <a:pt x="0" y="97"/>
                    <a:pt x="0" y="97"/>
                    <a:pt x="0" y="97"/>
                  </a:cubicBezTo>
                  <a:cubicBezTo>
                    <a:pt x="0" y="100"/>
                    <a:pt x="1" y="104"/>
                    <a:pt x="4" y="104"/>
                  </a:cubicBezTo>
                  <a:cubicBezTo>
                    <a:pt x="93" y="104"/>
                    <a:pt x="93" y="104"/>
                    <a:pt x="93" y="104"/>
                  </a:cubicBezTo>
                  <a:cubicBezTo>
                    <a:pt x="96" y="104"/>
                    <a:pt x="100" y="100"/>
                    <a:pt x="100" y="97"/>
                  </a:cubicBezTo>
                  <a:cubicBezTo>
                    <a:pt x="100" y="0"/>
                    <a:pt x="100" y="0"/>
                    <a:pt x="100" y="0"/>
                  </a:cubicBezTo>
                  <a:lnTo>
                    <a:pt x="0" y="0"/>
                  </a:lnTo>
                  <a:close/>
                  <a:moveTo>
                    <a:pt x="20" y="61"/>
                  </a:moveTo>
                  <a:cubicBezTo>
                    <a:pt x="20" y="63"/>
                    <a:pt x="18" y="65"/>
                    <a:pt x="16" y="65"/>
                  </a:cubicBezTo>
                  <a:cubicBezTo>
                    <a:pt x="14" y="65"/>
                    <a:pt x="12" y="63"/>
                    <a:pt x="12" y="61"/>
                  </a:cubicBezTo>
                  <a:cubicBezTo>
                    <a:pt x="12" y="15"/>
                    <a:pt x="12" y="15"/>
                    <a:pt x="12" y="15"/>
                  </a:cubicBezTo>
                  <a:cubicBezTo>
                    <a:pt x="12" y="13"/>
                    <a:pt x="14" y="11"/>
                    <a:pt x="16" y="11"/>
                  </a:cubicBezTo>
                  <a:cubicBezTo>
                    <a:pt x="18" y="11"/>
                    <a:pt x="20" y="13"/>
                    <a:pt x="20" y="15"/>
                  </a:cubicBezTo>
                  <a:lnTo>
                    <a:pt x="2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sp>
        <p:nvSpPr>
          <p:cNvPr id="18" name="TextBox 17"/>
          <p:cNvSpPr txBox="1"/>
          <p:nvPr/>
        </p:nvSpPr>
        <p:spPr>
          <a:xfrm>
            <a:off x="9980962"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Television</a:t>
            </a:r>
          </a:p>
        </p:txBody>
      </p:sp>
      <p:sp>
        <p:nvSpPr>
          <p:cNvPr id="26" name="TextBox 25"/>
          <p:cNvSpPr txBox="1"/>
          <p:nvPr/>
        </p:nvSpPr>
        <p:spPr>
          <a:xfrm>
            <a:off x="9980962" y="2821123"/>
            <a:ext cx="778521" cy="184666"/>
          </a:xfrm>
          <a:prstGeom prst="rect">
            <a:avLst/>
          </a:prstGeom>
        </p:spPr>
        <p:txBody>
          <a:bodyPr wrap="squar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Microwave</a:t>
            </a:r>
          </a:p>
        </p:txBody>
      </p:sp>
      <p:grpSp>
        <p:nvGrpSpPr>
          <p:cNvPr id="194" name="Group 193"/>
          <p:cNvGrpSpPr/>
          <p:nvPr/>
        </p:nvGrpSpPr>
        <p:grpSpPr>
          <a:xfrm>
            <a:off x="10118952" y="4353309"/>
            <a:ext cx="502541" cy="550593"/>
            <a:chOff x="9374188" y="4051300"/>
            <a:chExt cx="398463" cy="436563"/>
          </a:xfrm>
          <a:solidFill>
            <a:srgbClr val="0078D7"/>
          </a:solidFill>
        </p:grpSpPr>
        <p:sp>
          <p:nvSpPr>
            <p:cNvPr id="146" name="Freeform 129"/>
            <p:cNvSpPr>
              <a:spLocks noEditPoints="1"/>
            </p:cNvSpPr>
            <p:nvPr/>
          </p:nvSpPr>
          <p:spPr bwMode="auto">
            <a:xfrm>
              <a:off x="9374188" y="4217988"/>
              <a:ext cx="398463" cy="269875"/>
            </a:xfrm>
            <a:custGeom>
              <a:avLst/>
              <a:gdLst>
                <a:gd name="T0" fmla="*/ 158 w 165"/>
                <a:gd name="T1" fmla="*/ 0 h 111"/>
                <a:gd name="T2" fmla="*/ 7 w 165"/>
                <a:gd name="T3" fmla="*/ 0 h 111"/>
                <a:gd name="T4" fmla="*/ 0 w 165"/>
                <a:gd name="T5" fmla="*/ 7 h 111"/>
                <a:gd name="T6" fmla="*/ 0 w 165"/>
                <a:gd name="T7" fmla="*/ 104 h 111"/>
                <a:gd name="T8" fmla="*/ 7 w 165"/>
                <a:gd name="T9" fmla="*/ 111 h 111"/>
                <a:gd name="T10" fmla="*/ 158 w 165"/>
                <a:gd name="T11" fmla="*/ 111 h 111"/>
                <a:gd name="T12" fmla="*/ 165 w 165"/>
                <a:gd name="T13" fmla="*/ 104 h 111"/>
                <a:gd name="T14" fmla="*/ 165 w 165"/>
                <a:gd name="T15" fmla="*/ 7 h 111"/>
                <a:gd name="T16" fmla="*/ 158 w 165"/>
                <a:gd name="T17" fmla="*/ 0 h 111"/>
                <a:gd name="T18" fmla="*/ 120 w 165"/>
                <a:gd name="T19" fmla="*/ 93 h 111"/>
                <a:gd name="T20" fmla="*/ 73 w 165"/>
                <a:gd name="T21" fmla="*/ 96 h 111"/>
                <a:gd name="T22" fmla="*/ 18 w 165"/>
                <a:gd name="T23" fmla="*/ 93 h 111"/>
                <a:gd name="T24" fmla="*/ 14 w 165"/>
                <a:gd name="T25" fmla="*/ 56 h 111"/>
                <a:gd name="T26" fmla="*/ 18 w 165"/>
                <a:gd name="T27" fmla="*/ 17 h 111"/>
                <a:gd name="T28" fmla="*/ 73 w 165"/>
                <a:gd name="T29" fmla="*/ 14 h 111"/>
                <a:gd name="T30" fmla="*/ 120 w 165"/>
                <a:gd name="T31" fmla="*/ 17 h 111"/>
                <a:gd name="T32" fmla="*/ 124 w 165"/>
                <a:gd name="T33" fmla="*/ 55 h 111"/>
                <a:gd name="T34" fmla="*/ 120 w 165"/>
                <a:gd name="T35" fmla="*/ 93 h 111"/>
                <a:gd name="T36" fmla="*/ 154 w 165"/>
                <a:gd name="T37" fmla="*/ 91 h 111"/>
                <a:gd name="T38" fmla="*/ 152 w 165"/>
                <a:gd name="T39" fmla="*/ 94 h 111"/>
                <a:gd name="T40" fmla="*/ 140 w 165"/>
                <a:gd name="T41" fmla="*/ 94 h 111"/>
                <a:gd name="T42" fmla="*/ 137 w 165"/>
                <a:gd name="T43" fmla="*/ 91 h 111"/>
                <a:gd name="T44" fmla="*/ 137 w 165"/>
                <a:gd name="T45" fmla="*/ 20 h 111"/>
                <a:gd name="T46" fmla="*/ 140 w 165"/>
                <a:gd name="T47" fmla="*/ 17 h 111"/>
                <a:gd name="T48" fmla="*/ 152 w 165"/>
                <a:gd name="T49" fmla="*/ 17 h 111"/>
                <a:gd name="T50" fmla="*/ 154 w 165"/>
                <a:gd name="T51" fmla="*/ 20 h 111"/>
                <a:gd name="T52" fmla="*/ 154 w 165"/>
                <a:gd name="T53" fmla="*/ 9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5" h="111">
                  <a:moveTo>
                    <a:pt x="158" y="0"/>
                  </a:moveTo>
                  <a:cubicBezTo>
                    <a:pt x="7" y="0"/>
                    <a:pt x="7" y="0"/>
                    <a:pt x="7" y="0"/>
                  </a:cubicBezTo>
                  <a:cubicBezTo>
                    <a:pt x="3" y="0"/>
                    <a:pt x="0" y="3"/>
                    <a:pt x="0" y="7"/>
                  </a:cubicBezTo>
                  <a:cubicBezTo>
                    <a:pt x="0" y="104"/>
                    <a:pt x="0" y="104"/>
                    <a:pt x="0" y="104"/>
                  </a:cubicBezTo>
                  <a:cubicBezTo>
                    <a:pt x="0" y="108"/>
                    <a:pt x="3" y="111"/>
                    <a:pt x="7" y="111"/>
                  </a:cubicBezTo>
                  <a:cubicBezTo>
                    <a:pt x="158" y="111"/>
                    <a:pt x="158" y="111"/>
                    <a:pt x="158" y="111"/>
                  </a:cubicBezTo>
                  <a:cubicBezTo>
                    <a:pt x="162" y="111"/>
                    <a:pt x="165" y="108"/>
                    <a:pt x="165" y="104"/>
                  </a:cubicBezTo>
                  <a:cubicBezTo>
                    <a:pt x="165" y="7"/>
                    <a:pt x="165" y="7"/>
                    <a:pt x="165" y="7"/>
                  </a:cubicBezTo>
                  <a:cubicBezTo>
                    <a:pt x="165" y="3"/>
                    <a:pt x="162" y="0"/>
                    <a:pt x="158" y="0"/>
                  </a:cubicBezTo>
                  <a:close/>
                  <a:moveTo>
                    <a:pt x="120" y="93"/>
                  </a:moveTo>
                  <a:cubicBezTo>
                    <a:pt x="118" y="95"/>
                    <a:pt x="97" y="96"/>
                    <a:pt x="73" y="96"/>
                  </a:cubicBezTo>
                  <a:cubicBezTo>
                    <a:pt x="46" y="96"/>
                    <a:pt x="20" y="95"/>
                    <a:pt x="18" y="93"/>
                  </a:cubicBezTo>
                  <a:cubicBezTo>
                    <a:pt x="16" y="91"/>
                    <a:pt x="14" y="74"/>
                    <a:pt x="14" y="56"/>
                  </a:cubicBezTo>
                  <a:cubicBezTo>
                    <a:pt x="14" y="36"/>
                    <a:pt x="15" y="20"/>
                    <a:pt x="18" y="17"/>
                  </a:cubicBezTo>
                  <a:cubicBezTo>
                    <a:pt x="20" y="15"/>
                    <a:pt x="47" y="14"/>
                    <a:pt x="73" y="14"/>
                  </a:cubicBezTo>
                  <a:cubicBezTo>
                    <a:pt x="99" y="14"/>
                    <a:pt x="119" y="16"/>
                    <a:pt x="120" y="17"/>
                  </a:cubicBezTo>
                  <a:cubicBezTo>
                    <a:pt x="122" y="19"/>
                    <a:pt x="124" y="36"/>
                    <a:pt x="124" y="55"/>
                  </a:cubicBezTo>
                  <a:cubicBezTo>
                    <a:pt x="124" y="74"/>
                    <a:pt x="123" y="91"/>
                    <a:pt x="120" y="93"/>
                  </a:cubicBezTo>
                  <a:close/>
                  <a:moveTo>
                    <a:pt x="154" y="91"/>
                  </a:moveTo>
                  <a:cubicBezTo>
                    <a:pt x="154" y="92"/>
                    <a:pt x="153" y="94"/>
                    <a:pt x="152" y="94"/>
                  </a:cubicBezTo>
                  <a:cubicBezTo>
                    <a:pt x="140" y="94"/>
                    <a:pt x="140" y="94"/>
                    <a:pt x="140" y="94"/>
                  </a:cubicBezTo>
                  <a:cubicBezTo>
                    <a:pt x="139" y="94"/>
                    <a:pt x="137" y="92"/>
                    <a:pt x="137" y="91"/>
                  </a:cubicBezTo>
                  <a:cubicBezTo>
                    <a:pt x="137" y="20"/>
                    <a:pt x="137" y="20"/>
                    <a:pt x="137" y="20"/>
                  </a:cubicBezTo>
                  <a:cubicBezTo>
                    <a:pt x="137" y="19"/>
                    <a:pt x="139" y="17"/>
                    <a:pt x="140" y="17"/>
                  </a:cubicBezTo>
                  <a:cubicBezTo>
                    <a:pt x="152" y="17"/>
                    <a:pt x="152" y="17"/>
                    <a:pt x="152" y="17"/>
                  </a:cubicBezTo>
                  <a:cubicBezTo>
                    <a:pt x="153" y="17"/>
                    <a:pt x="154" y="19"/>
                    <a:pt x="154" y="20"/>
                  </a:cubicBezTo>
                  <a:lnTo>
                    <a:pt x="154"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47" name="Oval 130"/>
            <p:cNvSpPr>
              <a:spLocks noChangeArrowheads="1"/>
            </p:cNvSpPr>
            <p:nvPr/>
          </p:nvSpPr>
          <p:spPr bwMode="auto">
            <a:xfrm>
              <a:off x="9720263" y="4271963"/>
              <a:ext cx="14288"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48" name="Oval 131"/>
            <p:cNvSpPr>
              <a:spLocks noChangeArrowheads="1"/>
            </p:cNvSpPr>
            <p:nvPr/>
          </p:nvSpPr>
          <p:spPr bwMode="auto">
            <a:xfrm>
              <a:off x="9720263" y="4292600"/>
              <a:ext cx="14288" cy="174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49" name="Oval 132"/>
            <p:cNvSpPr>
              <a:spLocks noChangeArrowheads="1"/>
            </p:cNvSpPr>
            <p:nvPr/>
          </p:nvSpPr>
          <p:spPr bwMode="auto">
            <a:xfrm>
              <a:off x="9720263" y="4318000"/>
              <a:ext cx="14288"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50" name="Oval 133"/>
            <p:cNvSpPr>
              <a:spLocks noChangeArrowheads="1"/>
            </p:cNvSpPr>
            <p:nvPr/>
          </p:nvSpPr>
          <p:spPr bwMode="auto">
            <a:xfrm>
              <a:off x="9712325" y="4356100"/>
              <a:ext cx="30163" cy="30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51" name="Oval 134"/>
            <p:cNvSpPr>
              <a:spLocks noChangeArrowheads="1"/>
            </p:cNvSpPr>
            <p:nvPr/>
          </p:nvSpPr>
          <p:spPr bwMode="auto">
            <a:xfrm>
              <a:off x="9712325" y="4405313"/>
              <a:ext cx="30163" cy="28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52" name="Freeform 135"/>
            <p:cNvSpPr>
              <a:spLocks/>
            </p:cNvSpPr>
            <p:nvPr/>
          </p:nvSpPr>
          <p:spPr bwMode="auto">
            <a:xfrm>
              <a:off x="9502775" y="4184650"/>
              <a:ext cx="130175" cy="28575"/>
            </a:xfrm>
            <a:custGeom>
              <a:avLst/>
              <a:gdLst>
                <a:gd name="T0" fmla="*/ 34 w 54"/>
                <a:gd name="T1" fmla="*/ 0 h 12"/>
                <a:gd name="T2" fmla="*/ 33 w 54"/>
                <a:gd name="T3" fmla="*/ 0 h 12"/>
                <a:gd name="T4" fmla="*/ 27 w 54"/>
                <a:gd name="T5" fmla="*/ 0 h 12"/>
                <a:gd name="T6" fmla="*/ 20 w 54"/>
                <a:gd name="T7" fmla="*/ 0 h 12"/>
                <a:gd name="T8" fmla="*/ 19 w 54"/>
                <a:gd name="T9" fmla="*/ 1 h 12"/>
                <a:gd name="T10" fmla="*/ 0 w 54"/>
                <a:gd name="T11" fmla="*/ 12 h 12"/>
                <a:gd name="T12" fmla="*/ 54 w 54"/>
                <a:gd name="T13" fmla="*/ 12 h 12"/>
                <a:gd name="T14" fmla="*/ 34 w 54"/>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2">
                  <a:moveTo>
                    <a:pt x="34" y="0"/>
                  </a:moveTo>
                  <a:cubicBezTo>
                    <a:pt x="34" y="0"/>
                    <a:pt x="33" y="0"/>
                    <a:pt x="33" y="0"/>
                  </a:cubicBezTo>
                  <a:cubicBezTo>
                    <a:pt x="31" y="0"/>
                    <a:pt x="29" y="0"/>
                    <a:pt x="27" y="0"/>
                  </a:cubicBezTo>
                  <a:cubicBezTo>
                    <a:pt x="25" y="0"/>
                    <a:pt x="22" y="0"/>
                    <a:pt x="20" y="0"/>
                  </a:cubicBezTo>
                  <a:cubicBezTo>
                    <a:pt x="20" y="0"/>
                    <a:pt x="19" y="1"/>
                    <a:pt x="19" y="1"/>
                  </a:cubicBezTo>
                  <a:cubicBezTo>
                    <a:pt x="11" y="3"/>
                    <a:pt x="4" y="5"/>
                    <a:pt x="0" y="12"/>
                  </a:cubicBezTo>
                  <a:cubicBezTo>
                    <a:pt x="54" y="12"/>
                    <a:pt x="54" y="12"/>
                    <a:pt x="54" y="12"/>
                  </a:cubicBezTo>
                  <a:cubicBezTo>
                    <a:pt x="50" y="4"/>
                    <a:pt x="43" y="3"/>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53" name="Freeform 136"/>
            <p:cNvSpPr>
              <a:spLocks/>
            </p:cNvSpPr>
            <p:nvPr/>
          </p:nvSpPr>
          <p:spPr bwMode="auto">
            <a:xfrm>
              <a:off x="9466263" y="4051300"/>
              <a:ext cx="84138" cy="130175"/>
            </a:xfrm>
            <a:custGeom>
              <a:avLst/>
              <a:gdLst>
                <a:gd name="T0" fmla="*/ 1 w 35"/>
                <a:gd name="T1" fmla="*/ 0 h 54"/>
                <a:gd name="T2" fmla="*/ 0 w 35"/>
                <a:gd name="T3" fmla="*/ 0 h 54"/>
                <a:gd name="T4" fmla="*/ 0 w 35"/>
                <a:gd name="T5" fmla="*/ 1 h 54"/>
                <a:gd name="T6" fmla="*/ 34 w 35"/>
                <a:gd name="T7" fmla="*/ 54 h 54"/>
                <a:gd name="T8" fmla="*/ 35 w 35"/>
                <a:gd name="T9" fmla="*/ 54 h 54"/>
                <a:gd name="T10" fmla="*/ 1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1" y="0"/>
                  </a:moveTo>
                  <a:cubicBezTo>
                    <a:pt x="1" y="0"/>
                    <a:pt x="1" y="0"/>
                    <a:pt x="0" y="0"/>
                  </a:cubicBezTo>
                  <a:cubicBezTo>
                    <a:pt x="0" y="0"/>
                    <a:pt x="0" y="1"/>
                    <a:pt x="0" y="1"/>
                  </a:cubicBezTo>
                  <a:cubicBezTo>
                    <a:pt x="34" y="54"/>
                    <a:pt x="34" y="54"/>
                    <a:pt x="34" y="54"/>
                  </a:cubicBezTo>
                  <a:cubicBezTo>
                    <a:pt x="34" y="54"/>
                    <a:pt x="35" y="54"/>
                    <a:pt x="35" y="54"/>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54" name="Freeform 137"/>
            <p:cNvSpPr>
              <a:spLocks/>
            </p:cNvSpPr>
            <p:nvPr/>
          </p:nvSpPr>
          <p:spPr bwMode="auto">
            <a:xfrm>
              <a:off x="9582150" y="4051300"/>
              <a:ext cx="87313" cy="130175"/>
            </a:xfrm>
            <a:custGeom>
              <a:avLst/>
              <a:gdLst>
                <a:gd name="T0" fmla="*/ 35 w 36"/>
                <a:gd name="T1" fmla="*/ 0 h 54"/>
                <a:gd name="T2" fmla="*/ 34 w 36"/>
                <a:gd name="T3" fmla="*/ 0 h 54"/>
                <a:gd name="T4" fmla="*/ 0 w 36"/>
                <a:gd name="T5" fmla="*/ 54 h 54"/>
                <a:gd name="T6" fmla="*/ 1 w 36"/>
                <a:gd name="T7" fmla="*/ 54 h 54"/>
                <a:gd name="T8" fmla="*/ 36 w 36"/>
                <a:gd name="T9" fmla="*/ 1 h 54"/>
                <a:gd name="T10" fmla="*/ 35 w 36"/>
                <a:gd name="T11" fmla="*/ 0 h 54"/>
              </a:gdLst>
              <a:ahLst/>
              <a:cxnLst>
                <a:cxn ang="0">
                  <a:pos x="T0" y="T1"/>
                </a:cxn>
                <a:cxn ang="0">
                  <a:pos x="T2" y="T3"/>
                </a:cxn>
                <a:cxn ang="0">
                  <a:pos x="T4" y="T5"/>
                </a:cxn>
                <a:cxn ang="0">
                  <a:pos x="T6" y="T7"/>
                </a:cxn>
                <a:cxn ang="0">
                  <a:pos x="T8" y="T9"/>
                </a:cxn>
                <a:cxn ang="0">
                  <a:pos x="T10" y="T11"/>
                </a:cxn>
              </a:cxnLst>
              <a:rect l="0" t="0" r="r" b="b"/>
              <a:pathLst>
                <a:path w="36" h="54">
                  <a:moveTo>
                    <a:pt x="35" y="0"/>
                  </a:moveTo>
                  <a:cubicBezTo>
                    <a:pt x="35" y="0"/>
                    <a:pt x="35" y="0"/>
                    <a:pt x="34" y="0"/>
                  </a:cubicBezTo>
                  <a:cubicBezTo>
                    <a:pt x="0" y="54"/>
                    <a:pt x="0" y="54"/>
                    <a:pt x="0" y="54"/>
                  </a:cubicBezTo>
                  <a:cubicBezTo>
                    <a:pt x="0" y="54"/>
                    <a:pt x="1" y="54"/>
                    <a:pt x="1" y="54"/>
                  </a:cubicBezTo>
                  <a:cubicBezTo>
                    <a:pt x="36" y="1"/>
                    <a:pt x="36" y="1"/>
                    <a:pt x="36" y="1"/>
                  </a:cubicBezTo>
                  <a:cubicBezTo>
                    <a:pt x="36" y="1"/>
                    <a:pt x="36"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grpSp>
        <p:nvGrpSpPr>
          <p:cNvPr id="181" name="Group 180"/>
          <p:cNvGrpSpPr/>
          <p:nvPr/>
        </p:nvGrpSpPr>
        <p:grpSpPr>
          <a:xfrm>
            <a:off x="10095926" y="2366505"/>
            <a:ext cx="548592" cy="314338"/>
            <a:chOff x="9350375" y="2522538"/>
            <a:chExt cx="434976" cy="249237"/>
          </a:xfrm>
          <a:solidFill>
            <a:srgbClr val="0078D7"/>
          </a:solidFill>
        </p:grpSpPr>
        <p:sp>
          <p:nvSpPr>
            <p:cNvPr id="172" name="Freeform 155"/>
            <p:cNvSpPr>
              <a:spLocks noEditPoints="1"/>
            </p:cNvSpPr>
            <p:nvPr/>
          </p:nvSpPr>
          <p:spPr bwMode="auto">
            <a:xfrm>
              <a:off x="9688513" y="2522538"/>
              <a:ext cx="96838" cy="249237"/>
            </a:xfrm>
            <a:custGeom>
              <a:avLst/>
              <a:gdLst>
                <a:gd name="T0" fmla="*/ 0 w 40"/>
                <a:gd name="T1" fmla="*/ 0 h 103"/>
                <a:gd name="T2" fmla="*/ 5 w 40"/>
                <a:gd name="T3" fmla="*/ 100 h 103"/>
                <a:gd name="T4" fmla="*/ 13 w 40"/>
                <a:gd name="T5" fmla="*/ 100 h 103"/>
                <a:gd name="T6" fmla="*/ 40 w 40"/>
                <a:gd name="T7" fmla="*/ 94 h 103"/>
                <a:gd name="T8" fmla="*/ 34 w 40"/>
                <a:gd name="T9" fmla="*/ 0 h 103"/>
                <a:gd name="T10" fmla="*/ 12 w 40"/>
                <a:gd name="T11" fmla="*/ 54 h 103"/>
                <a:gd name="T12" fmla="*/ 6 w 40"/>
                <a:gd name="T13" fmla="*/ 54 h 103"/>
                <a:gd name="T14" fmla="*/ 6 w 40"/>
                <a:gd name="T15" fmla="*/ 42 h 103"/>
                <a:gd name="T16" fmla="*/ 12 w 40"/>
                <a:gd name="T17" fmla="*/ 42 h 103"/>
                <a:gd name="T18" fmla="*/ 6 w 40"/>
                <a:gd name="T19" fmla="*/ 42 h 103"/>
                <a:gd name="T20" fmla="*/ 6 w 40"/>
                <a:gd name="T21" fmla="*/ 66 h 103"/>
                <a:gd name="T22" fmla="*/ 12 w 40"/>
                <a:gd name="T23" fmla="*/ 66 h 103"/>
                <a:gd name="T24" fmla="*/ 20 w 40"/>
                <a:gd name="T25" fmla="*/ 91 h 103"/>
                <a:gd name="T26" fmla="*/ 20 w 40"/>
                <a:gd name="T27" fmla="*/ 75 h 103"/>
                <a:gd name="T28" fmla="*/ 20 w 40"/>
                <a:gd name="T29" fmla="*/ 91 h 103"/>
                <a:gd name="T30" fmla="*/ 23 w 40"/>
                <a:gd name="T31" fmla="*/ 54 h 103"/>
                <a:gd name="T32" fmla="*/ 17 w 40"/>
                <a:gd name="T33" fmla="*/ 54 h 103"/>
                <a:gd name="T34" fmla="*/ 17 w 40"/>
                <a:gd name="T35" fmla="*/ 42 h 103"/>
                <a:gd name="T36" fmla="*/ 23 w 40"/>
                <a:gd name="T37" fmla="*/ 42 h 103"/>
                <a:gd name="T38" fmla="*/ 17 w 40"/>
                <a:gd name="T39" fmla="*/ 42 h 103"/>
                <a:gd name="T40" fmla="*/ 23 w 40"/>
                <a:gd name="T41" fmla="*/ 66 h 103"/>
                <a:gd name="T42" fmla="*/ 17 w 40"/>
                <a:gd name="T43" fmla="*/ 66 h 103"/>
                <a:gd name="T44" fmla="*/ 31 w 40"/>
                <a:gd name="T45" fmla="*/ 69 h 103"/>
                <a:gd name="T46" fmla="*/ 31 w 40"/>
                <a:gd name="T47" fmla="*/ 63 h 103"/>
                <a:gd name="T48" fmla="*/ 31 w 40"/>
                <a:gd name="T49" fmla="*/ 69 h 103"/>
                <a:gd name="T50" fmla="*/ 28 w 40"/>
                <a:gd name="T51" fmla="*/ 54 h 103"/>
                <a:gd name="T52" fmla="*/ 34 w 40"/>
                <a:gd name="T53" fmla="*/ 54 h 103"/>
                <a:gd name="T54" fmla="*/ 31 w 40"/>
                <a:gd name="T55" fmla="*/ 45 h 103"/>
                <a:gd name="T56" fmla="*/ 31 w 40"/>
                <a:gd name="T57" fmla="*/ 39 h 103"/>
                <a:gd name="T58" fmla="*/ 31 w 40"/>
                <a:gd name="T59" fmla="*/ 45 h 103"/>
                <a:gd name="T60" fmla="*/ 28 w 40"/>
                <a:gd name="T61" fmla="*/ 33 h 103"/>
                <a:gd name="T62" fmla="*/ 6 w 40"/>
                <a:gd name="T63" fmla="*/ 27 h 103"/>
                <a:gd name="T64" fmla="*/ 12 w 40"/>
                <a:gd name="T65" fmla="*/ 15 h 103"/>
                <a:gd name="T66" fmla="*/ 34 w 40"/>
                <a:gd name="T67" fmla="*/ 2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 h="103">
                  <a:moveTo>
                    <a:pt x="34" y="0"/>
                  </a:moveTo>
                  <a:cubicBezTo>
                    <a:pt x="0" y="0"/>
                    <a:pt x="0" y="0"/>
                    <a:pt x="0" y="0"/>
                  </a:cubicBezTo>
                  <a:cubicBezTo>
                    <a:pt x="0" y="100"/>
                    <a:pt x="0" y="100"/>
                    <a:pt x="0" y="100"/>
                  </a:cubicBezTo>
                  <a:cubicBezTo>
                    <a:pt x="5" y="100"/>
                    <a:pt x="5" y="100"/>
                    <a:pt x="5" y="100"/>
                  </a:cubicBezTo>
                  <a:cubicBezTo>
                    <a:pt x="5" y="102"/>
                    <a:pt x="7" y="103"/>
                    <a:pt x="9" y="103"/>
                  </a:cubicBezTo>
                  <a:cubicBezTo>
                    <a:pt x="11" y="103"/>
                    <a:pt x="13" y="102"/>
                    <a:pt x="13" y="100"/>
                  </a:cubicBezTo>
                  <a:cubicBezTo>
                    <a:pt x="34" y="100"/>
                    <a:pt x="34" y="100"/>
                    <a:pt x="34" y="100"/>
                  </a:cubicBezTo>
                  <a:cubicBezTo>
                    <a:pt x="37" y="100"/>
                    <a:pt x="40" y="97"/>
                    <a:pt x="40" y="94"/>
                  </a:cubicBezTo>
                  <a:cubicBezTo>
                    <a:pt x="40" y="6"/>
                    <a:pt x="40" y="6"/>
                    <a:pt x="40" y="6"/>
                  </a:cubicBezTo>
                  <a:cubicBezTo>
                    <a:pt x="40" y="3"/>
                    <a:pt x="37" y="0"/>
                    <a:pt x="34" y="0"/>
                  </a:cubicBezTo>
                  <a:close/>
                  <a:moveTo>
                    <a:pt x="9" y="51"/>
                  </a:moveTo>
                  <a:cubicBezTo>
                    <a:pt x="11" y="51"/>
                    <a:pt x="12" y="52"/>
                    <a:pt x="12" y="54"/>
                  </a:cubicBezTo>
                  <a:cubicBezTo>
                    <a:pt x="12" y="56"/>
                    <a:pt x="11" y="57"/>
                    <a:pt x="9" y="57"/>
                  </a:cubicBezTo>
                  <a:cubicBezTo>
                    <a:pt x="7" y="57"/>
                    <a:pt x="6" y="56"/>
                    <a:pt x="6" y="54"/>
                  </a:cubicBezTo>
                  <a:cubicBezTo>
                    <a:pt x="6" y="52"/>
                    <a:pt x="7" y="51"/>
                    <a:pt x="9" y="51"/>
                  </a:cubicBezTo>
                  <a:close/>
                  <a:moveTo>
                    <a:pt x="6" y="42"/>
                  </a:moveTo>
                  <a:cubicBezTo>
                    <a:pt x="6" y="40"/>
                    <a:pt x="7" y="39"/>
                    <a:pt x="9" y="39"/>
                  </a:cubicBezTo>
                  <a:cubicBezTo>
                    <a:pt x="11" y="39"/>
                    <a:pt x="12" y="40"/>
                    <a:pt x="12" y="42"/>
                  </a:cubicBezTo>
                  <a:cubicBezTo>
                    <a:pt x="12" y="44"/>
                    <a:pt x="11" y="45"/>
                    <a:pt x="9" y="45"/>
                  </a:cubicBezTo>
                  <a:cubicBezTo>
                    <a:pt x="7" y="45"/>
                    <a:pt x="6" y="44"/>
                    <a:pt x="6" y="42"/>
                  </a:cubicBezTo>
                  <a:close/>
                  <a:moveTo>
                    <a:pt x="9" y="69"/>
                  </a:moveTo>
                  <a:cubicBezTo>
                    <a:pt x="7" y="69"/>
                    <a:pt x="6" y="68"/>
                    <a:pt x="6" y="66"/>
                  </a:cubicBezTo>
                  <a:cubicBezTo>
                    <a:pt x="6" y="64"/>
                    <a:pt x="7" y="63"/>
                    <a:pt x="9" y="63"/>
                  </a:cubicBezTo>
                  <a:cubicBezTo>
                    <a:pt x="11" y="63"/>
                    <a:pt x="12" y="64"/>
                    <a:pt x="12" y="66"/>
                  </a:cubicBezTo>
                  <a:cubicBezTo>
                    <a:pt x="12" y="68"/>
                    <a:pt x="11" y="69"/>
                    <a:pt x="9" y="69"/>
                  </a:cubicBezTo>
                  <a:close/>
                  <a:moveTo>
                    <a:pt x="20" y="91"/>
                  </a:moveTo>
                  <a:cubicBezTo>
                    <a:pt x="16" y="91"/>
                    <a:pt x="12" y="87"/>
                    <a:pt x="12" y="83"/>
                  </a:cubicBezTo>
                  <a:cubicBezTo>
                    <a:pt x="12" y="78"/>
                    <a:pt x="16" y="75"/>
                    <a:pt x="20" y="75"/>
                  </a:cubicBezTo>
                  <a:cubicBezTo>
                    <a:pt x="24" y="75"/>
                    <a:pt x="28" y="78"/>
                    <a:pt x="28" y="83"/>
                  </a:cubicBezTo>
                  <a:cubicBezTo>
                    <a:pt x="28" y="87"/>
                    <a:pt x="24" y="91"/>
                    <a:pt x="20" y="91"/>
                  </a:cubicBezTo>
                  <a:close/>
                  <a:moveTo>
                    <a:pt x="20" y="51"/>
                  </a:moveTo>
                  <a:cubicBezTo>
                    <a:pt x="22" y="51"/>
                    <a:pt x="23" y="52"/>
                    <a:pt x="23" y="54"/>
                  </a:cubicBezTo>
                  <a:cubicBezTo>
                    <a:pt x="23" y="56"/>
                    <a:pt x="22" y="57"/>
                    <a:pt x="20" y="57"/>
                  </a:cubicBezTo>
                  <a:cubicBezTo>
                    <a:pt x="18" y="57"/>
                    <a:pt x="17" y="56"/>
                    <a:pt x="17" y="54"/>
                  </a:cubicBezTo>
                  <a:cubicBezTo>
                    <a:pt x="17" y="52"/>
                    <a:pt x="18" y="51"/>
                    <a:pt x="20" y="51"/>
                  </a:cubicBezTo>
                  <a:close/>
                  <a:moveTo>
                    <a:pt x="17" y="42"/>
                  </a:moveTo>
                  <a:cubicBezTo>
                    <a:pt x="17" y="40"/>
                    <a:pt x="18" y="39"/>
                    <a:pt x="20" y="39"/>
                  </a:cubicBezTo>
                  <a:cubicBezTo>
                    <a:pt x="22" y="39"/>
                    <a:pt x="23" y="40"/>
                    <a:pt x="23" y="42"/>
                  </a:cubicBezTo>
                  <a:cubicBezTo>
                    <a:pt x="23" y="44"/>
                    <a:pt x="22" y="45"/>
                    <a:pt x="20" y="45"/>
                  </a:cubicBezTo>
                  <a:cubicBezTo>
                    <a:pt x="18" y="45"/>
                    <a:pt x="17" y="44"/>
                    <a:pt x="17" y="42"/>
                  </a:cubicBezTo>
                  <a:close/>
                  <a:moveTo>
                    <a:pt x="20" y="63"/>
                  </a:moveTo>
                  <a:cubicBezTo>
                    <a:pt x="22" y="63"/>
                    <a:pt x="23" y="64"/>
                    <a:pt x="23" y="66"/>
                  </a:cubicBezTo>
                  <a:cubicBezTo>
                    <a:pt x="23" y="68"/>
                    <a:pt x="22" y="69"/>
                    <a:pt x="20" y="69"/>
                  </a:cubicBezTo>
                  <a:cubicBezTo>
                    <a:pt x="18" y="69"/>
                    <a:pt x="17" y="68"/>
                    <a:pt x="17" y="66"/>
                  </a:cubicBezTo>
                  <a:cubicBezTo>
                    <a:pt x="17" y="64"/>
                    <a:pt x="18" y="63"/>
                    <a:pt x="20" y="63"/>
                  </a:cubicBezTo>
                  <a:close/>
                  <a:moveTo>
                    <a:pt x="31" y="69"/>
                  </a:moveTo>
                  <a:cubicBezTo>
                    <a:pt x="29" y="69"/>
                    <a:pt x="28" y="68"/>
                    <a:pt x="28" y="66"/>
                  </a:cubicBezTo>
                  <a:cubicBezTo>
                    <a:pt x="28" y="64"/>
                    <a:pt x="29" y="63"/>
                    <a:pt x="31" y="63"/>
                  </a:cubicBezTo>
                  <a:cubicBezTo>
                    <a:pt x="33" y="63"/>
                    <a:pt x="34" y="64"/>
                    <a:pt x="34" y="66"/>
                  </a:cubicBezTo>
                  <a:cubicBezTo>
                    <a:pt x="34" y="68"/>
                    <a:pt x="33" y="69"/>
                    <a:pt x="31" y="69"/>
                  </a:cubicBezTo>
                  <a:close/>
                  <a:moveTo>
                    <a:pt x="31" y="57"/>
                  </a:moveTo>
                  <a:cubicBezTo>
                    <a:pt x="29" y="57"/>
                    <a:pt x="28" y="56"/>
                    <a:pt x="28" y="54"/>
                  </a:cubicBezTo>
                  <a:cubicBezTo>
                    <a:pt x="28" y="52"/>
                    <a:pt x="29" y="51"/>
                    <a:pt x="31" y="51"/>
                  </a:cubicBezTo>
                  <a:cubicBezTo>
                    <a:pt x="33" y="51"/>
                    <a:pt x="34" y="52"/>
                    <a:pt x="34" y="54"/>
                  </a:cubicBezTo>
                  <a:cubicBezTo>
                    <a:pt x="34" y="56"/>
                    <a:pt x="33" y="57"/>
                    <a:pt x="31" y="57"/>
                  </a:cubicBezTo>
                  <a:close/>
                  <a:moveTo>
                    <a:pt x="31" y="45"/>
                  </a:moveTo>
                  <a:cubicBezTo>
                    <a:pt x="29" y="45"/>
                    <a:pt x="28" y="44"/>
                    <a:pt x="28" y="42"/>
                  </a:cubicBezTo>
                  <a:cubicBezTo>
                    <a:pt x="28" y="40"/>
                    <a:pt x="29" y="39"/>
                    <a:pt x="31" y="39"/>
                  </a:cubicBezTo>
                  <a:cubicBezTo>
                    <a:pt x="33" y="39"/>
                    <a:pt x="34" y="40"/>
                    <a:pt x="34" y="42"/>
                  </a:cubicBezTo>
                  <a:cubicBezTo>
                    <a:pt x="34" y="44"/>
                    <a:pt x="33" y="45"/>
                    <a:pt x="31" y="45"/>
                  </a:cubicBezTo>
                  <a:close/>
                  <a:moveTo>
                    <a:pt x="34" y="27"/>
                  </a:moveTo>
                  <a:cubicBezTo>
                    <a:pt x="34" y="30"/>
                    <a:pt x="31" y="33"/>
                    <a:pt x="28" y="33"/>
                  </a:cubicBezTo>
                  <a:cubicBezTo>
                    <a:pt x="12" y="33"/>
                    <a:pt x="12" y="33"/>
                    <a:pt x="12" y="33"/>
                  </a:cubicBezTo>
                  <a:cubicBezTo>
                    <a:pt x="9" y="33"/>
                    <a:pt x="6" y="30"/>
                    <a:pt x="6" y="27"/>
                  </a:cubicBezTo>
                  <a:cubicBezTo>
                    <a:pt x="6" y="21"/>
                    <a:pt x="6" y="21"/>
                    <a:pt x="6" y="21"/>
                  </a:cubicBezTo>
                  <a:cubicBezTo>
                    <a:pt x="6" y="18"/>
                    <a:pt x="9" y="15"/>
                    <a:pt x="12" y="15"/>
                  </a:cubicBezTo>
                  <a:cubicBezTo>
                    <a:pt x="28" y="15"/>
                    <a:pt x="28" y="15"/>
                    <a:pt x="28" y="15"/>
                  </a:cubicBezTo>
                  <a:cubicBezTo>
                    <a:pt x="31" y="15"/>
                    <a:pt x="34" y="18"/>
                    <a:pt x="34" y="21"/>
                  </a:cubicBezTo>
                  <a:lnTo>
                    <a:pt x="3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73" name="Freeform 156"/>
            <p:cNvSpPr>
              <a:spLocks noEditPoints="1"/>
            </p:cNvSpPr>
            <p:nvPr/>
          </p:nvSpPr>
          <p:spPr bwMode="auto">
            <a:xfrm>
              <a:off x="9350375" y="2522538"/>
              <a:ext cx="323850" cy="249237"/>
            </a:xfrm>
            <a:custGeom>
              <a:avLst/>
              <a:gdLst>
                <a:gd name="T0" fmla="*/ 0 w 134"/>
                <a:gd name="T1" fmla="*/ 6 h 103"/>
                <a:gd name="T2" fmla="*/ 0 w 134"/>
                <a:gd name="T3" fmla="*/ 94 h 103"/>
                <a:gd name="T4" fmla="*/ 6 w 134"/>
                <a:gd name="T5" fmla="*/ 100 h 103"/>
                <a:gd name="T6" fmla="*/ 23 w 134"/>
                <a:gd name="T7" fmla="*/ 100 h 103"/>
                <a:gd name="T8" fmla="*/ 27 w 134"/>
                <a:gd name="T9" fmla="*/ 103 h 103"/>
                <a:gd name="T10" fmla="*/ 31 w 134"/>
                <a:gd name="T11" fmla="*/ 100 h 103"/>
                <a:gd name="T12" fmla="*/ 134 w 134"/>
                <a:gd name="T13" fmla="*/ 100 h 103"/>
                <a:gd name="T14" fmla="*/ 134 w 134"/>
                <a:gd name="T15" fmla="*/ 0 h 103"/>
                <a:gd name="T16" fmla="*/ 6 w 134"/>
                <a:gd name="T17" fmla="*/ 0 h 103"/>
                <a:gd name="T18" fmla="*/ 0 w 134"/>
                <a:gd name="T19" fmla="*/ 6 h 103"/>
                <a:gd name="T20" fmla="*/ 12 w 134"/>
                <a:gd name="T21" fmla="*/ 21 h 103"/>
                <a:gd name="T22" fmla="*/ 18 w 134"/>
                <a:gd name="T23" fmla="*/ 15 h 103"/>
                <a:gd name="T24" fmla="*/ 116 w 134"/>
                <a:gd name="T25" fmla="*/ 15 h 103"/>
                <a:gd name="T26" fmla="*/ 122 w 134"/>
                <a:gd name="T27" fmla="*/ 21 h 103"/>
                <a:gd name="T28" fmla="*/ 122 w 134"/>
                <a:gd name="T29" fmla="*/ 79 h 103"/>
                <a:gd name="T30" fmla="*/ 116 w 134"/>
                <a:gd name="T31" fmla="*/ 85 h 103"/>
                <a:gd name="T32" fmla="*/ 18 w 134"/>
                <a:gd name="T33" fmla="*/ 85 h 103"/>
                <a:gd name="T34" fmla="*/ 12 w 134"/>
                <a:gd name="T35" fmla="*/ 79 h 103"/>
                <a:gd name="T36" fmla="*/ 12 w 134"/>
                <a:gd name="T37" fmla="*/ 2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4" h="103">
                  <a:moveTo>
                    <a:pt x="0" y="6"/>
                  </a:moveTo>
                  <a:cubicBezTo>
                    <a:pt x="0" y="94"/>
                    <a:pt x="0" y="94"/>
                    <a:pt x="0" y="94"/>
                  </a:cubicBezTo>
                  <a:cubicBezTo>
                    <a:pt x="0" y="97"/>
                    <a:pt x="3" y="100"/>
                    <a:pt x="6" y="100"/>
                  </a:cubicBezTo>
                  <a:cubicBezTo>
                    <a:pt x="23" y="100"/>
                    <a:pt x="23" y="100"/>
                    <a:pt x="23" y="100"/>
                  </a:cubicBezTo>
                  <a:cubicBezTo>
                    <a:pt x="23" y="102"/>
                    <a:pt x="25" y="103"/>
                    <a:pt x="27" y="103"/>
                  </a:cubicBezTo>
                  <a:cubicBezTo>
                    <a:pt x="29" y="103"/>
                    <a:pt x="31" y="102"/>
                    <a:pt x="31" y="100"/>
                  </a:cubicBezTo>
                  <a:cubicBezTo>
                    <a:pt x="134" y="100"/>
                    <a:pt x="134" y="100"/>
                    <a:pt x="134" y="100"/>
                  </a:cubicBezTo>
                  <a:cubicBezTo>
                    <a:pt x="134" y="0"/>
                    <a:pt x="134" y="0"/>
                    <a:pt x="134" y="0"/>
                  </a:cubicBezTo>
                  <a:cubicBezTo>
                    <a:pt x="6" y="0"/>
                    <a:pt x="6" y="0"/>
                    <a:pt x="6" y="0"/>
                  </a:cubicBezTo>
                  <a:cubicBezTo>
                    <a:pt x="3" y="0"/>
                    <a:pt x="0" y="3"/>
                    <a:pt x="0" y="6"/>
                  </a:cubicBezTo>
                  <a:close/>
                  <a:moveTo>
                    <a:pt x="12" y="21"/>
                  </a:moveTo>
                  <a:cubicBezTo>
                    <a:pt x="12" y="18"/>
                    <a:pt x="15" y="15"/>
                    <a:pt x="18" y="15"/>
                  </a:cubicBezTo>
                  <a:cubicBezTo>
                    <a:pt x="116" y="15"/>
                    <a:pt x="116" y="15"/>
                    <a:pt x="116" y="15"/>
                  </a:cubicBezTo>
                  <a:cubicBezTo>
                    <a:pt x="119" y="15"/>
                    <a:pt x="122" y="18"/>
                    <a:pt x="122" y="21"/>
                  </a:cubicBezTo>
                  <a:cubicBezTo>
                    <a:pt x="122" y="79"/>
                    <a:pt x="122" y="79"/>
                    <a:pt x="122" y="79"/>
                  </a:cubicBezTo>
                  <a:cubicBezTo>
                    <a:pt x="122" y="82"/>
                    <a:pt x="119" y="85"/>
                    <a:pt x="116" y="85"/>
                  </a:cubicBezTo>
                  <a:cubicBezTo>
                    <a:pt x="18" y="85"/>
                    <a:pt x="18" y="85"/>
                    <a:pt x="18" y="85"/>
                  </a:cubicBezTo>
                  <a:cubicBezTo>
                    <a:pt x="15" y="85"/>
                    <a:pt x="12" y="82"/>
                    <a:pt x="12" y="79"/>
                  </a:cubicBezTo>
                  <a:lnTo>
                    <a:pt x="1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sp>
        <p:nvSpPr>
          <p:cNvPr id="11" name="TextBox 10"/>
          <p:cNvSpPr txBox="1"/>
          <p:nvPr/>
        </p:nvSpPr>
        <p:spPr>
          <a:xfrm>
            <a:off x="1491917" y="5065160"/>
            <a:ext cx="870818"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Coffee maker</a:t>
            </a:r>
          </a:p>
        </p:txBody>
      </p:sp>
      <p:sp>
        <p:nvSpPr>
          <p:cNvPr id="19" name="TextBox 18"/>
          <p:cNvSpPr txBox="1"/>
          <p:nvPr/>
        </p:nvSpPr>
        <p:spPr>
          <a:xfrm>
            <a:off x="1584213" y="2821123"/>
            <a:ext cx="778521" cy="184666"/>
          </a:xfrm>
          <a:prstGeom prst="rect">
            <a:avLst/>
          </a:prstGeom>
        </p:spPr>
        <p:txBody>
          <a:bodyPr wrap="squar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Alarm clock</a:t>
            </a:r>
          </a:p>
        </p:txBody>
      </p:sp>
      <p:grpSp>
        <p:nvGrpSpPr>
          <p:cNvPr id="189" name="Group 188"/>
          <p:cNvGrpSpPr/>
          <p:nvPr/>
        </p:nvGrpSpPr>
        <p:grpSpPr>
          <a:xfrm>
            <a:off x="1621997" y="4527497"/>
            <a:ext cx="610658" cy="376405"/>
            <a:chOff x="2493963" y="4117975"/>
            <a:chExt cx="484188" cy="298450"/>
          </a:xfrm>
          <a:solidFill>
            <a:srgbClr val="0078D7"/>
          </a:solidFill>
        </p:grpSpPr>
        <p:sp>
          <p:nvSpPr>
            <p:cNvPr id="112" name="Freeform 95"/>
            <p:cNvSpPr>
              <a:spLocks/>
            </p:cNvSpPr>
            <p:nvPr/>
          </p:nvSpPr>
          <p:spPr bwMode="auto">
            <a:xfrm>
              <a:off x="2493963" y="4365625"/>
              <a:ext cx="484188" cy="50800"/>
            </a:xfrm>
            <a:custGeom>
              <a:avLst/>
              <a:gdLst>
                <a:gd name="T0" fmla="*/ 200 w 200"/>
                <a:gd name="T1" fmla="*/ 0 h 21"/>
                <a:gd name="T2" fmla="*/ 0 w 200"/>
                <a:gd name="T3" fmla="*/ 0 h 21"/>
                <a:gd name="T4" fmla="*/ 20 w 200"/>
                <a:gd name="T5" fmla="*/ 21 h 21"/>
                <a:gd name="T6" fmla="*/ 180 w 200"/>
                <a:gd name="T7" fmla="*/ 21 h 21"/>
                <a:gd name="T8" fmla="*/ 200 w 200"/>
                <a:gd name="T9" fmla="*/ 0 h 21"/>
              </a:gdLst>
              <a:ahLst/>
              <a:cxnLst>
                <a:cxn ang="0">
                  <a:pos x="T0" y="T1"/>
                </a:cxn>
                <a:cxn ang="0">
                  <a:pos x="T2" y="T3"/>
                </a:cxn>
                <a:cxn ang="0">
                  <a:pos x="T4" y="T5"/>
                </a:cxn>
                <a:cxn ang="0">
                  <a:pos x="T6" y="T7"/>
                </a:cxn>
                <a:cxn ang="0">
                  <a:pos x="T8" y="T9"/>
                </a:cxn>
              </a:cxnLst>
              <a:rect l="0" t="0" r="r" b="b"/>
              <a:pathLst>
                <a:path w="200" h="21">
                  <a:moveTo>
                    <a:pt x="200" y="0"/>
                  </a:moveTo>
                  <a:cubicBezTo>
                    <a:pt x="0" y="0"/>
                    <a:pt x="0" y="0"/>
                    <a:pt x="0" y="0"/>
                  </a:cubicBezTo>
                  <a:cubicBezTo>
                    <a:pt x="0" y="15"/>
                    <a:pt x="11" y="21"/>
                    <a:pt x="20" y="21"/>
                  </a:cubicBezTo>
                  <a:cubicBezTo>
                    <a:pt x="180" y="21"/>
                    <a:pt x="180" y="21"/>
                    <a:pt x="180" y="21"/>
                  </a:cubicBezTo>
                  <a:cubicBezTo>
                    <a:pt x="190" y="21"/>
                    <a:pt x="200" y="13"/>
                    <a:pt x="20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13" name="Freeform 96"/>
            <p:cNvSpPr>
              <a:spLocks noEditPoints="1"/>
            </p:cNvSpPr>
            <p:nvPr/>
          </p:nvSpPr>
          <p:spPr bwMode="auto">
            <a:xfrm>
              <a:off x="2595563" y="4117975"/>
              <a:ext cx="373063" cy="236537"/>
            </a:xfrm>
            <a:custGeom>
              <a:avLst/>
              <a:gdLst>
                <a:gd name="T0" fmla="*/ 120 w 154"/>
                <a:gd name="T1" fmla="*/ 0 h 97"/>
                <a:gd name="T2" fmla="*/ 0 w 154"/>
                <a:gd name="T3" fmla="*/ 0 h 97"/>
                <a:gd name="T4" fmla="*/ 0 w 154"/>
                <a:gd name="T5" fmla="*/ 78 h 97"/>
                <a:gd name="T6" fmla="*/ 19 w 154"/>
                <a:gd name="T7" fmla="*/ 97 h 97"/>
                <a:gd name="T8" fmla="*/ 97 w 154"/>
                <a:gd name="T9" fmla="*/ 97 h 97"/>
                <a:gd name="T10" fmla="*/ 116 w 154"/>
                <a:gd name="T11" fmla="*/ 78 h 97"/>
                <a:gd name="T12" fmla="*/ 116 w 154"/>
                <a:gd name="T13" fmla="*/ 72 h 97"/>
                <a:gd name="T14" fmla="*/ 154 w 154"/>
                <a:gd name="T15" fmla="*/ 36 h 97"/>
                <a:gd name="T16" fmla="*/ 120 w 154"/>
                <a:gd name="T17" fmla="*/ 0 h 97"/>
                <a:gd name="T18" fmla="*/ 116 w 154"/>
                <a:gd name="T19" fmla="*/ 57 h 97"/>
                <a:gd name="T20" fmla="*/ 116 w 154"/>
                <a:gd name="T21" fmla="*/ 15 h 97"/>
                <a:gd name="T22" fmla="*/ 120 w 154"/>
                <a:gd name="T23" fmla="*/ 15 h 97"/>
                <a:gd name="T24" fmla="*/ 140 w 154"/>
                <a:gd name="T25" fmla="*/ 36 h 97"/>
                <a:gd name="T26" fmla="*/ 116 w 154"/>
                <a:gd name="T27"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97">
                  <a:moveTo>
                    <a:pt x="120" y="0"/>
                  </a:moveTo>
                  <a:cubicBezTo>
                    <a:pt x="0" y="0"/>
                    <a:pt x="0" y="0"/>
                    <a:pt x="0" y="0"/>
                  </a:cubicBezTo>
                  <a:cubicBezTo>
                    <a:pt x="0" y="78"/>
                    <a:pt x="0" y="78"/>
                    <a:pt x="0" y="78"/>
                  </a:cubicBezTo>
                  <a:cubicBezTo>
                    <a:pt x="0" y="89"/>
                    <a:pt x="9" y="97"/>
                    <a:pt x="19" y="97"/>
                  </a:cubicBezTo>
                  <a:cubicBezTo>
                    <a:pt x="97" y="97"/>
                    <a:pt x="97" y="97"/>
                    <a:pt x="97" y="97"/>
                  </a:cubicBezTo>
                  <a:cubicBezTo>
                    <a:pt x="108" y="97"/>
                    <a:pt x="116" y="88"/>
                    <a:pt x="116" y="78"/>
                  </a:cubicBezTo>
                  <a:cubicBezTo>
                    <a:pt x="116" y="72"/>
                    <a:pt x="116" y="72"/>
                    <a:pt x="116" y="72"/>
                  </a:cubicBezTo>
                  <a:cubicBezTo>
                    <a:pt x="138" y="72"/>
                    <a:pt x="154" y="55"/>
                    <a:pt x="154" y="36"/>
                  </a:cubicBezTo>
                  <a:cubicBezTo>
                    <a:pt x="154" y="16"/>
                    <a:pt x="138" y="0"/>
                    <a:pt x="120" y="0"/>
                  </a:cubicBezTo>
                  <a:close/>
                  <a:moveTo>
                    <a:pt x="116" y="57"/>
                  </a:moveTo>
                  <a:cubicBezTo>
                    <a:pt x="116" y="15"/>
                    <a:pt x="116" y="15"/>
                    <a:pt x="116" y="15"/>
                  </a:cubicBezTo>
                  <a:cubicBezTo>
                    <a:pt x="120" y="15"/>
                    <a:pt x="120" y="15"/>
                    <a:pt x="120" y="15"/>
                  </a:cubicBezTo>
                  <a:cubicBezTo>
                    <a:pt x="135" y="15"/>
                    <a:pt x="140" y="29"/>
                    <a:pt x="140" y="36"/>
                  </a:cubicBezTo>
                  <a:cubicBezTo>
                    <a:pt x="140" y="47"/>
                    <a:pt x="131" y="58"/>
                    <a:pt x="1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grpSp>
        <p:nvGrpSpPr>
          <p:cNvPr id="188" name="Group 187"/>
          <p:cNvGrpSpPr/>
          <p:nvPr/>
        </p:nvGrpSpPr>
        <p:grpSpPr>
          <a:xfrm>
            <a:off x="1744226" y="2118238"/>
            <a:ext cx="458494" cy="562605"/>
            <a:chOff x="2600325" y="2420938"/>
            <a:chExt cx="363538" cy="446087"/>
          </a:xfrm>
          <a:solidFill>
            <a:srgbClr val="0078D7"/>
          </a:solidFill>
        </p:grpSpPr>
        <p:sp>
          <p:nvSpPr>
            <p:cNvPr id="174" name="Freeform 157"/>
            <p:cNvSpPr>
              <a:spLocks noEditPoints="1"/>
            </p:cNvSpPr>
            <p:nvPr/>
          </p:nvSpPr>
          <p:spPr bwMode="auto">
            <a:xfrm>
              <a:off x="2600325" y="2463800"/>
              <a:ext cx="363538" cy="365125"/>
            </a:xfrm>
            <a:custGeom>
              <a:avLst/>
              <a:gdLst>
                <a:gd name="T0" fmla="*/ 75 w 150"/>
                <a:gd name="T1" fmla="*/ 150 h 150"/>
                <a:gd name="T2" fmla="*/ 0 w 150"/>
                <a:gd name="T3" fmla="*/ 75 h 150"/>
                <a:gd name="T4" fmla="*/ 75 w 150"/>
                <a:gd name="T5" fmla="*/ 0 h 150"/>
                <a:gd name="T6" fmla="*/ 150 w 150"/>
                <a:gd name="T7" fmla="*/ 75 h 150"/>
                <a:gd name="T8" fmla="*/ 75 w 150"/>
                <a:gd name="T9" fmla="*/ 150 h 150"/>
                <a:gd name="T10" fmla="*/ 75 w 150"/>
                <a:gd name="T11" fmla="*/ 21 h 150"/>
                <a:gd name="T12" fmla="*/ 21 w 150"/>
                <a:gd name="T13" fmla="*/ 75 h 150"/>
                <a:gd name="T14" fmla="*/ 75 w 150"/>
                <a:gd name="T15" fmla="*/ 129 h 150"/>
                <a:gd name="T16" fmla="*/ 129 w 150"/>
                <a:gd name="T17" fmla="*/ 75 h 150"/>
                <a:gd name="T18" fmla="*/ 75 w 150"/>
                <a:gd name="T19" fmla="*/ 2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150">
                  <a:moveTo>
                    <a:pt x="75" y="150"/>
                  </a:moveTo>
                  <a:cubicBezTo>
                    <a:pt x="34" y="150"/>
                    <a:pt x="0" y="116"/>
                    <a:pt x="0" y="75"/>
                  </a:cubicBezTo>
                  <a:cubicBezTo>
                    <a:pt x="0" y="33"/>
                    <a:pt x="34" y="0"/>
                    <a:pt x="75" y="0"/>
                  </a:cubicBezTo>
                  <a:cubicBezTo>
                    <a:pt x="116" y="0"/>
                    <a:pt x="150" y="33"/>
                    <a:pt x="150" y="75"/>
                  </a:cubicBezTo>
                  <a:cubicBezTo>
                    <a:pt x="150" y="116"/>
                    <a:pt x="116" y="150"/>
                    <a:pt x="75" y="150"/>
                  </a:cubicBezTo>
                  <a:close/>
                  <a:moveTo>
                    <a:pt x="75" y="21"/>
                  </a:moveTo>
                  <a:cubicBezTo>
                    <a:pt x="45" y="21"/>
                    <a:pt x="21" y="45"/>
                    <a:pt x="21" y="75"/>
                  </a:cubicBezTo>
                  <a:cubicBezTo>
                    <a:pt x="21" y="105"/>
                    <a:pt x="45" y="129"/>
                    <a:pt x="75" y="129"/>
                  </a:cubicBezTo>
                  <a:cubicBezTo>
                    <a:pt x="105" y="129"/>
                    <a:pt x="129" y="105"/>
                    <a:pt x="129" y="75"/>
                  </a:cubicBezTo>
                  <a:cubicBezTo>
                    <a:pt x="129" y="45"/>
                    <a:pt x="105" y="21"/>
                    <a:pt x="7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75" name="Freeform 158"/>
            <p:cNvSpPr>
              <a:spLocks/>
            </p:cNvSpPr>
            <p:nvPr/>
          </p:nvSpPr>
          <p:spPr bwMode="auto">
            <a:xfrm>
              <a:off x="2644775" y="2762250"/>
              <a:ext cx="88900" cy="104775"/>
            </a:xfrm>
            <a:custGeom>
              <a:avLst/>
              <a:gdLst>
                <a:gd name="T0" fmla="*/ 12 w 37"/>
                <a:gd name="T1" fmla="*/ 43 h 43"/>
                <a:gd name="T2" fmla="*/ 6 w 37"/>
                <a:gd name="T3" fmla="*/ 41 h 43"/>
                <a:gd name="T4" fmla="*/ 3 w 37"/>
                <a:gd name="T5" fmla="*/ 26 h 43"/>
                <a:gd name="T6" fmla="*/ 16 w 37"/>
                <a:gd name="T7" fmla="*/ 7 h 43"/>
                <a:gd name="T8" fmla="*/ 30 w 37"/>
                <a:gd name="T9" fmla="*/ 3 h 43"/>
                <a:gd name="T10" fmla="*/ 33 w 37"/>
                <a:gd name="T11" fmla="*/ 18 h 43"/>
                <a:gd name="T12" fmla="*/ 21 w 37"/>
                <a:gd name="T13" fmla="*/ 38 h 43"/>
                <a:gd name="T14" fmla="*/ 12 w 37"/>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3">
                  <a:moveTo>
                    <a:pt x="12" y="43"/>
                  </a:moveTo>
                  <a:cubicBezTo>
                    <a:pt x="10" y="43"/>
                    <a:pt x="8" y="42"/>
                    <a:pt x="6" y="41"/>
                  </a:cubicBezTo>
                  <a:cubicBezTo>
                    <a:pt x="1" y="38"/>
                    <a:pt x="0" y="31"/>
                    <a:pt x="3" y="26"/>
                  </a:cubicBezTo>
                  <a:cubicBezTo>
                    <a:pt x="16" y="7"/>
                    <a:pt x="16" y="7"/>
                    <a:pt x="16" y="7"/>
                  </a:cubicBezTo>
                  <a:cubicBezTo>
                    <a:pt x="19" y="2"/>
                    <a:pt x="25" y="0"/>
                    <a:pt x="30" y="3"/>
                  </a:cubicBezTo>
                  <a:cubicBezTo>
                    <a:pt x="35" y="7"/>
                    <a:pt x="37" y="13"/>
                    <a:pt x="33" y="18"/>
                  </a:cubicBezTo>
                  <a:cubicBezTo>
                    <a:pt x="21" y="38"/>
                    <a:pt x="21" y="38"/>
                    <a:pt x="21" y="38"/>
                  </a:cubicBezTo>
                  <a:cubicBezTo>
                    <a:pt x="19" y="41"/>
                    <a:pt x="16" y="43"/>
                    <a:pt x="1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76" name="Freeform 159"/>
            <p:cNvSpPr>
              <a:spLocks/>
            </p:cNvSpPr>
            <p:nvPr/>
          </p:nvSpPr>
          <p:spPr bwMode="auto">
            <a:xfrm>
              <a:off x="2833688" y="2762250"/>
              <a:ext cx="87313" cy="104775"/>
            </a:xfrm>
            <a:custGeom>
              <a:avLst/>
              <a:gdLst>
                <a:gd name="T0" fmla="*/ 24 w 36"/>
                <a:gd name="T1" fmla="*/ 43 h 43"/>
                <a:gd name="T2" fmla="*/ 15 w 36"/>
                <a:gd name="T3" fmla="*/ 38 h 43"/>
                <a:gd name="T4" fmla="*/ 3 w 36"/>
                <a:gd name="T5" fmla="*/ 18 h 43"/>
                <a:gd name="T6" fmla="*/ 6 w 36"/>
                <a:gd name="T7" fmla="*/ 3 h 43"/>
                <a:gd name="T8" fmla="*/ 21 w 36"/>
                <a:gd name="T9" fmla="*/ 7 h 43"/>
                <a:gd name="T10" fmla="*/ 33 w 36"/>
                <a:gd name="T11" fmla="*/ 26 h 43"/>
                <a:gd name="T12" fmla="*/ 30 w 36"/>
                <a:gd name="T13" fmla="*/ 41 h 43"/>
                <a:gd name="T14" fmla="*/ 24 w 36"/>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3">
                  <a:moveTo>
                    <a:pt x="24" y="43"/>
                  </a:moveTo>
                  <a:cubicBezTo>
                    <a:pt x="20" y="43"/>
                    <a:pt x="17" y="41"/>
                    <a:pt x="15" y="38"/>
                  </a:cubicBezTo>
                  <a:cubicBezTo>
                    <a:pt x="3" y="18"/>
                    <a:pt x="3" y="18"/>
                    <a:pt x="3" y="18"/>
                  </a:cubicBezTo>
                  <a:cubicBezTo>
                    <a:pt x="0" y="13"/>
                    <a:pt x="1" y="7"/>
                    <a:pt x="6" y="3"/>
                  </a:cubicBezTo>
                  <a:cubicBezTo>
                    <a:pt x="11" y="0"/>
                    <a:pt x="17" y="2"/>
                    <a:pt x="21" y="7"/>
                  </a:cubicBezTo>
                  <a:cubicBezTo>
                    <a:pt x="33" y="26"/>
                    <a:pt x="33" y="26"/>
                    <a:pt x="33" y="26"/>
                  </a:cubicBezTo>
                  <a:cubicBezTo>
                    <a:pt x="36" y="31"/>
                    <a:pt x="35" y="38"/>
                    <a:pt x="30"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77" name="Freeform 160"/>
            <p:cNvSpPr>
              <a:spLocks/>
            </p:cNvSpPr>
            <p:nvPr/>
          </p:nvSpPr>
          <p:spPr bwMode="auto">
            <a:xfrm>
              <a:off x="2613025" y="2420938"/>
              <a:ext cx="125413" cy="101600"/>
            </a:xfrm>
            <a:custGeom>
              <a:avLst/>
              <a:gdLst>
                <a:gd name="T0" fmla="*/ 52 w 52"/>
                <a:gd name="T1" fmla="*/ 17 h 42"/>
                <a:gd name="T2" fmla="*/ 52 w 52"/>
                <a:gd name="T3" fmla="*/ 17 h 42"/>
                <a:gd name="T4" fmla="*/ 17 w 52"/>
                <a:gd name="T5" fmla="*/ 7 h 42"/>
                <a:gd name="T6" fmla="*/ 7 w 52"/>
                <a:gd name="T7" fmla="*/ 42 h 42"/>
                <a:gd name="T8" fmla="*/ 52 w 52"/>
                <a:gd name="T9" fmla="*/ 17 h 42"/>
              </a:gdLst>
              <a:ahLst/>
              <a:cxnLst>
                <a:cxn ang="0">
                  <a:pos x="T0" y="T1"/>
                </a:cxn>
                <a:cxn ang="0">
                  <a:pos x="T2" y="T3"/>
                </a:cxn>
                <a:cxn ang="0">
                  <a:pos x="T4" y="T5"/>
                </a:cxn>
                <a:cxn ang="0">
                  <a:pos x="T6" y="T7"/>
                </a:cxn>
                <a:cxn ang="0">
                  <a:pos x="T8" y="T9"/>
                </a:cxn>
              </a:cxnLst>
              <a:rect l="0" t="0" r="r" b="b"/>
              <a:pathLst>
                <a:path w="52" h="42">
                  <a:moveTo>
                    <a:pt x="52" y="17"/>
                  </a:moveTo>
                  <a:cubicBezTo>
                    <a:pt x="52" y="17"/>
                    <a:pt x="52" y="17"/>
                    <a:pt x="52" y="17"/>
                  </a:cubicBezTo>
                  <a:cubicBezTo>
                    <a:pt x="45" y="4"/>
                    <a:pt x="29" y="0"/>
                    <a:pt x="17" y="7"/>
                  </a:cubicBezTo>
                  <a:cubicBezTo>
                    <a:pt x="5" y="14"/>
                    <a:pt x="0" y="29"/>
                    <a:pt x="7" y="42"/>
                  </a:cubicBezTo>
                  <a:lnTo>
                    <a:pt x="52"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78" name="Freeform 161"/>
            <p:cNvSpPr>
              <a:spLocks/>
            </p:cNvSpPr>
            <p:nvPr/>
          </p:nvSpPr>
          <p:spPr bwMode="auto">
            <a:xfrm>
              <a:off x="2824163" y="2420938"/>
              <a:ext cx="125413" cy="101600"/>
            </a:xfrm>
            <a:custGeom>
              <a:avLst/>
              <a:gdLst>
                <a:gd name="T0" fmla="*/ 0 w 52"/>
                <a:gd name="T1" fmla="*/ 17 h 42"/>
                <a:gd name="T2" fmla="*/ 0 w 52"/>
                <a:gd name="T3" fmla="*/ 17 h 42"/>
                <a:gd name="T4" fmla="*/ 35 w 52"/>
                <a:gd name="T5" fmla="*/ 7 h 42"/>
                <a:gd name="T6" fmla="*/ 45 w 52"/>
                <a:gd name="T7" fmla="*/ 42 h 42"/>
                <a:gd name="T8" fmla="*/ 0 w 52"/>
                <a:gd name="T9" fmla="*/ 17 h 42"/>
              </a:gdLst>
              <a:ahLst/>
              <a:cxnLst>
                <a:cxn ang="0">
                  <a:pos x="T0" y="T1"/>
                </a:cxn>
                <a:cxn ang="0">
                  <a:pos x="T2" y="T3"/>
                </a:cxn>
                <a:cxn ang="0">
                  <a:pos x="T4" y="T5"/>
                </a:cxn>
                <a:cxn ang="0">
                  <a:pos x="T6" y="T7"/>
                </a:cxn>
                <a:cxn ang="0">
                  <a:pos x="T8" y="T9"/>
                </a:cxn>
              </a:cxnLst>
              <a:rect l="0" t="0" r="r" b="b"/>
              <a:pathLst>
                <a:path w="52" h="42">
                  <a:moveTo>
                    <a:pt x="0" y="17"/>
                  </a:moveTo>
                  <a:cubicBezTo>
                    <a:pt x="0" y="17"/>
                    <a:pt x="0" y="17"/>
                    <a:pt x="0" y="17"/>
                  </a:cubicBezTo>
                  <a:cubicBezTo>
                    <a:pt x="7" y="4"/>
                    <a:pt x="23" y="0"/>
                    <a:pt x="35" y="7"/>
                  </a:cubicBezTo>
                  <a:cubicBezTo>
                    <a:pt x="47" y="14"/>
                    <a:pt x="52" y="29"/>
                    <a:pt x="45" y="42"/>
                  </a:cubicBezTo>
                  <a:lnTo>
                    <a:pt x="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79" name="Freeform 162"/>
            <p:cNvSpPr>
              <a:spLocks/>
            </p:cNvSpPr>
            <p:nvPr/>
          </p:nvSpPr>
          <p:spPr bwMode="auto">
            <a:xfrm>
              <a:off x="2768600" y="2439988"/>
              <a:ext cx="30163" cy="34925"/>
            </a:xfrm>
            <a:custGeom>
              <a:avLst/>
              <a:gdLst>
                <a:gd name="T0" fmla="*/ 0 w 13"/>
                <a:gd name="T1" fmla="*/ 13 h 14"/>
                <a:gd name="T2" fmla="*/ 1 w 13"/>
                <a:gd name="T3" fmla="*/ 14 h 14"/>
                <a:gd name="T4" fmla="*/ 11 w 13"/>
                <a:gd name="T5" fmla="*/ 14 h 14"/>
                <a:gd name="T6" fmla="*/ 13 w 13"/>
                <a:gd name="T7" fmla="*/ 13 h 14"/>
                <a:gd name="T8" fmla="*/ 13 w 13"/>
                <a:gd name="T9" fmla="*/ 2 h 14"/>
                <a:gd name="T10" fmla="*/ 11 w 13"/>
                <a:gd name="T11" fmla="*/ 0 h 14"/>
                <a:gd name="T12" fmla="*/ 1 w 13"/>
                <a:gd name="T13" fmla="*/ 0 h 14"/>
                <a:gd name="T14" fmla="*/ 0 w 13"/>
                <a:gd name="T15" fmla="*/ 2 h 14"/>
                <a:gd name="T16" fmla="*/ 0 w 13"/>
                <a:gd name="T17"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4">
                  <a:moveTo>
                    <a:pt x="0" y="13"/>
                  </a:moveTo>
                  <a:cubicBezTo>
                    <a:pt x="0" y="13"/>
                    <a:pt x="0" y="14"/>
                    <a:pt x="1" y="14"/>
                  </a:cubicBezTo>
                  <a:cubicBezTo>
                    <a:pt x="11" y="14"/>
                    <a:pt x="11" y="14"/>
                    <a:pt x="11" y="14"/>
                  </a:cubicBezTo>
                  <a:cubicBezTo>
                    <a:pt x="12" y="14"/>
                    <a:pt x="13" y="13"/>
                    <a:pt x="13" y="13"/>
                  </a:cubicBezTo>
                  <a:cubicBezTo>
                    <a:pt x="13" y="2"/>
                    <a:pt x="13" y="2"/>
                    <a:pt x="13" y="2"/>
                  </a:cubicBezTo>
                  <a:cubicBezTo>
                    <a:pt x="13" y="1"/>
                    <a:pt x="12" y="0"/>
                    <a:pt x="11" y="0"/>
                  </a:cubicBezTo>
                  <a:cubicBezTo>
                    <a:pt x="1" y="0"/>
                    <a:pt x="1" y="0"/>
                    <a:pt x="1" y="0"/>
                  </a:cubicBezTo>
                  <a:cubicBezTo>
                    <a:pt x="0" y="0"/>
                    <a:pt x="0" y="1"/>
                    <a:pt x="0" y="2"/>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80" name="Freeform 163"/>
            <p:cNvSpPr>
              <a:spLocks/>
            </p:cNvSpPr>
            <p:nvPr/>
          </p:nvSpPr>
          <p:spPr bwMode="auto">
            <a:xfrm>
              <a:off x="2773363" y="2525713"/>
              <a:ext cx="88900" cy="184150"/>
            </a:xfrm>
            <a:custGeom>
              <a:avLst/>
              <a:gdLst>
                <a:gd name="T0" fmla="*/ 32 w 37"/>
                <a:gd name="T1" fmla="*/ 76 h 76"/>
                <a:gd name="T2" fmla="*/ 30 w 37"/>
                <a:gd name="T3" fmla="*/ 75 h 76"/>
                <a:gd name="T4" fmla="*/ 0 w 37"/>
                <a:gd name="T5" fmla="*/ 52 h 76"/>
                <a:gd name="T6" fmla="*/ 0 w 37"/>
                <a:gd name="T7" fmla="*/ 4 h 76"/>
                <a:gd name="T8" fmla="*/ 4 w 37"/>
                <a:gd name="T9" fmla="*/ 0 h 76"/>
                <a:gd name="T10" fmla="*/ 8 w 37"/>
                <a:gd name="T11" fmla="*/ 4 h 76"/>
                <a:gd name="T12" fmla="*/ 8 w 37"/>
                <a:gd name="T13" fmla="*/ 48 h 76"/>
                <a:gd name="T14" fmla="*/ 35 w 37"/>
                <a:gd name="T15" fmla="*/ 68 h 76"/>
                <a:gd name="T16" fmla="*/ 36 w 37"/>
                <a:gd name="T17" fmla="*/ 74 h 76"/>
                <a:gd name="T18" fmla="*/ 32 w 37"/>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76">
                  <a:moveTo>
                    <a:pt x="32" y="76"/>
                  </a:moveTo>
                  <a:cubicBezTo>
                    <a:pt x="31" y="76"/>
                    <a:pt x="31" y="75"/>
                    <a:pt x="30" y="75"/>
                  </a:cubicBezTo>
                  <a:cubicBezTo>
                    <a:pt x="0" y="52"/>
                    <a:pt x="0" y="52"/>
                    <a:pt x="0" y="52"/>
                  </a:cubicBezTo>
                  <a:cubicBezTo>
                    <a:pt x="0" y="4"/>
                    <a:pt x="0" y="4"/>
                    <a:pt x="0" y="4"/>
                  </a:cubicBezTo>
                  <a:cubicBezTo>
                    <a:pt x="0" y="2"/>
                    <a:pt x="2" y="0"/>
                    <a:pt x="4" y="0"/>
                  </a:cubicBezTo>
                  <a:cubicBezTo>
                    <a:pt x="6" y="0"/>
                    <a:pt x="8" y="2"/>
                    <a:pt x="8" y="4"/>
                  </a:cubicBezTo>
                  <a:cubicBezTo>
                    <a:pt x="8" y="48"/>
                    <a:pt x="8" y="48"/>
                    <a:pt x="8" y="48"/>
                  </a:cubicBezTo>
                  <a:cubicBezTo>
                    <a:pt x="35" y="68"/>
                    <a:pt x="35" y="68"/>
                    <a:pt x="35" y="68"/>
                  </a:cubicBezTo>
                  <a:cubicBezTo>
                    <a:pt x="37" y="69"/>
                    <a:pt x="37" y="72"/>
                    <a:pt x="36" y="74"/>
                  </a:cubicBezTo>
                  <a:cubicBezTo>
                    <a:pt x="35" y="75"/>
                    <a:pt x="34" y="76"/>
                    <a:pt x="32"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grpSp>
        <p:nvGrpSpPr>
          <p:cNvPr id="213" name="Group 212"/>
          <p:cNvGrpSpPr/>
          <p:nvPr/>
        </p:nvGrpSpPr>
        <p:grpSpPr>
          <a:xfrm>
            <a:off x="676937" y="3214601"/>
            <a:ext cx="525463" cy="481012"/>
            <a:chOff x="673893" y="3298825"/>
            <a:chExt cx="525463" cy="481012"/>
          </a:xfrm>
        </p:grpSpPr>
        <p:sp>
          <p:nvSpPr>
            <p:cNvPr id="214" name="Freeform 86"/>
            <p:cNvSpPr>
              <a:spLocks/>
            </p:cNvSpPr>
            <p:nvPr/>
          </p:nvSpPr>
          <p:spPr bwMode="auto">
            <a:xfrm>
              <a:off x="673893" y="3298825"/>
              <a:ext cx="525463" cy="244475"/>
            </a:xfrm>
            <a:custGeom>
              <a:avLst/>
              <a:gdLst>
                <a:gd name="T0" fmla="*/ 215 w 217"/>
                <a:gd name="T1" fmla="*/ 74 h 101"/>
                <a:gd name="T2" fmla="*/ 110 w 217"/>
                <a:gd name="T3" fmla="*/ 0 h 101"/>
                <a:gd name="T4" fmla="*/ 106 w 217"/>
                <a:gd name="T5" fmla="*/ 0 h 101"/>
                <a:gd name="T6" fmla="*/ 1 w 217"/>
                <a:gd name="T7" fmla="*/ 74 h 101"/>
                <a:gd name="T8" fmla="*/ 0 w 217"/>
                <a:gd name="T9" fmla="*/ 76 h 101"/>
                <a:gd name="T10" fmla="*/ 0 w 217"/>
                <a:gd name="T11" fmla="*/ 79 h 101"/>
                <a:gd name="T12" fmla="*/ 15 w 217"/>
                <a:gd name="T13" fmla="*/ 99 h 101"/>
                <a:gd name="T14" fmla="*/ 17 w 217"/>
                <a:gd name="T15" fmla="*/ 100 h 101"/>
                <a:gd name="T16" fmla="*/ 19 w 217"/>
                <a:gd name="T17" fmla="*/ 100 h 101"/>
                <a:gd name="T18" fmla="*/ 108 w 217"/>
                <a:gd name="T19" fmla="*/ 37 h 101"/>
                <a:gd name="T20" fmla="*/ 197 w 217"/>
                <a:gd name="T21" fmla="*/ 100 h 101"/>
                <a:gd name="T22" fmla="*/ 202 w 217"/>
                <a:gd name="T23" fmla="*/ 99 h 101"/>
                <a:gd name="T24" fmla="*/ 216 w 217"/>
                <a:gd name="T25" fmla="*/ 79 h 101"/>
                <a:gd name="T26" fmla="*/ 216 w 217"/>
                <a:gd name="T27" fmla="*/ 76 h 101"/>
                <a:gd name="T28" fmla="*/ 215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5" y="74"/>
                  </a:moveTo>
                  <a:cubicBezTo>
                    <a:pt x="110" y="0"/>
                    <a:pt x="110" y="0"/>
                    <a:pt x="110" y="0"/>
                  </a:cubicBezTo>
                  <a:cubicBezTo>
                    <a:pt x="109" y="0"/>
                    <a:pt x="107" y="0"/>
                    <a:pt x="106" y="0"/>
                  </a:cubicBezTo>
                  <a:cubicBezTo>
                    <a:pt x="1" y="74"/>
                    <a:pt x="1" y="74"/>
                    <a:pt x="1" y="74"/>
                  </a:cubicBezTo>
                  <a:cubicBezTo>
                    <a:pt x="0" y="75"/>
                    <a:pt x="0" y="75"/>
                    <a:pt x="0" y="76"/>
                  </a:cubicBezTo>
                  <a:cubicBezTo>
                    <a:pt x="0" y="77"/>
                    <a:pt x="0" y="78"/>
                    <a:pt x="0" y="79"/>
                  </a:cubicBezTo>
                  <a:cubicBezTo>
                    <a:pt x="15" y="99"/>
                    <a:pt x="15" y="99"/>
                    <a:pt x="15" y="99"/>
                  </a:cubicBezTo>
                  <a:cubicBezTo>
                    <a:pt x="15" y="100"/>
                    <a:pt x="16" y="100"/>
                    <a:pt x="17" y="100"/>
                  </a:cubicBezTo>
                  <a:cubicBezTo>
                    <a:pt x="18" y="100"/>
                    <a:pt x="19" y="100"/>
                    <a:pt x="19" y="100"/>
                  </a:cubicBezTo>
                  <a:cubicBezTo>
                    <a:pt x="108" y="37"/>
                    <a:pt x="108" y="37"/>
                    <a:pt x="108" y="37"/>
                  </a:cubicBezTo>
                  <a:cubicBezTo>
                    <a:pt x="197" y="100"/>
                    <a:pt x="197" y="100"/>
                    <a:pt x="197" y="100"/>
                  </a:cubicBezTo>
                  <a:cubicBezTo>
                    <a:pt x="199" y="101"/>
                    <a:pt x="201" y="100"/>
                    <a:pt x="202" y="99"/>
                  </a:cubicBezTo>
                  <a:cubicBezTo>
                    <a:pt x="216" y="79"/>
                    <a:pt x="216" y="79"/>
                    <a:pt x="216" y="79"/>
                  </a:cubicBezTo>
                  <a:cubicBezTo>
                    <a:pt x="216" y="78"/>
                    <a:pt x="217" y="77"/>
                    <a:pt x="216" y="76"/>
                  </a:cubicBezTo>
                  <a:cubicBezTo>
                    <a:pt x="216" y="75"/>
                    <a:pt x="216" y="75"/>
                    <a:pt x="215"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15" name="Freeform 87"/>
            <p:cNvSpPr>
              <a:spLocks/>
            </p:cNvSpPr>
            <p:nvPr/>
          </p:nvSpPr>
          <p:spPr bwMode="auto">
            <a:xfrm>
              <a:off x="734218" y="3422650"/>
              <a:ext cx="400050" cy="357187"/>
            </a:xfrm>
            <a:custGeom>
              <a:avLst/>
              <a:gdLst>
                <a:gd name="T0" fmla="*/ 164 w 165"/>
                <a:gd name="T1" fmla="*/ 56 h 147"/>
                <a:gd name="T2" fmla="*/ 85 w 165"/>
                <a:gd name="T3" fmla="*/ 0 h 147"/>
                <a:gd name="T4" fmla="*/ 81 w 165"/>
                <a:gd name="T5" fmla="*/ 0 h 147"/>
                <a:gd name="T6" fmla="*/ 2 w 165"/>
                <a:gd name="T7" fmla="*/ 56 h 147"/>
                <a:gd name="T8" fmla="*/ 0 w 165"/>
                <a:gd name="T9" fmla="*/ 59 h 147"/>
                <a:gd name="T10" fmla="*/ 0 w 165"/>
                <a:gd name="T11" fmla="*/ 144 h 147"/>
                <a:gd name="T12" fmla="*/ 4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4" y="0"/>
                    <a:pt x="82" y="0"/>
                    <a:pt x="81" y="0"/>
                  </a:cubicBezTo>
                  <a:cubicBezTo>
                    <a:pt x="2" y="56"/>
                    <a:pt x="2" y="56"/>
                    <a:pt x="2" y="56"/>
                  </a:cubicBezTo>
                  <a:cubicBezTo>
                    <a:pt x="1" y="57"/>
                    <a:pt x="0" y="58"/>
                    <a:pt x="0" y="59"/>
                  </a:cubicBezTo>
                  <a:cubicBezTo>
                    <a:pt x="0" y="144"/>
                    <a:pt x="0" y="144"/>
                    <a:pt x="0" y="144"/>
                  </a:cubicBezTo>
                  <a:cubicBezTo>
                    <a:pt x="0" y="146"/>
                    <a:pt x="2" y="147"/>
                    <a:pt x="4" y="147"/>
                  </a:cubicBezTo>
                  <a:cubicBezTo>
                    <a:pt x="59" y="147"/>
                    <a:pt x="59" y="147"/>
                    <a:pt x="59" y="147"/>
                  </a:cubicBezTo>
                  <a:cubicBezTo>
                    <a:pt x="61"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5"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16" name="Freeform 88"/>
            <p:cNvSpPr>
              <a:spLocks/>
            </p:cNvSpPr>
            <p:nvPr/>
          </p:nvSpPr>
          <p:spPr bwMode="auto">
            <a:xfrm>
              <a:off x="1058068" y="3298825"/>
              <a:ext cx="76200"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7" y="42"/>
                    <a:pt x="27" y="43"/>
                    <a:pt x="28" y="43"/>
                  </a:cubicBezTo>
                  <a:cubicBezTo>
                    <a:pt x="28" y="43"/>
                    <a:pt x="29" y="42"/>
                    <a:pt x="29" y="42"/>
                  </a:cubicBezTo>
                  <a:cubicBezTo>
                    <a:pt x="30" y="42"/>
                    <a:pt x="31" y="40"/>
                    <a:pt x="31" y="39"/>
                  </a:cubicBezTo>
                  <a:cubicBezTo>
                    <a:pt x="31" y="3"/>
                    <a:pt x="31" y="3"/>
                    <a:pt x="31" y="3"/>
                  </a:cubicBezTo>
                  <a:cubicBezTo>
                    <a:pt x="31" y="1"/>
                    <a:pt x="30"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grpSp>
        <p:nvGrpSpPr>
          <p:cNvPr id="217" name="Group 216"/>
          <p:cNvGrpSpPr/>
          <p:nvPr/>
        </p:nvGrpSpPr>
        <p:grpSpPr>
          <a:xfrm>
            <a:off x="11246495" y="3214601"/>
            <a:ext cx="525463" cy="481012"/>
            <a:chOff x="11237118" y="3298825"/>
            <a:chExt cx="525463" cy="481012"/>
          </a:xfrm>
        </p:grpSpPr>
        <p:sp>
          <p:nvSpPr>
            <p:cNvPr id="218" name="Freeform 89"/>
            <p:cNvSpPr>
              <a:spLocks/>
            </p:cNvSpPr>
            <p:nvPr/>
          </p:nvSpPr>
          <p:spPr bwMode="auto">
            <a:xfrm>
              <a:off x="11237118" y="3298825"/>
              <a:ext cx="525463" cy="244475"/>
            </a:xfrm>
            <a:custGeom>
              <a:avLst/>
              <a:gdLst>
                <a:gd name="T0" fmla="*/ 216 w 217"/>
                <a:gd name="T1" fmla="*/ 74 h 101"/>
                <a:gd name="T2" fmla="*/ 111 w 217"/>
                <a:gd name="T3" fmla="*/ 0 h 101"/>
                <a:gd name="T4" fmla="*/ 107 w 217"/>
                <a:gd name="T5" fmla="*/ 0 h 101"/>
                <a:gd name="T6" fmla="*/ 2 w 217"/>
                <a:gd name="T7" fmla="*/ 74 h 101"/>
                <a:gd name="T8" fmla="*/ 0 w 217"/>
                <a:gd name="T9" fmla="*/ 76 h 101"/>
                <a:gd name="T10" fmla="*/ 1 w 217"/>
                <a:gd name="T11" fmla="*/ 79 h 101"/>
                <a:gd name="T12" fmla="*/ 15 w 217"/>
                <a:gd name="T13" fmla="*/ 99 h 101"/>
                <a:gd name="T14" fmla="*/ 18 w 217"/>
                <a:gd name="T15" fmla="*/ 100 h 101"/>
                <a:gd name="T16" fmla="*/ 20 w 217"/>
                <a:gd name="T17" fmla="*/ 100 h 101"/>
                <a:gd name="T18" fmla="*/ 109 w 217"/>
                <a:gd name="T19" fmla="*/ 37 h 101"/>
                <a:gd name="T20" fmla="*/ 198 w 217"/>
                <a:gd name="T21" fmla="*/ 100 h 101"/>
                <a:gd name="T22" fmla="*/ 202 w 217"/>
                <a:gd name="T23" fmla="*/ 99 h 101"/>
                <a:gd name="T24" fmla="*/ 217 w 217"/>
                <a:gd name="T25" fmla="*/ 79 h 101"/>
                <a:gd name="T26" fmla="*/ 217 w 217"/>
                <a:gd name="T27" fmla="*/ 76 h 101"/>
                <a:gd name="T28" fmla="*/ 216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6" y="74"/>
                  </a:moveTo>
                  <a:cubicBezTo>
                    <a:pt x="111" y="0"/>
                    <a:pt x="111" y="0"/>
                    <a:pt x="111" y="0"/>
                  </a:cubicBezTo>
                  <a:cubicBezTo>
                    <a:pt x="109" y="0"/>
                    <a:pt x="108" y="0"/>
                    <a:pt x="107" y="0"/>
                  </a:cubicBezTo>
                  <a:cubicBezTo>
                    <a:pt x="2" y="74"/>
                    <a:pt x="2" y="74"/>
                    <a:pt x="2" y="74"/>
                  </a:cubicBezTo>
                  <a:cubicBezTo>
                    <a:pt x="1" y="75"/>
                    <a:pt x="1" y="75"/>
                    <a:pt x="0" y="76"/>
                  </a:cubicBezTo>
                  <a:cubicBezTo>
                    <a:pt x="0" y="77"/>
                    <a:pt x="0" y="78"/>
                    <a:pt x="1" y="79"/>
                  </a:cubicBezTo>
                  <a:cubicBezTo>
                    <a:pt x="15" y="99"/>
                    <a:pt x="15" y="99"/>
                    <a:pt x="15" y="99"/>
                  </a:cubicBezTo>
                  <a:cubicBezTo>
                    <a:pt x="16" y="100"/>
                    <a:pt x="17" y="100"/>
                    <a:pt x="18" y="100"/>
                  </a:cubicBezTo>
                  <a:cubicBezTo>
                    <a:pt x="19" y="100"/>
                    <a:pt x="19" y="100"/>
                    <a:pt x="20" y="100"/>
                  </a:cubicBezTo>
                  <a:cubicBezTo>
                    <a:pt x="109" y="37"/>
                    <a:pt x="109" y="37"/>
                    <a:pt x="109" y="37"/>
                  </a:cubicBezTo>
                  <a:cubicBezTo>
                    <a:pt x="198" y="100"/>
                    <a:pt x="198" y="100"/>
                    <a:pt x="198" y="100"/>
                  </a:cubicBezTo>
                  <a:cubicBezTo>
                    <a:pt x="199" y="101"/>
                    <a:pt x="201" y="100"/>
                    <a:pt x="202" y="99"/>
                  </a:cubicBezTo>
                  <a:cubicBezTo>
                    <a:pt x="217" y="79"/>
                    <a:pt x="217" y="79"/>
                    <a:pt x="217" y="79"/>
                  </a:cubicBezTo>
                  <a:cubicBezTo>
                    <a:pt x="217" y="78"/>
                    <a:pt x="217" y="77"/>
                    <a:pt x="217" y="76"/>
                  </a:cubicBezTo>
                  <a:cubicBezTo>
                    <a:pt x="217" y="75"/>
                    <a:pt x="216" y="75"/>
                    <a:pt x="216"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19" name="Freeform 90"/>
            <p:cNvSpPr>
              <a:spLocks/>
            </p:cNvSpPr>
            <p:nvPr/>
          </p:nvSpPr>
          <p:spPr bwMode="auto">
            <a:xfrm>
              <a:off x="11300618" y="3422650"/>
              <a:ext cx="398463" cy="357187"/>
            </a:xfrm>
            <a:custGeom>
              <a:avLst/>
              <a:gdLst>
                <a:gd name="T0" fmla="*/ 164 w 165"/>
                <a:gd name="T1" fmla="*/ 56 h 147"/>
                <a:gd name="T2" fmla="*/ 85 w 165"/>
                <a:gd name="T3" fmla="*/ 0 h 147"/>
                <a:gd name="T4" fmla="*/ 81 w 165"/>
                <a:gd name="T5" fmla="*/ 0 h 147"/>
                <a:gd name="T6" fmla="*/ 1 w 165"/>
                <a:gd name="T7" fmla="*/ 56 h 147"/>
                <a:gd name="T8" fmla="*/ 0 w 165"/>
                <a:gd name="T9" fmla="*/ 59 h 147"/>
                <a:gd name="T10" fmla="*/ 0 w 165"/>
                <a:gd name="T11" fmla="*/ 144 h 147"/>
                <a:gd name="T12" fmla="*/ 3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3" y="0"/>
                    <a:pt x="82" y="0"/>
                    <a:pt x="81" y="0"/>
                  </a:cubicBezTo>
                  <a:cubicBezTo>
                    <a:pt x="1" y="56"/>
                    <a:pt x="1" y="56"/>
                    <a:pt x="1" y="56"/>
                  </a:cubicBezTo>
                  <a:cubicBezTo>
                    <a:pt x="1" y="57"/>
                    <a:pt x="0" y="58"/>
                    <a:pt x="0" y="59"/>
                  </a:cubicBezTo>
                  <a:cubicBezTo>
                    <a:pt x="0" y="144"/>
                    <a:pt x="0" y="144"/>
                    <a:pt x="0" y="144"/>
                  </a:cubicBezTo>
                  <a:cubicBezTo>
                    <a:pt x="0" y="146"/>
                    <a:pt x="1" y="147"/>
                    <a:pt x="3" y="147"/>
                  </a:cubicBezTo>
                  <a:cubicBezTo>
                    <a:pt x="59" y="147"/>
                    <a:pt x="59" y="147"/>
                    <a:pt x="59" y="147"/>
                  </a:cubicBezTo>
                  <a:cubicBezTo>
                    <a:pt x="60"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4"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20" name="Freeform 91"/>
            <p:cNvSpPr>
              <a:spLocks/>
            </p:cNvSpPr>
            <p:nvPr/>
          </p:nvSpPr>
          <p:spPr bwMode="auto">
            <a:xfrm>
              <a:off x="11624468" y="3298825"/>
              <a:ext cx="74613"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6" y="42"/>
                    <a:pt x="27" y="43"/>
                    <a:pt x="28" y="43"/>
                  </a:cubicBezTo>
                  <a:cubicBezTo>
                    <a:pt x="28" y="43"/>
                    <a:pt x="29" y="42"/>
                    <a:pt x="29" y="42"/>
                  </a:cubicBezTo>
                  <a:cubicBezTo>
                    <a:pt x="30" y="42"/>
                    <a:pt x="31" y="40"/>
                    <a:pt x="31" y="39"/>
                  </a:cubicBezTo>
                  <a:cubicBezTo>
                    <a:pt x="31" y="3"/>
                    <a:pt x="31" y="3"/>
                    <a:pt x="31" y="3"/>
                  </a:cubicBezTo>
                  <a:cubicBezTo>
                    <a:pt x="31" y="1"/>
                    <a:pt x="29"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sp>
        <p:nvSpPr>
          <p:cNvPr id="221" name="Freeform 92"/>
          <p:cNvSpPr>
            <a:spLocks noEditPoints="1"/>
          </p:cNvSpPr>
          <p:nvPr/>
        </p:nvSpPr>
        <p:spPr bwMode="auto">
          <a:xfrm>
            <a:off x="6028230" y="3149514"/>
            <a:ext cx="365125" cy="550862"/>
          </a:xfrm>
          <a:custGeom>
            <a:avLst/>
            <a:gdLst>
              <a:gd name="T0" fmla="*/ 0 w 230"/>
              <a:gd name="T1" fmla="*/ 0 h 347"/>
              <a:gd name="T2" fmla="*/ 0 w 230"/>
              <a:gd name="T3" fmla="*/ 347 h 347"/>
              <a:gd name="T4" fmla="*/ 93 w 230"/>
              <a:gd name="T5" fmla="*/ 347 h 347"/>
              <a:gd name="T6" fmla="*/ 93 w 230"/>
              <a:gd name="T7" fmla="*/ 276 h 347"/>
              <a:gd name="T8" fmla="*/ 138 w 230"/>
              <a:gd name="T9" fmla="*/ 276 h 347"/>
              <a:gd name="T10" fmla="*/ 138 w 230"/>
              <a:gd name="T11" fmla="*/ 347 h 347"/>
              <a:gd name="T12" fmla="*/ 230 w 230"/>
              <a:gd name="T13" fmla="*/ 347 h 347"/>
              <a:gd name="T14" fmla="*/ 230 w 230"/>
              <a:gd name="T15" fmla="*/ 0 h 347"/>
              <a:gd name="T16" fmla="*/ 0 w 230"/>
              <a:gd name="T17" fmla="*/ 0 h 347"/>
              <a:gd name="T18" fmla="*/ 70 w 230"/>
              <a:gd name="T19" fmla="*/ 220 h 347"/>
              <a:gd name="T20" fmla="*/ 23 w 230"/>
              <a:gd name="T21" fmla="*/ 220 h 347"/>
              <a:gd name="T22" fmla="*/ 23 w 230"/>
              <a:gd name="T23" fmla="*/ 150 h 347"/>
              <a:gd name="T24" fmla="*/ 70 w 230"/>
              <a:gd name="T25" fmla="*/ 150 h 347"/>
              <a:gd name="T26" fmla="*/ 70 w 230"/>
              <a:gd name="T27" fmla="*/ 220 h 347"/>
              <a:gd name="T28" fmla="*/ 70 w 230"/>
              <a:gd name="T29" fmla="*/ 104 h 347"/>
              <a:gd name="T30" fmla="*/ 23 w 230"/>
              <a:gd name="T31" fmla="*/ 104 h 347"/>
              <a:gd name="T32" fmla="*/ 23 w 230"/>
              <a:gd name="T33" fmla="*/ 35 h 347"/>
              <a:gd name="T34" fmla="*/ 70 w 230"/>
              <a:gd name="T35" fmla="*/ 35 h 347"/>
              <a:gd name="T36" fmla="*/ 70 w 230"/>
              <a:gd name="T37" fmla="*/ 104 h 347"/>
              <a:gd name="T38" fmla="*/ 138 w 230"/>
              <a:gd name="T39" fmla="*/ 220 h 347"/>
              <a:gd name="T40" fmla="*/ 93 w 230"/>
              <a:gd name="T41" fmla="*/ 220 h 347"/>
              <a:gd name="T42" fmla="*/ 93 w 230"/>
              <a:gd name="T43" fmla="*/ 150 h 347"/>
              <a:gd name="T44" fmla="*/ 138 w 230"/>
              <a:gd name="T45" fmla="*/ 150 h 347"/>
              <a:gd name="T46" fmla="*/ 138 w 230"/>
              <a:gd name="T47" fmla="*/ 220 h 347"/>
              <a:gd name="T48" fmla="*/ 138 w 230"/>
              <a:gd name="T49" fmla="*/ 104 h 347"/>
              <a:gd name="T50" fmla="*/ 93 w 230"/>
              <a:gd name="T51" fmla="*/ 104 h 347"/>
              <a:gd name="T52" fmla="*/ 93 w 230"/>
              <a:gd name="T53" fmla="*/ 35 h 347"/>
              <a:gd name="T54" fmla="*/ 138 w 230"/>
              <a:gd name="T55" fmla="*/ 35 h 347"/>
              <a:gd name="T56" fmla="*/ 138 w 230"/>
              <a:gd name="T57" fmla="*/ 104 h 347"/>
              <a:gd name="T58" fmla="*/ 207 w 230"/>
              <a:gd name="T59" fmla="*/ 220 h 347"/>
              <a:gd name="T60" fmla="*/ 161 w 230"/>
              <a:gd name="T61" fmla="*/ 220 h 347"/>
              <a:gd name="T62" fmla="*/ 161 w 230"/>
              <a:gd name="T63" fmla="*/ 150 h 347"/>
              <a:gd name="T64" fmla="*/ 207 w 230"/>
              <a:gd name="T65" fmla="*/ 150 h 347"/>
              <a:gd name="T66" fmla="*/ 207 w 230"/>
              <a:gd name="T67" fmla="*/ 220 h 347"/>
              <a:gd name="T68" fmla="*/ 207 w 230"/>
              <a:gd name="T69" fmla="*/ 104 h 347"/>
              <a:gd name="T70" fmla="*/ 161 w 230"/>
              <a:gd name="T71" fmla="*/ 104 h 347"/>
              <a:gd name="T72" fmla="*/ 161 w 230"/>
              <a:gd name="T73" fmla="*/ 35 h 347"/>
              <a:gd name="T74" fmla="*/ 207 w 230"/>
              <a:gd name="T75" fmla="*/ 35 h 347"/>
              <a:gd name="T76" fmla="*/ 207 w 230"/>
              <a:gd name="T77" fmla="*/ 10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0" h="347">
                <a:moveTo>
                  <a:pt x="0" y="0"/>
                </a:moveTo>
                <a:lnTo>
                  <a:pt x="0" y="347"/>
                </a:lnTo>
                <a:lnTo>
                  <a:pt x="93" y="347"/>
                </a:lnTo>
                <a:lnTo>
                  <a:pt x="93" y="276"/>
                </a:lnTo>
                <a:lnTo>
                  <a:pt x="138" y="276"/>
                </a:lnTo>
                <a:lnTo>
                  <a:pt x="138" y="347"/>
                </a:lnTo>
                <a:lnTo>
                  <a:pt x="230" y="347"/>
                </a:lnTo>
                <a:lnTo>
                  <a:pt x="230" y="0"/>
                </a:lnTo>
                <a:lnTo>
                  <a:pt x="0" y="0"/>
                </a:lnTo>
                <a:close/>
                <a:moveTo>
                  <a:pt x="70" y="220"/>
                </a:moveTo>
                <a:lnTo>
                  <a:pt x="23" y="220"/>
                </a:lnTo>
                <a:lnTo>
                  <a:pt x="23" y="150"/>
                </a:lnTo>
                <a:lnTo>
                  <a:pt x="70" y="150"/>
                </a:lnTo>
                <a:lnTo>
                  <a:pt x="70" y="220"/>
                </a:lnTo>
                <a:close/>
                <a:moveTo>
                  <a:pt x="70" y="104"/>
                </a:moveTo>
                <a:lnTo>
                  <a:pt x="23" y="104"/>
                </a:lnTo>
                <a:lnTo>
                  <a:pt x="23" y="35"/>
                </a:lnTo>
                <a:lnTo>
                  <a:pt x="70" y="35"/>
                </a:lnTo>
                <a:lnTo>
                  <a:pt x="70" y="104"/>
                </a:lnTo>
                <a:close/>
                <a:moveTo>
                  <a:pt x="138" y="220"/>
                </a:moveTo>
                <a:lnTo>
                  <a:pt x="93" y="220"/>
                </a:lnTo>
                <a:lnTo>
                  <a:pt x="93" y="150"/>
                </a:lnTo>
                <a:lnTo>
                  <a:pt x="138" y="150"/>
                </a:lnTo>
                <a:lnTo>
                  <a:pt x="138" y="220"/>
                </a:lnTo>
                <a:close/>
                <a:moveTo>
                  <a:pt x="138" y="104"/>
                </a:moveTo>
                <a:lnTo>
                  <a:pt x="93" y="104"/>
                </a:lnTo>
                <a:lnTo>
                  <a:pt x="93" y="35"/>
                </a:lnTo>
                <a:lnTo>
                  <a:pt x="138" y="35"/>
                </a:lnTo>
                <a:lnTo>
                  <a:pt x="138" y="104"/>
                </a:lnTo>
                <a:close/>
                <a:moveTo>
                  <a:pt x="207" y="220"/>
                </a:moveTo>
                <a:lnTo>
                  <a:pt x="161" y="220"/>
                </a:lnTo>
                <a:lnTo>
                  <a:pt x="161" y="150"/>
                </a:lnTo>
                <a:lnTo>
                  <a:pt x="207" y="150"/>
                </a:lnTo>
                <a:lnTo>
                  <a:pt x="207" y="220"/>
                </a:lnTo>
                <a:close/>
                <a:moveTo>
                  <a:pt x="207" y="104"/>
                </a:moveTo>
                <a:lnTo>
                  <a:pt x="161" y="104"/>
                </a:lnTo>
                <a:lnTo>
                  <a:pt x="161" y="35"/>
                </a:lnTo>
                <a:lnTo>
                  <a:pt x="207" y="35"/>
                </a:lnTo>
                <a:lnTo>
                  <a:pt x="207" y="104"/>
                </a:ln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22" name="Rectangle 93"/>
          <p:cNvSpPr>
            <a:spLocks noChangeArrowheads="1"/>
          </p:cNvSpPr>
          <p:nvPr/>
        </p:nvSpPr>
        <p:spPr bwMode="auto">
          <a:xfrm>
            <a:off x="1316831" y="3425739"/>
            <a:ext cx="4510088" cy="4921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23" name="Rectangle 94"/>
          <p:cNvSpPr>
            <a:spLocks noChangeArrowheads="1"/>
          </p:cNvSpPr>
          <p:nvPr/>
        </p:nvSpPr>
        <p:spPr bwMode="auto">
          <a:xfrm>
            <a:off x="6600031" y="3425739"/>
            <a:ext cx="4510088" cy="4921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24" name="TextBox 223"/>
          <p:cNvSpPr txBox="1"/>
          <p:nvPr/>
        </p:nvSpPr>
        <p:spPr>
          <a:xfrm>
            <a:off x="678763" y="3721537"/>
            <a:ext cx="521810" cy="215444"/>
          </a:xfrm>
          <a:prstGeom prst="rect">
            <a:avLst/>
          </a:prstGeom>
          <a:noFill/>
          <a:ln>
            <a:noFill/>
            <a:headEnd type="none" w="med" len="med"/>
            <a:tailEnd type="none" w="med" len="med"/>
          </a:ln>
        </p:spPr>
        <p:txBody>
          <a:bodyPr wrap="none" lIns="0" tIns="0" rIns="0" bIns="0" rtlCol="0">
            <a:spAutoFit/>
          </a:bodyPr>
          <a:lstStyle/>
          <a:p>
            <a:pPr defTabSz="932597">
              <a:defRPr/>
            </a:pPr>
            <a:r>
              <a:rPr lang="en-US" sz="1400" b="1" spc="-39" dirty="0">
                <a:gradFill>
                  <a:gsLst>
                    <a:gs pos="0">
                      <a:srgbClr val="505050"/>
                    </a:gs>
                    <a:gs pos="100000">
                      <a:srgbClr val="505050"/>
                    </a:gs>
                  </a:gsLst>
                  <a:lin ang="5400000" scaled="1"/>
                </a:gradFill>
                <a:ea typeface="Segoe UI" pitchFamily="34" charset="0"/>
                <a:cs typeface="Segoe UI" pitchFamily="34" charset="0"/>
              </a:rPr>
              <a:t>HOME</a:t>
            </a:r>
          </a:p>
        </p:txBody>
      </p:sp>
      <p:sp>
        <p:nvSpPr>
          <p:cNvPr id="225" name="TextBox 224"/>
          <p:cNvSpPr txBox="1"/>
          <p:nvPr/>
        </p:nvSpPr>
        <p:spPr>
          <a:xfrm>
            <a:off x="11248321" y="3721537"/>
            <a:ext cx="521810" cy="215444"/>
          </a:xfrm>
          <a:prstGeom prst="rect">
            <a:avLst/>
          </a:prstGeom>
          <a:noFill/>
          <a:ln>
            <a:noFill/>
            <a:headEnd type="none" w="med" len="med"/>
            <a:tailEnd type="none" w="med" len="med"/>
          </a:ln>
        </p:spPr>
        <p:txBody>
          <a:bodyPr wrap="none" lIns="0" tIns="0" rIns="0" bIns="0" rtlCol="0">
            <a:spAutoFit/>
          </a:bodyPr>
          <a:lstStyle/>
          <a:p>
            <a:pPr defTabSz="932597">
              <a:defRPr/>
            </a:pPr>
            <a:r>
              <a:rPr lang="en-US" sz="1400" b="1" spc="-39" dirty="0">
                <a:gradFill>
                  <a:gsLst>
                    <a:gs pos="0">
                      <a:srgbClr val="505050"/>
                    </a:gs>
                    <a:gs pos="100000">
                      <a:srgbClr val="505050"/>
                    </a:gs>
                  </a:gsLst>
                  <a:lin ang="5400000" scaled="1"/>
                </a:gradFill>
                <a:ea typeface="Segoe UI" pitchFamily="34" charset="0"/>
                <a:cs typeface="Segoe UI" pitchFamily="34" charset="0"/>
              </a:rPr>
              <a:t>HOME</a:t>
            </a:r>
          </a:p>
        </p:txBody>
      </p:sp>
      <p:sp>
        <p:nvSpPr>
          <p:cNvPr id="226" name="TextBox 225"/>
          <p:cNvSpPr txBox="1"/>
          <p:nvPr/>
        </p:nvSpPr>
        <p:spPr>
          <a:xfrm>
            <a:off x="5688437" y="3721537"/>
            <a:ext cx="1044710" cy="215444"/>
          </a:xfrm>
          <a:prstGeom prst="rect">
            <a:avLst/>
          </a:prstGeom>
          <a:noFill/>
          <a:ln>
            <a:noFill/>
            <a:headEnd type="none" w="med" len="med"/>
            <a:tailEnd type="none" w="med" len="med"/>
          </a:ln>
        </p:spPr>
        <p:txBody>
          <a:bodyPr wrap="none" lIns="0" tIns="0" rIns="0" bIns="0" rtlCol="0">
            <a:spAutoFit/>
          </a:bodyPr>
          <a:lstStyle/>
          <a:p>
            <a:pPr defTabSz="932597">
              <a:defRPr/>
            </a:pPr>
            <a:r>
              <a:rPr lang="en-US" sz="1400" b="1" spc="-39" dirty="0">
                <a:gradFill>
                  <a:gsLst>
                    <a:gs pos="0">
                      <a:srgbClr val="505050"/>
                    </a:gs>
                    <a:gs pos="100000">
                      <a:srgbClr val="505050"/>
                    </a:gs>
                  </a:gsLst>
                  <a:lin ang="5400000" scaled="1"/>
                </a:gradFill>
                <a:ea typeface="Segoe UI" pitchFamily="34" charset="0"/>
                <a:cs typeface="Segoe UI" pitchFamily="34" charset="0"/>
              </a:rPr>
              <a:t>WORKPLACE</a:t>
            </a:r>
          </a:p>
        </p:txBody>
      </p:sp>
    </p:spTree>
    <p:extLst>
      <p:ext uri="{BB962C8B-B14F-4D97-AF65-F5344CB8AC3E}">
        <p14:creationId xmlns:p14="http://schemas.microsoft.com/office/powerpoint/2010/main" val="148038553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75" name="Group 11274"/>
          <p:cNvGrpSpPr/>
          <p:nvPr/>
        </p:nvGrpSpPr>
        <p:grpSpPr>
          <a:xfrm>
            <a:off x="959464" y="4449312"/>
            <a:ext cx="1557305" cy="1158347"/>
            <a:chOff x="1270632" y="4066342"/>
            <a:chExt cx="1557305" cy="1158347"/>
          </a:xfrm>
        </p:grpSpPr>
        <p:pic>
          <p:nvPicPr>
            <p:cNvPr id="136" name="Picture 1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6457" y="4487876"/>
              <a:ext cx="691480" cy="460987"/>
            </a:xfrm>
            <a:prstGeom prst="rect">
              <a:avLst/>
            </a:prstGeom>
          </p:spPr>
        </p:pic>
        <p:pic>
          <p:nvPicPr>
            <p:cNvPr id="83" name="Picture 82"/>
            <p:cNvPicPr>
              <a:picLocks noChangeAspect="1"/>
            </p:cNvPicPr>
            <p:nvPr/>
          </p:nvPicPr>
          <p:blipFill rotWithShape="1">
            <a:blip r:embed="rId4" cstate="print">
              <a:extLst>
                <a:ext uri="{28A0092B-C50C-407E-A947-70E740481C1C}">
                  <a14:useLocalDpi xmlns:a14="http://schemas.microsoft.com/office/drawing/2010/main" val="0"/>
                </a:ext>
              </a:extLst>
            </a:blip>
            <a:srcRect l="15502" r="27994" b="18500"/>
            <a:stretch/>
          </p:blipFill>
          <p:spPr>
            <a:xfrm>
              <a:off x="1270632" y="4066342"/>
              <a:ext cx="647262" cy="622400"/>
            </a:xfrm>
            <a:prstGeom prst="rect">
              <a:avLst/>
            </a:prstGeom>
          </p:spPr>
        </p:pic>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10889"/>
            <a:stretch/>
          </p:blipFill>
          <p:spPr>
            <a:xfrm>
              <a:off x="1271231" y="4674902"/>
              <a:ext cx="879414" cy="333344"/>
            </a:xfrm>
            <a:prstGeom prst="rect">
              <a:avLst/>
            </a:prstGeom>
          </p:spPr>
        </p:pic>
        <p:pic>
          <p:nvPicPr>
            <p:cNvPr id="27" name="Picture 26"/>
            <p:cNvPicPr>
              <a:picLocks noChangeAspect="1"/>
            </p:cNvPicPr>
            <p:nvPr/>
          </p:nvPicPr>
          <p:blipFill rotWithShape="1">
            <a:blip r:embed="rId6" cstate="print">
              <a:extLst>
                <a:ext uri="{28A0092B-C50C-407E-A947-70E740481C1C}">
                  <a14:useLocalDpi xmlns:a14="http://schemas.microsoft.com/office/drawing/2010/main" val="0"/>
                </a:ext>
              </a:extLst>
            </a:blip>
            <a:srcRect l="10565" t="11558" r="6360" b="6008"/>
            <a:stretch/>
          </p:blipFill>
          <p:spPr>
            <a:xfrm>
              <a:off x="1861959" y="4384549"/>
              <a:ext cx="549268" cy="378096"/>
            </a:xfrm>
            <a:prstGeom prst="rect">
              <a:avLst/>
            </a:prstGeom>
          </p:spPr>
        </p:pic>
        <p:sp>
          <p:nvSpPr>
            <p:cNvPr id="58" name="TextBox 57"/>
            <p:cNvSpPr txBox="1"/>
            <p:nvPr/>
          </p:nvSpPr>
          <p:spPr>
            <a:xfrm>
              <a:off x="1580699" y="5058490"/>
              <a:ext cx="1045907"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Sleep tracking</a:t>
              </a:r>
            </a:p>
          </p:txBody>
        </p:sp>
      </p:grpSp>
      <p:sp>
        <p:nvSpPr>
          <p:cNvPr id="73" name="Rectangle 72"/>
          <p:cNvSpPr/>
          <p:nvPr/>
        </p:nvSpPr>
        <p:spPr bwMode="auto">
          <a:xfrm>
            <a:off x="4979437" y="3066825"/>
            <a:ext cx="2323636" cy="3733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defRPr/>
            </a:pPr>
            <a:endParaRPr lang="en-US" sz="1200" spc="-51" dirty="0">
              <a:gradFill>
                <a:gsLst>
                  <a:gs pos="0">
                    <a:srgbClr val="505050"/>
                  </a:gs>
                  <a:gs pos="100000">
                    <a:srgbClr val="505050"/>
                  </a:gs>
                </a:gsLst>
                <a:lin ang="5400000" scaled="1"/>
              </a:gradFill>
              <a:ea typeface="Segoe UI" pitchFamily="34" charset="0"/>
              <a:cs typeface="Segoe UI" pitchFamily="34" charset="0"/>
            </a:endParaRPr>
          </a:p>
        </p:txBody>
      </p:sp>
      <p:sp>
        <p:nvSpPr>
          <p:cNvPr id="11" name="TextBox 10"/>
          <p:cNvSpPr txBox="1"/>
          <p:nvPr/>
        </p:nvSpPr>
        <p:spPr>
          <a:xfrm>
            <a:off x="3083494" y="3215426"/>
            <a:ext cx="976762" cy="184666"/>
          </a:xfrm>
          <a:prstGeom prst="rect">
            <a:avLst/>
          </a:prstGeom>
          <a:solidFill>
            <a:schemeClr val="bg1"/>
          </a:solidFill>
          <a:ln>
            <a:noFill/>
            <a:headEnd type="none" w="med" len="med"/>
            <a:tailEnd type="none" w="med" len="med"/>
          </a:ln>
        </p:spPr>
        <p:txBody>
          <a:bodyPr wrap="none" lIns="93260" tIns="0" rIns="93260" bIns="0" rtlCol="0">
            <a:spAutoFit/>
          </a:bodyPr>
          <a:lstStyle/>
          <a:p>
            <a:pPr defTabSz="932597">
              <a:defRPr/>
            </a:pPr>
            <a:r>
              <a:rPr lang="en-US" sz="1200" b="1" dirty="0">
                <a:gradFill>
                  <a:gsLst>
                    <a:gs pos="0">
                      <a:srgbClr val="5C2D91"/>
                    </a:gs>
                    <a:gs pos="100000">
                      <a:srgbClr val="5C2D91"/>
                    </a:gs>
                  </a:gsLst>
                  <a:lin ang="5400000" scaled="1"/>
                </a:gradFill>
                <a:ea typeface="Segoe UI" pitchFamily="34" charset="0"/>
                <a:cs typeface="Segoe UI" pitchFamily="34" charset="0"/>
              </a:rPr>
              <a:t>COMMUTE</a:t>
            </a:r>
          </a:p>
        </p:txBody>
      </p:sp>
      <p:sp>
        <p:nvSpPr>
          <p:cNvPr id="12" name="TextBox 11"/>
          <p:cNvSpPr txBox="1"/>
          <p:nvPr/>
        </p:nvSpPr>
        <p:spPr>
          <a:xfrm>
            <a:off x="8366694" y="3215426"/>
            <a:ext cx="976762" cy="184666"/>
          </a:xfrm>
          <a:prstGeom prst="rect">
            <a:avLst/>
          </a:prstGeom>
          <a:solidFill>
            <a:schemeClr val="bg1"/>
          </a:solidFill>
          <a:ln>
            <a:noFill/>
            <a:headEnd type="none" w="med" len="med"/>
            <a:tailEnd type="none" w="med" len="med"/>
          </a:ln>
        </p:spPr>
        <p:txBody>
          <a:bodyPr wrap="none" lIns="93260" tIns="0" rIns="93260" bIns="0" rtlCol="0">
            <a:spAutoFit/>
          </a:bodyPr>
          <a:lstStyle/>
          <a:p>
            <a:pPr defTabSz="932597">
              <a:defRPr/>
            </a:pPr>
            <a:r>
              <a:rPr lang="en-US" sz="1200" b="1" dirty="0">
                <a:gradFill>
                  <a:gsLst>
                    <a:gs pos="0">
                      <a:srgbClr val="5C2D91"/>
                    </a:gs>
                    <a:gs pos="100000">
                      <a:srgbClr val="5C2D91"/>
                    </a:gs>
                  </a:gsLst>
                  <a:lin ang="5400000" scaled="1"/>
                </a:gradFill>
                <a:ea typeface="Segoe UI" pitchFamily="34" charset="0"/>
                <a:cs typeface="Segoe UI" pitchFamily="34" charset="0"/>
              </a:rPr>
              <a:t>COMMUTE</a:t>
            </a:r>
          </a:p>
        </p:txBody>
      </p:sp>
      <p:grpSp>
        <p:nvGrpSpPr>
          <p:cNvPr id="37" name="Group 36"/>
          <p:cNvGrpSpPr/>
          <p:nvPr/>
        </p:nvGrpSpPr>
        <p:grpSpPr>
          <a:xfrm>
            <a:off x="422472" y="5662951"/>
            <a:ext cx="1178719" cy="866558"/>
            <a:chOff x="422472" y="5641832"/>
            <a:chExt cx="1178719" cy="866558"/>
          </a:xfrm>
        </p:grpSpPr>
        <p:pic>
          <p:nvPicPr>
            <p:cNvPr id="7" name="Picture 6"/>
            <p:cNvPicPr>
              <a:picLocks noChangeAspect="1"/>
            </p:cNvPicPr>
            <p:nvPr/>
          </p:nvPicPr>
          <p:blipFill rotWithShape="1">
            <a:blip r:embed="rId7" cstate="print">
              <a:extLst>
                <a:ext uri="{28A0092B-C50C-407E-A947-70E740481C1C}">
                  <a14:useLocalDpi xmlns:a14="http://schemas.microsoft.com/office/drawing/2010/main" val="0"/>
                </a:ext>
              </a:extLst>
            </a:blip>
            <a:srcRect t="15492" r="28250" b="13068"/>
            <a:stretch/>
          </p:blipFill>
          <p:spPr>
            <a:xfrm>
              <a:off x="422472" y="5641832"/>
              <a:ext cx="1178719" cy="584369"/>
            </a:xfrm>
            <a:prstGeom prst="rect">
              <a:avLst/>
            </a:prstGeom>
          </p:spPr>
        </p:pic>
        <p:sp>
          <p:nvSpPr>
            <p:cNvPr id="52" name="TextBox 51"/>
            <p:cNvSpPr txBox="1"/>
            <p:nvPr/>
          </p:nvSpPr>
          <p:spPr>
            <a:xfrm>
              <a:off x="505806" y="6342191"/>
              <a:ext cx="924036" cy="166199"/>
            </a:xfrm>
            <a:prstGeom prst="rect">
              <a:avLst/>
            </a:prstGeom>
            <a:noFill/>
            <a:ln>
              <a:noFill/>
              <a:headEnd type="none" w="med" len="med"/>
              <a:tailEnd type="none" w="med" len="med"/>
            </a:ln>
          </p:spPr>
          <p:txBody>
            <a:bodyPr wrap="none" lIns="0" tIns="0" rIns="0" bIns="0" rtlCol="0">
              <a:spAutoFit/>
            </a:bodyPr>
            <a:lstStyle/>
            <a:p>
              <a:pP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Home security</a:t>
              </a:r>
            </a:p>
          </p:txBody>
        </p:sp>
      </p:grpSp>
      <p:grpSp>
        <p:nvGrpSpPr>
          <p:cNvPr id="34" name="Group 33"/>
          <p:cNvGrpSpPr/>
          <p:nvPr/>
        </p:nvGrpSpPr>
        <p:grpSpPr>
          <a:xfrm>
            <a:off x="1808292" y="5641212"/>
            <a:ext cx="1303444" cy="888297"/>
            <a:chOff x="1818203" y="5627360"/>
            <a:chExt cx="1303444" cy="888297"/>
          </a:xfrm>
        </p:grpSpPr>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52602" y="5627360"/>
              <a:ext cx="1061079" cy="639912"/>
            </a:xfrm>
            <a:prstGeom prst="rect">
              <a:avLst/>
            </a:prstGeom>
          </p:spPr>
        </p:pic>
        <p:sp>
          <p:nvSpPr>
            <p:cNvPr id="55" name="TextBox 54"/>
            <p:cNvSpPr txBox="1"/>
            <p:nvPr/>
          </p:nvSpPr>
          <p:spPr>
            <a:xfrm>
              <a:off x="1818203" y="6346123"/>
              <a:ext cx="1303444" cy="169534"/>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Home automation</a:t>
              </a:r>
            </a:p>
          </p:txBody>
        </p:sp>
      </p:grpSp>
      <p:grpSp>
        <p:nvGrpSpPr>
          <p:cNvPr id="30" name="Group 29"/>
          <p:cNvGrpSpPr/>
          <p:nvPr/>
        </p:nvGrpSpPr>
        <p:grpSpPr>
          <a:xfrm>
            <a:off x="3318837" y="6008733"/>
            <a:ext cx="935449" cy="520776"/>
            <a:chOff x="3368261" y="5944689"/>
            <a:chExt cx="935449" cy="520776"/>
          </a:xfrm>
        </p:grpSpPr>
        <p:pic>
          <p:nvPicPr>
            <p:cNvPr id="8" name="Picture 7"/>
            <p:cNvPicPr>
              <a:picLocks noChangeAspect="1"/>
            </p:cNvPicPr>
            <p:nvPr/>
          </p:nvPicPr>
          <p:blipFill rotWithShape="1">
            <a:blip r:embed="rId9"/>
            <a:srcRect l="16024" t="19030" r="17644" b="31982"/>
            <a:stretch/>
          </p:blipFill>
          <p:spPr>
            <a:xfrm>
              <a:off x="3629469" y="5944689"/>
              <a:ext cx="413035" cy="275726"/>
            </a:xfrm>
            <a:prstGeom prst="rect">
              <a:avLst/>
            </a:prstGeom>
          </p:spPr>
        </p:pic>
        <p:sp>
          <p:nvSpPr>
            <p:cNvPr id="63" name="TextBox 62"/>
            <p:cNvSpPr txBox="1"/>
            <p:nvPr/>
          </p:nvSpPr>
          <p:spPr>
            <a:xfrm>
              <a:off x="3368261" y="6299266"/>
              <a:ext cx="935449" cy="166199"/>
            </a:xfrm>
            <a:prstGeom prst="rect">
              <a:avLst/>
            </a:prstGeom>
            <a:noFill/>
            <a:ln>
              <a:noFill/>
              <a:headEnd type="none" w="med" len="med"/>
              <a:tailEnd type="none" w="med" len="med"/>
            </a:ln>
          </p:spPr>
          <p:txBody>
            <a:bodyPr wrap="non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Leak detection</a:t>
              </a:r>
            </a:p>
          </p:txBody>
        </p:sp>
      </p:grpSp>
      <p:grpSp>
        <p:nvGrpSpPr>
          <p:cNvPr id="11277" name="Group 11276"/>
          <p:cNvGrpSpPr/>
          <p:nvPr/>
        </p:nvGrpSpPr>
        <p:grpSpPr>
          <a:xfrm>
            <a:off x="1115440" y="3709638"/>
            <a:ext cx="1824504" cy="825807"/>
            <a:chOff x="1745850" y="3471299"/>
            <a:chExt cx="1824504" cy="825807"/>
          </a:xfrm>
        </p:grpSpPr>
        <p:pic>
          <p:nvPicPr>
            <p:cNvPr id="65" name="Picture 2" descr="https://lh4.googleusercontent.com/-xm_MGqcodDQ/Ul0ph-pzi2I/AAAAAAAAAAs/XwSWm2mO_3U/s0-d/Website%2Bbanner.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3915" r="36840" b="17672"/>
            <a:stretch/>
          </p:blipFill>
          <p:spPr bwMode="auto">
            <a:xfrm>
              <a:off x="3316274" y="3477014"/>
              <a:ext cx="254080" cy="552661"/>
            </a:xfrm>
            <a:prstGeom prst="rect">
              <a:avLst/>
            </a:prstGeom>
            <a:noFill/>
            <a:extLst>
              <a:ext uri="{909E8E84-426E-40DD-AFC4-6F175D3DCCD1}">
                <a14:hiddenFill xmlns:a14="http://schemas.microsoft.com/office/drawing/2010/main">
                  <a:solidFill>
                    <a:srgbClr val="FFFFFF"/>
                  </a:solidFill>
                </a14:hiddenFill>
              </a:ext>
            </a:extLst>
          </p:spPr>
        </p:pic>
        <p:grpSp>
          <p:nvGrpSpPr>
            <p:cNvPr id="117" name="Group 116"/>
            <p:cNvGrpSpPr/>
            <p:nvPr/>
          </p:nvGrpSpPr>
          <p:grpSpPr>
            <a:xfrm>
              <a:off x="1745850" y="3471299"/>
              <a:ext cx="1584950" cy="825807"/>
              <a:chOff x="1897721" y="3634129"/>
              <a:chExt cx="1554014" cy="809688"/>
            </a:xfrm>
          </p:grpSpPr>
          <p:pic>
            <p:nvPicPr>
              <p:cNvPr id="24" name="Picture 2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532236" y="3634129"/>
                <a:ext cx="919499" cy="656188"/>
              </a:xfrm>
              <a:prstGeom prst="rect">
                <a:avLst/>
              </a:prstGeom>
            </p:spPr>
          </p:pic>
          <p:sp>
            <p:nvSpPr>
              <p:cNvPr id="53" name="TextBox 52"/>
              <p:cNvSpPr txBox="1"/>
              <p:nvPr/>
            </p:nvSpPr>
            <p:spPr>
              <a:xfrm>
                <a:off x="2234679" y="4262756"/>
                <a:ext cx="1077945" cy="181061"/>
              </a:xfrm>
              <a:prstGeom prst="rect">
                <a:avLst/>
              </a:prstGeom>
              <a:noFill/>
              <a:ln>
                <a:noFill/>
                <a:headEnd type="none" w="med" len="med"/>
                <a:tailEnd type="none" w="med" len="med"/>
              </a:ln>
            </p:spPr>
            <p:txBody>
              <a:bodyPr wrap="none" lIns="0" tIns="0" rIns="0" bIns="0" rtlCol="0">
                <a:spAutoFit/>
              </a:bodyPr>
              <a:lstStyle/>
              <a:p>
                <a:pP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Smart appliances</a:t>
                </a:r>
              </a:p>
            </p:txBody>
          </p:sp>
          <p:pic>
            <p:nvPicPr>
              <p:cNvPr id="64" name="Picture 63"/>
              <p:cNvPicPr>
                <a:picLocks noChangeAspect="1"/>
              </p:cNvPicPr>
              <p:nvPr/>
            </p:nvPicPr>
            <p:blipFill rotWithShape="1">
              <a:blip r:embed="rId12" cstate="print">
                <a:extLst>
                  <a:ext uri="{28A0092B-C50C-407E-A947-70E740481C1C}">
                    <a14:useLocalDpi xmlns:a14="http://schemas.microsoft.com/office/drawing/2010/main" val="0"/>
                  </a:ext>
                </a:extLst>
              </a:blip>
              <a:srcRect t="17489" b="18461"/>
              <a:stretch/>
            </p:blipFill>
            <p:spPr>
              <a:xfrm>
                <a:off x="2008076" y="3636974"/>
                <a:ext cx="457495" cy="307861"/>
              </a:xfrm>
              <a:prstGeom prst="rect">
                <a:avLst/>
              </a:prstGeom>
            </p:spPr>
          </p:pic>
          <p:pic>
            <p:nvPicPr>
              <p:cNvPr id="66" name="Picture 46" descr="Kitchen Thermometer Family"/>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897721" y="3975918"/>
                <a:ext cx="599595" cy="22700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1287" name="Group 11286"/>
          <p:cNvGrpSpPr/>
          <p:nvPr/>
        </p:nvGrpSpPr>
        <p:grpSpPr>
          <a:xfrm>
            <a:off x="7209913" y="2225308"/>
            <a:ext cx="969425" cy="735859"/>
            <a:chOff x="6554445" y="2304447"/>
            <a:chExt cx="969425" cy="735859"/>
          </a:xfrm>
        </p:grpSpPr>
        <p:pic>
          <p:nvPicPr>
            <p:cNvPr id="45" name="Picture 4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599281" y="2304447"/>
              <a:ext cx="850831" cy="321425"/>
            </a:xfrm>
            <a:prstGeom prst="rect">
              <a:avLst/>
            </a:prstGeom>
          </p:spPr>
        </p:pic>
        <p:sp>
          <p:nvSpPr>
            <p:cNvPr id="69" name="TextBox 68"/>
            <p:cNvSpPr txBox="1"/>
            <p:nvPr/>
          </p:nvSpPr>
          <p:spPr>
            <a:xfrm>
              <a:off x="6554445" y="2707907"/>
              <a:ext cx="969425" cy="3323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Indoor </a:t>
              </a:r>
              <a:br>
                <a:rPr lang="en-US" sz="1200" spc="-39" dirty="0">
                  <a:gradFill>
                    <a:gsLst>
                      <a:gs pos="0">
                        <a:srgbClr val="505050"/>
                      </a:gs>
                      <a:gs pos="100000">
                        <a:srgbClr val="505050"/>
                      </a:gs>
                    </a:gsLst>
                    <a:lin ang="5400000" scaled="1"/>
                  </a:gradFill>
                  <a:ea typeface="Segoe UI" pitchFamily="34" charset="0"/>
                  <a:cs typeface="Segoe UI" pitchFamily="34" charset="0"/>
                </a:rPr>
              </a:br>
              <a:r>
                <a:rPr lang="en-US" sz="1200" spc="-39" dirty="0">
                  <a:gradFill>
                    <a:gsLst>
                      <a:gs pos="0">
                        <a:srgbClr val="505050"/>
                      </a:gs>
                      <a:gs pos="100000">
                        <a:srgbClr val="505050"/>
                      </a:gs>
                    </a:gsLst>
                    <a:lin ang="5400000" scaled="1"/>
                  </a:gradFill>
                  <a:ea typeface="Segoe UI" pitchFamily="34" charset="0"/>
                  <a:cs typeface="Segoe UI" pitchFamily="34" charset="0"/>
                </a:rPr>
                <a:t>navigation</a:t>
              </a:r>
            </a:p>
          </p:txBody>
        </p:sp>
      </p:grpSp>
      <p:grpSp>
        <p:nvGrpSpPr>
          <p:cNvPr id="80" name="Group 79"/>
          <p:cNvGrpSpPr/>
          <p:nvPr/>
        </p:nvGrpSpPr>
        <p:grpSpPr>
          <a:xfrm>
            <a:off x="3887872" y="851028"/>
            <a:ext cx="1568454" cy="903621"/>
            <a:chOff x="2949120" y="959884"/>
            <a:chExt cx="1537840" cy="885984"/>
          </a:xfrm>
        </p:grpSpPr>
        <p:pic>
          <p:nvPicPr>
            <p:cNvPr id="28" name="Picture 2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15653" y="1218843"/>
              <a:ext cx="412519" cy="432713"/>
            </a:xfrm>
            <a:prstGeom prst="rect">
              <a:avLst/>
            </a:prstGeom>
          </p:spPr>
        </p:pic>
        <p:pic>
          <p:nvPicPr>
            <p:cNvPr id="43" name="Picture 4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49120" y="1222214"/>
              <a:ext cx="457389" cy="457389"/>
            </a:xfrm>
            <a:prstGeom prst="rect">
              <a:avLst/>
            </a:prstGeom>
          </p:spPr>
        </p:pic>
        <p:sp>
          <p:nvSpPr>
            <p:cNvPr id="51" name="TextBox 50"/>
            <p:cNvSpPr txBox="1"/>
            <p:nvPr/>
          </p:nvSpPr>
          <p:spPr>
            <a:xfrm>
              <a:off x="3299182" y="1664806"/>
              <a:ext cx="1133521" cy="181062"/>
            </a:xfrm>
            <a:prstGeom prst="rect">
              <a:avLst/>
            </a:prstGeom>
            <a:noFill/>
            <a:ln>
              <a:noFill/>
              <a:headEnd type="none" w="med" len="med"/>
              <a:tailEnd type="none" w="med" len="med"/>
            </a:ln>
          </p:spPr>
          <p:txBody>
            <a:bodyPr wrap="none" lIns="0" tIns="0" rIns="0" bIns="0" rtlCol="0">
              <a:spAutoFit/>
            </a:bodyPr>
            <a:lstStyle/>
            <a:p>
              <a:pP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Health monitoring</a:t>
              </a:r>
            </a:p>
          </p:txBody>
        </p:sp>
        <p:pic>
          <p:nvPicPr>
            <p:cNvPr id="76" name="Picture 75"/>
            <p:cNvPicPr>
              <a:picLocks noChangeAspect="1"/>
            </p:cNvPicPr>
            <p:nvPr/>
          </p:nvPicPr>
          <p:blipFill rotWithShape="1">
            <a:blip r:embed="rId17" cstate="print">
              <a:extLst>
                <a:ext uri="{28A0092B-C50C-407E-A947-70E740481C1C}">
                  <a14:useLocalDpi xmlns:a14="http://schemas.microsoft.com/office/drawing/2010/main" val="0"/>
                </a:ext>
              </a:extLst>
            </a:blip>
            <a:srcRect l="24039" r="26312"/>
            <a:stretch/>
          </p:blipFill>
          <p:spPr>
            <a:xfrm>
              <a:off x="4184087" y="959884"/>
              <a:ext cx="302873" cy="716068"/>
            </a:xfrm>
            <a:prstGeom prst="rect">
              <a:avLst/>
            </a:prstGeom>
          </p:spPr>
        </p:pic>
        <p:pic>
          <p:nvPicPr>
            <p:cNvPr id="29" name="Picture 2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832777" y="1242384"/>
              <a:ext cx="426200" cy="426200"/>
            </a:xfrm>
            <a:prstGeom prst="rect">
              <a:avLst/>
            </a:prstGeom>
          </p:spPr>
        </p:pic>
      </p:grpSp>
      <p:grpSp>
        <p:nvGrpSpPr>
          <p:cNvPr id="11289" name="Group 11288"/>
          <p:cNvGrpSpPr/>
          <p:nvPr/>
        </p:nvGrpSpPr>
        <p:grpSpPr>
          <a:xfrm>
            <a:off x="5608343" y="1888731"/>
            <a:ext cx="1406245" cy="1072436"/>
            <a:chOff x="5271654" y="1796668"/>
            <a:chExt cx="1406245" cy="1072436"/>
          </a:xfrm>
        </p:grpSpPr>
        <p:pic>
          <p:nvPicPr>
            <p:cNvPr id="11266" name="Picture 2" descr="enlighted-gateway"/>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136479" y="1944525"/>
              <a:ext cx="541420" cy="92457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enlighted smart sensors"/>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621081" y="1796668"/>
              <a:ext cx="732631" cy="396164"/>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271654" y="2167613"/>
              <a:ext cx="957291" cy="526268"/>
            </a:xfrm>
            <a:prstGeom prst="rect">
              <a:avLst/>
            </a:prstGeom>
          </p:spPr>
        </p:pic>
        <p:sp>
          <p:nvSpPr>
            <p:cNvPr id="54" name="TextBox 53"/>
            <p:cNvSpPr txBox="1"/>
            <p:nvPr/>
          </p:nvSpPr>
          <p:spPr>
            <a:xfrm>
              <a:off x="5408993" y="2678459"/>
              <a:ext cx="894604" cy="184666"/>
            </a:xfrm>
            <a:prstGeom prst="rect">
              <a:avLst/>
            </a:prstGeom>
            <a:noFill/>
            <a:ln>
              <a:noFill/>
              <a:headEnd type="none" w="med" len="med"/>
              <a:tailEnd type="none" w="med" len="med"/>
            </a:ln>
          </p:spPr>
          <p:txBody>
            <a:bodyPr wrap="none" lIns="0" tIns="0" rIns="0" bIns="0" rtlCol="0">
              <a:spAutoFit/>
            </a:bodyPr>
            <a:lstStyle/>
            <a:p>
              <a:pP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Smart lighting</a:t>
              </a:r>
            </a:p>
          </p:txBody>
        </p:sp>
      </p:grpSp>
      <p:grpSp>
        <p:nvGrpSpPr>
          <p:cNvPr id="143" name="Group 142"/>
          <p:cNvGrpSpPr/>
          <p:nvPr/>
        </p:nvGrpSpPr>
        <p:grpSpPr>
          <a:xfrm>
            <a:off x="5758385" y="874516"/>
            <a:ext cx="951411" cy="880133"/>
            <a:chOff x="8929498" y="207486"/>
            <a:chExt cx="932841" cy="862954"/>
          </a:xfrm>
        </p:grpSpPr>
        <p:pic>
          <p:nvPicPr>
            <p:cNvPr id="38" name="Picture 6" descr="http://002mag.com/wordpress/wp-content/uploads/2012/11/Tagg-pet-tracker.jp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929498" y="465886"/>
              <a:ext cx="424037" cy="350479"/>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8954938" y="889378"/>
              <a:ext cx="727705" cy="181062"/>
            </a:xfrm>
            <a:prstGeom prst="rect">
              <a:avLst/>
            </a:prstGeom>
            <a:noFill/>
            <a:ln>
              <a:noFill/>
              <a:headEnd type="none" w="med" len="med"/>
              <a:tailEnd type="none" w="med" len="med"/>
            </a:ln>
          </p:spPr>
          <p:txBody>
            <a:bodyPr wrap="none" lIns="0" tIns="0" rIns="0" bIns="0" rtlCol="0">
              <a:spAutoFit/>
            </a:bodyPr>
            <a:lstStyle/>
            <a:p>
              <a:pP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Pet tracking</a:t>
              </a:r>
            </a:p>
          </p:txBody>
        </p:sp>
        <p:pic>
          <p:nvPicPr>
            <p:cNvPr id="94" name="Picture 2" descr="http://www.whistle.com/wp-content/uploads/2014/02/whistle.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9401988" y="279939"/>
              <a:ext cx="288832" cy="288832"/>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94"/>
            <p:cNvPicPr>
              <a:picLocks noChangeAspect="1"/>
            </p:cNvPicPr>
            <p:nvPr/>
          </p:nvPicPr>
          <p:blipFill rotWithShape="1">
            <a:blip r:embed="rId24" cstate="print">
              <a:extLst>
                <a:ext uri="{28A0092B-C50C-407E-A947-70E740481C1C}">
                  <a14:useLocalDpi xmlns:a14="http://schemas.microsoft.com/office/drawing/2010/main" val="0"/>
                </a:ext>
              </a:extLst>
            </a:blip>
            <a:srcRect t="49959"/>
            <a:stretch/>
          </p:blipFill>
          <p:spPr>
            <a:xfrm>
              <a:off x="9356834" y="617647"/>
              <a:ext cx="505505" cy="284577"/>
            </a:xfrm>
            <a:prstGeom prst="rect">
              <a:avLst/>
            </a:prstGeom>
          </p:spPr>
        </p:pic>
        <p:pic>
          <p:nvPicPr>
            <p:cNvPr id="96" name="Picture 12" descr="http://www.fitbark.com/dog-wireless-activity-tracker/wp-content/uploads/2013/11/FitBark-Activity-Monitor-300x191.png"/>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8104" r="13564"/>
            <a:stretch/>
          </p:blipFill>
          <p:spPr bwMode="auto">
            <a:xfrm>
              <a:off x="8935469" y="207486"/>
              <a:ext cx="312137" cy="253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69" name="Group 11268"/>
          <p:cNvGrpSpPr/>
          <p:nvPr/>
        </p:nvGrpSpPr>
        <p:grpSpPr>
          <a:xfrm>
            <a:off x="7662477" y="4816419"/>
            <a:ext cx="1803446" cy="719048"/>
            <a:chOff x="6271027" y="4495379"/>
            <a:chExt cx="1803446" cy="719048"/>
          </a:xfrm>
        </p:grpSpPr>
        <p:pic>
          <p:nvPicPr>
            <p:cNvPr id="99" name="Picture 2" descr="https://kaptureaudio.com/img/product-feature.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997380" y="4495379"/>
              <a:ext cx="592938" cy="491152"/>
            </a:xfrm>
            <a:prstGeom prst="rect">
              <a:avLst/>
            </a:prstGeom>
            <a:noFill/>
            <a:extLst>
              <a:ext uri="{909E8E84-426E-40DD-AFC4-6F175D3DCCD1}">
                <a14:hiddenFill xmlns:a14="http://schemas.microsoft.com/office/drawing/2010/main">
                  <a:solidFill>
                    <a:srgbClr val="FFFFFF"/>
                  </a:solidFill>
                </a14:hiddenFill>
              </a:ext>
            </a:extLst>
          </p:spPr>
        </p:pic>
        <p:sp>
          <p:nvSpPr>
            <p:cNvPr id="100" name="TextBox 99"/>
            <p:cNvSpPr txBox="1"/>
            <p:nvPr/>
          </p:nvSpPr>
          <p:spPr>
            <a:xfrm>
              <a:off x="6271027" y="5048228"/>
              <a:ext cx="1803446"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Information capture</a:t>
              </a:r>
            </a:p>
          </p:txBody>
        </p:sp>
        <p:pic>
          <p:nvPicPr>
            <p:cNvPr id="101" name="Picture 8" descr="Narrative Clip, Orange"/>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505203" y="4498689"/>
              <a:ext cx="716561" cy="5240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 name="Group 118"/>
          <p:cNvGrpSpPr/>
          <p:nvPr/>
        </p:nvGrpSpPr>
        <p:grpSpPr>
          <a:xfrm>
            <a:off x="10082489" y="1758053"/>
            <a:ext cx="1224087" cy="1145042"/>
            <a:chOff x="9419830" y="2092834"/>
            <a:chExt cx="1200194" cy="1122692"/>
          </a:xfrm>
        </p:grpSpPr>
        <p:pic>
          <p:nvPicPr>
            <p:cNvPr id="39" name="Picture 2" descr="DriversPagemid"/>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9419830" y="2221025"/>
              <a:ext cx="565928" cy="56778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9483573" y="2889615"/>
              <a:ext cx="1025492" cy="325911"/>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Trip tracking and car health</a:t>
              </a:r>
            </a:p>
          </p:txBody>
        </p:sp>
        <p:pic>
          <p:nvPicPr>
            <p:cNvPr id="110" name="Picture 4" descr="OBDLink™ LX Bluetooth"/>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9989196" y="2092834"/>
              <a:ext cx="407521" cy="407521"/>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9902098" y="2399264"/>
              <a:ext cx="717926" cy="511163"/>
            </a:xfrm>
            <a:prstGeom prst="rect">
              <a:avLst/>
            </a:prstGeom>
            <a:effectLst>
              <a:softEdge rad="127000"/>
            </a:effectLst>
          </p:spPr>
        </p:pic>
      </p:grpSp>
      <p:grpSp>
        <p:nvGrpSpPr>
          <p:cNvPr id="11267" name="Group 11266"/>
          <p:cNvGrpSpPr/>
          <p:nvPr/>
        </p:nvGrpSpPr>
        <p:grpSpPr>
          <a:xfrm>
            <a:off x="10101765" y="4881568"/>
            <a:ext cx="1612259" cy="653899"/>
            <a:chOff x="7903736" y="4560527"/>
            <a:chExt cx="1612259" cy="653899"/>
          </a:xfrm>
        </p:grpSpPr>
        <p:pic>
          <p:nvPicPr>
            <p:cNvPr id="40" name="Picture 39"/>
            <p:cNvPicPr>
              <a:picLocks noChangeAspect="1"/>
            </p:cNvPicPr>
            <p:nvPr/>
          </p:nvPicPr>
          <p:blipFill rotWithShape="1">
            <a:blip r:embed="rId31" cstate="print">
              <a:extLst>
                <a:ext uri="{28A0092B-C50C-407E-A947-70E740481C1C}">
                  <a14:useLocalDpi xmlns:a14="http://schemas.microsoft.com/office/drawing/2010/main" val="0"/>
                </a:ext>
              </a:extLst>
            </a:blip>
            <a:srcRect b="22294"/>
            <a:stretch/>
          </p:blipFill>
          <p:spPr>
            <a:xfrm>
              <a:off x="7903736" y="4687818"/>
              <a:ext cx="491805" cy="286625"/>
            </a:xfrm>
            <a:prstGeom prst="rect">
              <a:avLst/>
            </a:prstGeom>
          </p:spPr>
        </p:pic>
        <p:pic>
          <p:nvPicPr>
            <p:cNvPr id="102" name="Picture 4" descr="http://www.automatedhome.co.uk/wp-content/uploads/2014/05/reemo.jp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793818" y="4706155"/>
              <a:ext cx="722177" cy="301869"/>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rotWithShape="1">
            <a:blip r:embed="rId33" cstate="print">
              <a:extLst>
                <a:ext uri="{BEBA8EAE-BF5A-486C-A8C5-ECC9F3942E4B}">
                  <a14:imgProps xmlns:a14="http://schemas.microsoft.com/office/drawing/2010/main">
                    <a14:imgLayer r:embed="rId34">
                      <a14:imgEffect>
                        <a14:backgroundRemoval t="9503" b="85524" l="10000" r="90000"/>
                      </a14:imgEffect>
                    </a14:imgLayer>
                  </a14:imgProps>
                </a:ext>
                <a:ext uri="{28A0092B-C50C-407E-A947-70E740481C1C}">
                  <a14:useLocalDpi xmlns:a14="http://schemas.microsoft.com/office/drawing/2010/main" val="0"/>
                </a:ext>
              </a:extLst>
            </a:blip>
            <a:srcRect l="33305" r="32491" b="4974"/>
            <a:stretch/>
          </p:blipFill>
          <p:spPr>
            <a:xfrm>
              <a:off x="8385417" y="4560527"/>
              <a:ext cx="381064" cy="474046"/>
            </a:xfrm>
            <a:prstGeom prst="rect">
              <a:avLst/>
            </a:prstGeom>
          </p:spPr>
        </p:pic>
        <p:sp>
          <p:nvSpPr>
            <p:cNvPr id="115" name="TextBox 114"/>
            <p:cNvSpPr txBox="1"/>
            <p:nvPr/>
          </p:nvSpPr>
          <p:spPr>
            <a:xfrm>
              <a:off x="8344060" y="5048227"/>
              <a:ext cx="695307"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Control</a:t>
              </a:r>
            </a:p>
          </p:txBody>
        </p:sp>
      </p:grpSp>
      <p:grpSp>
        <p:nvGrpSpPr>
          <p:cNvPr id="150" name="Group 149"/>
          <p:cNvGrpSpPr/>
          <p:nvPr/>
        </p:nvGrpSpPr>
        <p:grpSpPr>
          <a:xfrm>
            <a:off x="1134362" y="1730692"/>
            <a:ext cx="1455078" cy="1230475"/>
            <a:chOff x="847196" y="1782271"/>
            <a:chExt cx="1426677" cy="1206458"/>
          </a:xfrm>
        </p:grpSpPr>
        <p:pic>
          <p:nvPicPr>
            <p:cNvPr id="36" name="Picture 35"/>
            <p:cNvPicPr>
              <a:picLocks noChangeAspect="1"/>
            </p:cNvPicPr>
            <p:nvPr/>
          </p:nvPicPr>
          <p:blipFill>
            <a:blip r:embed="rId35"/>
            <a:stretch>
              <a:fillRect/>
            </a:stretch>
          </p:blipFill>
          <p:spPr>
            <a:xfrm>
              <a:off x="1524656" y="1923844"/>
              <a:ext cx="489044" cy="428986"/>
            </a:xfrm>
            <a:prstGeom prst="rect">
              <a:avLst/>
            </a:prstGeom>
          </p:spPr>
        </p:pic>
        <p:sp>
          <p:nvSpPr>
            <p:cNvPr id="49" name="TextBox 48"/>
            <p:cNvSpPr txBox="1"/>
            <p:nvPr/>
          </p:nvSpPr>
          <p:spPr>
            <a:xfrm>
              <a:off x="1245746" y="2626606"/>
              <a:ext cx="933913" cy="362123"/>
            </a:xfrm>
            <a:prstGeom prst="rect">
              <a:avLst/>
            </a:prstGeom>
            <a:noFill/>
            <a:ln>
              <a:noFill/>
              <a:headEnd type="none" w="med" len="med"/>
              <a:tailEnd type="none" w="med" len="med"/>
            </a:ln>
          </p:spPr>
          <p:txBody>
            <a:bodyPr wrap="non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Child and elder</a:t>
              </a:r>
              <a:br>
                <a:rPr lang="en-US" sz="1200" spc="-39" dirty="0">
                  <a:gradFill>
                    <a:gsLst>
                      <a:gs pos="0">
                        <a:srgbClr val="505050"/>
                      </a:gs>
                      <a:gs pos="100000">
                        <a:srgbClr val="505050"/>
                      </a:gs>
                    </a:gsLst>
                    <a:lin ang="5400000" scaled="1"/>
                  </a:gradFill>
                  <a:ea typeface="Segoe UI" pitchFamily="34" charset="0"/>
                  <a:cs typeface="Segoe UI" pitchFamily="34" charset="0"/>
                </a:rPr>
              </a:br>
              <a:r>
                <a:rPr lang="en-US" sz="1200" spc="-39" dirty="0">
                  <a:gradFill>
                    <a:gsLst>
                      <a:gs pos="0">
                        <a:srgbClr val="505050"/>
                      </a:gs>
                      <a:gs pos="100000">
                        <a:srgbClr val="505050"/>
                      </a:gs>
                    </a:gsLst>
                    <a:lin ang="5400000" scaled="1"/>
                  </a:gradFill>
                  <a:ea typeface="Segoe UI" pitchFamily="34" charset="0"/>
                  <a:cs typeface="Segoe UI" pitchFamily="34" charset="0"/>
                </a:rPr>
                <a:t>monitoring</a:t>
              </a:r>
            </a:p>
          </p:txBody>
        </p:sp>
        <p:pic>
          <p:nvPicPr>
            <p:cNvPr id="123" name="Picture 4" descr="https://pbs.twimg.com/media/BkK0jtjCQAAk6Mk.png:large"/>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1137710" y="2199656"/>
              <a:ext cx="265602" cy="263265"/>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3"/>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847196" y="1782271"/>
              <a:ext cx="661810" cy="440823"/>
            </a:xfrm>
            <a:prstGeom prst="rect">
              <a:avLst/>
            </a:prstGeom>
          </p:spPr>
        </p:pic>
        <p:pic>
          <p:nvPicPr>
            <p:cNvPr id="125" name="Picture 124"/>
            <p:cNvPicPr>
              <a:picLocks noChangeAspect="1"/>
            </p:cNvPicPr>
            <p:nvPr/>
          </p:nvPicPr>
          <p:blipFill rotWithShape="1">
            <a:blip r:embed="rId38" cstate="print">
              <a:extLst>
                <a:ext uri="{28A0092B-C50C-407E-A947-70E740481C1C}">
                  <a14:useLocalDpi xmlns:a14="http://schemas.microsoft.com/office/drawing/2010/main" val="0"/>
                </a:ext>
              </a:extLst>
            </a:blip>
            <a:srcRect l="27850" t="7159" r="27007" b="11827"/>
            <a:stretch/>
          </p:blipFill>
          <p:spPr>
            <a:xfrm>
              <a:off x="1910486" y="1810443"/>
              <a:ext cx="225475" cy="228635"/>
            </a:xfrm>
            <a:prstGeom prst="ellipse">
              <a:avLst/>
            </a:prstGeom>
          </p:spPr>
        </p:pic>
        <p:pic>
          <p:nvPicPr>
            <p:cNvPr id="126" name="Picture 125"/>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787823" y="2198600"/>
              <a:ext cx="486050" cy="398561"/>
            </a:xfrm>
            <a:prstGeom prst="rect">
              <a:avLst/>
            </a:prstGeom>
            <a:effectLst>
              <a:softEdge rad="63500"/>
            </a:effectLst>
          </p:spPr>
        </p:pic>
        <p:pic>
          <p:nvPicPr>
            <p:cNvPr id="131" name="Picture 130"/>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981789" y="2477451"/>
              <a:ext cx="220435" cy="342951"/>
            </a:xfrm>
            <a:prstGeom prst="rect">
              <a:avLst/>
            </a:prstGeom>
          </p:spPr>
        </p:pic>
      </p:grpSp>
      <p:grpSp>
        <p:nvGrpSpPr>
          <p:cNvPr id="149" name="Group 148"/>
          <p:cNvGrpSpPr/>
          <p:nvPr/>
        </p:nvGrpSpPr>
        <p:grpSpPr>
          <a:xfrm>
            <a:off x="2784765" y="1868991"/>
            <a:ext cx="2628253" cy="1092176"/>
            <a:chOff x="2292772" y="1933440"/>
            <a:chExt cx="2576953" cy="1070858"/>
          </a:xfrm>
        </p:grpSpPr>
        <p:sp>
          <p:nvSpPr>
            <p:cNvPr id="33" name="TextBox 32"/>
            <p:cNvSpPr txBox="1"/>
            <p:nvPr/>
          </p:nvSpPr>
          <p:spPr>
            <a:xfrm>
              <a:off x="3453201" y="2607761"/>
              <a:ext cx="665904" cy="362123"/>
            </a:xfrm>
            <a:prstGeom prst="rect">
              <a:avLst/>
            </a:prstGeom>
            <a:solidFill>
              <a:schemeClr val="bg1"/>
            </a:solidFill>
            <a:ln>
              <a:noFill/>
              <a:headEnd type="none" w="med" len="med"/>
              <a:tailEnd type="none" w="med" len="med"/>
            </a:ln>
          </p:spPr>
          <p:txBody>
            <a:bodyPr wrap="non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Sports </a:t>
              </a:r>
              <a:br>
                <a:rPr lang="en-US" sz="1200" spc="-39" dirty="0">
                  <a:gradFill>
                    <a:gsLst>
                      <a:gs pos="0">
                        <a:srgbClr val="505050"/>
                      </a:gs>
                      <a:gs pos="100000">
                        <a:srgbClr val="505050"/>
                      </a:gs>
                    </a:gsLst>
                    <a:lin ang="5400000" scaled="1"/>
                  </a:gradFill>
                  <a:ea typeface="Segoe UI" pitchFamily="34" charset="0"/>
                  <a:cs typeface="Segoe UI" pitchFamily="34" charset="0"/>
                </a:rPr>
              </a:br>
              <a:r>
                <a:rPr lang="en-US" sz="1200" spc="-39" dirty="0">
                  <a:gradFill>
                    <a:gsLst>
                      <a:gs pos="0">
                        <a:srgbClr val="505050"/>
                      </a:gs>
                      <a:gs pos="100000">
                        <a:srgbClr val="505050"/>
                      </a:gs>
                    </a:gsLst>
                    <a:lin ang="5400000" scaled="1"/>
                  </a:gradFill>
                  <a:ea typeface="Segoe UI" pitchFamily="34" charset="0"/>
                  <a:cs typeface="Segoe UI" pitchFamily="34" charset="0"/>
                </a:rPr>
                <a:t>and fitness</a:t>
              </a:r>
            </a:p>
          </p:txBody>
        </p:sp>
        <p:pic>
          <p:nvPicPr>
            <p:cNvPr id="35" name="Picture 34"/>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2745319" y="1998792"/>
              <a:ext cx="287320" cy="458875"/>
            </a:xfrm>
            <a:prstGeom prst="rect">
              <a:avLst/>
            </a:prstGeom>
          </p:spPr>
        </p:pic>
        <p:pic>
          <p:nvPicPr>
            <p:cNvPr id="41" name="Picture 40"/>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3032639" y="1999135"/>
              <a:ext cx="379599" cy="379599"/>
            </a:xfrm>
            <a:prstGeom prst="rect">
              <a:avLst/>
            </a:prstGeom>
          </p:spPr>
        </p:pic>
        <p:pic>
          <p:nvPicPr>
            <p:cNvPr id="42" name="Picture 41"/>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2292772" y="1960304"/>
              <a:ext cx="452547" cy="452547"/>
            </a:xfrm>
            <a:prstGeom prst="rect">
              <a:avLst/>
            </a:prstGeom>
          </p:spPr>
        </p:pic>
        <p:grpSp>
          <p:nvGrpSpPr>
            <p:cNvPr id="87" name="Group 86"/>
            <p:cNvGrpSpPr/>
            <p:nvPr/>
          </p:nvGrpSpPr>
          <p:grpSpPr>
            <a:xfrm>
              <a:off x="4093504" y="1981856"/>
              <a:ext cx="776221" cy="479674"/>
              <a:chOff x="671349" y="1186903"/>
              <a:chExt cx="2387471" cy="1475364"/>
            </a:xfrm>
          </p:grpSpPr>
          <p:pic>
            <p:nvPicPr>
              <p:cNvPr id="88" name="Picture 26" descr="http://www.zepp.com/wp-content/themes/zepplabs/_media/tennis_how_it_works_01.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671349" y="1186903"/>
                <a:ext cx="798979" cy="1475364"/>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8" descr="http://www.zepp.com/wp-content/themes/zepplabs/_media/tennis_how_it_works_02.jpg"/>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1843332" y="1203681"/>
                <a:ext cx="1215488" cy="1458586"/>
              </a:xfrm>
              <a:prstGeom prst="rect">
                <a:avLst/>
              </a:prstGeom>
              <a:noFill/>
              <a:extLst>
                <a:ext uri="{909E8E84-426E-40DD-AFC4-6F175D3DCCD1}">
                  <a14:hiddenFill xmlns:a14="http://schemas.microsoft.com/office/drawing/2010/main">
                    <a:solidFill>
                      <a:srgbClr val="FFFFFF"/>
                    </a:solidFill>
                  </a14:hiddenFill>
                </a:ext>
              </a:extLst>
            </p:spPr>
          </p:pic>
        </p:grpSp>
        <p:pic>
          <p:nvPicPr>
            <p:cNvPr id="90" name="Picture 89"/>
            <p:cNvPicPr>
              <a:picLocks noChangeAspect="1"/>
            </p:cNvPicPr>
            <p:nvPr/>
          </p:nvPicPr>
          <p:blipFill>
            <a:blip r:embed="rId46"/>
            <a:stretch>
              <a:fillRect/>
            </a:stretch>
          </p:blipFill>
          <p:spPr>
            <a:xfrm>
              <a:off x="3423744" y="1933440"/>
              <a:ext cx="654808" cy="506273"/>
            </a:xfrm>
            <a:prstGeom prst="rect">
              <a:avLst/>
            </a:prstGeom>
          </p:spPr>
        </p:pic>
        <p:pic>
          <p:nvPicPr>
            <p:cNvPr id="91" name="Picture 90"/>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2389354" y="2479446"/>
              <a:ext cx="605598" cy="524852"/>
            </a:xfrm>
            <a:prstGeom prst="rect">
              <a:avLst/>
            </a:prstGeom>
          </p:spPr>
        </p:pic>
        <p:pic>
          <p:nvPicPr>
            <p:cNvPr id="92" name="Picture 91"/>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4166266" y="2399629"/>
              <a:ext cx="580962" cy="580962"/>
            </a:xfrm>
            <a:prstGeom prst="rect">
              <a:avLst/>
            </a:prstGeom>
          </p:spPr>
        </p:pic>
        <p:pic>
          <p:nvPicPr>
            <p:cNvPr id="121" name="Picture 120"/>
            <p:cNvPicPr>
              <a:picLocks noChangeAspect="1"/>
            </p:cNvPicPr>
            <p:nvPr/>
          </p:nvPicPr>
          <p:blipFill>
            <a:blip r:embed="rId49"/>
            <a:stretch>
              <a:fillRect/>
            </a:stretch>
          </p:blipFill>
          <p:spPr>
            <a:xfrm>
              <a:off x="3001822" y="2499254"/>
              <a:ext cx="411792" cy="419385"/>
            </a:xfrm>
            <a:prstGeom prst="rect">
              <a:avLst/>
            </a:prstGeom>
          </p:spPr>
        </p:pic>
      </p:grpSp>
      <p:grpSp>
        <p:nvGrpSpPr>
          <p:cNvPr id="11273" name="Group 11272"/>
          <p:cNvGrpSpPr/>
          <p:nvPr/>
        </p:nvGrpSpPr>
        <p:grpSpPr>
          <a:xfrm>
            <a:off x="3200739" y="4657593"/>
            <a:ext cx="1530317" cy="877874"/>
            <a:chOff x="2990926" y="4347197"/>
            <a:chExt cx="1530317" cy="877874"/>
          </a:xfrm>
        </p:grpSpPr>
        <p:grpSp>
          <p:nvGrpSpPr>
            <p:cNvPr id="86" name="Group 85"/>
            <p:cNvGrpSpPr/>
            <p:nvPr/>
          </p:nvGrpSpPr>
          <p:grpSpPr>
            <a:xfrm>
              <a:off x="2990926" y="4387664"/>
              <a:ext cx="1510747" cy="837407"/>
              <a:chOff x="4081423" y="3807102"/>
              <a:chExt cx="1481259" cy="821062"/>
            </a:xfrm>
          </p:grpSpPr>
          <p:pic>
            <p:nvPicPr>
              <p:cNvPr id="3" name="Picture 2"/>
              <p:cNvPicPr>
                <a:picLocks noChangeAspect="1"/>
              </p:cNvPicPr>
              <p:nvPr/>
            </p:nvPicPr>
            <p:blipFill>
              <a:blip r:embed="rId50"/>
              <a:stretch>
                <a:fillRect/>
              </a:stretch>
            </p:blipFill>
            <p:spPr>
              <a:xfrm>
                <a:off x="4657385" y="3807102"/>
                <a:ext cx="390557" cy="386065"/>
              </a:xfrm>
              <a:prstGeom prst="ellipse">
                <a:avLst/>
              </a:prstGeom>
            </p:spPr>
          </p:pic>
          <p:sp>
            <p:nvSpPr>
              <p:cNvPr id="60" name="TextBox 59"/>
              <p:cNvSpPr txBox="1"/>
              <p:nvPr/>
            </p:nvSpPr>
            <p:spPr>
              <a:xfrm>
                <a:off x="4081423" y="4302253"/>
                <a:ext cx="1481259" cy="325911"/>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Air conditioning and temperature control</a:t>
                </a:r>
              </a:p>
            </p:txBody>
          </p:sp>
        </p:grpSp>
        <p:pic>
          <p:nvPicPr>
            <p:cNvPr id="140" name="Picture 16" descr="http://www.digitaltrends.com/wp-content/uploads/2014/06/honeywell-lyric.jpg"/>
            <p:cNvPicPr>
              <a:picLocks noChangeAspect="1" noChangeArrowheads="1"/>
            </p:cNvPicPr>
            <p:nvPr/>
          </p:nvPicPr>
          <p:blipFill rotWithShape="1">
            <a:blip r:embed="rId51" cstate="print">
              <a:extLst>
                <a:ext uri="{28A0092B-C50C-407E-A947-70E740481C1C}">
                  <a14:useLocalDpi xmlns:a14="http://schemas.microsoft.com/office/drawing/2010/main" val="0"/>
                </a:ext>
              </a:extLst>
            </a:blip>
            <a:srcRect l="16430" t="12460" r="22106" b="8235"/>
            <a:stretch/>
          </p:blipFill>
          <p:spPr bwMode="auto">
            <a:xfrm>
              <a:off x="3984767" y="4347197"/>
              <a:ext cx="536476" cy="490922"/>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4" descr="Heat It. Cool It. Set It. Forget It. | Keen Home"/>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3036031" y="4584537"/>
              <a:ext cx="494026" cy="2432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5366898" y="4594616"/>
            <a:ext cx="1659737" cy="940851"/>
            <a:chOff x="4356635" y="4190162"/>
            <a:chExt cx="1627341" cy="922487"/>
          </a:xfrm>
        </p:grpSpPr>
        <p:pic>
          <p:nvPicPr>
            <p:cNvPr id="4" name="Picture 3"/>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rot="428855">
              <a:off x="4991850" y="4337775"/>
              <a:ext cx="700842" cy="595078"/>
            </a:xfrm>
            <a:prstGeom prst="rect">
              <a:avLst/>
            </a:prstGeom>
          </p:spPr>
        </p:pic>
        <p:sp>
          <p:nvSpPr>
            <p:cNvPr id="59" name="TextBox 58"/>
            <p:cNvSpPr txBox="1"/>
            <p:nvPr/>
          </p:nvSpPr>
          <p:spPr>
            <a:xfrm>
              <a:off x="4356635" y="4949694"/>
              <a:ext cx="1597001" cy="162955"/>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Environmental sensors</a:t>
              </a:r>
            </a:p>
          </p:txBody>
        </p:sp>
        <p:pic>
          <p:nvPicPr>
            <p:cNvPr id="84" name="Picture 83"/>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4646841" y="4511811"/>
              <a:ext cx="470771" cy="362232"/>
            </a:xfrm>
            <a:prstGeom prst="rect">
              <a:avLst/>
            </a:prstGeom>
          </p:spPr>
        </p:pic>
        <p:pic>
          <p:nvPicPr>
            <p:cNvPr id="139" name="Picture 138"/>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5552042" y="4481552"/>
              <a:ext cx="431934" cy="397379"/>
            </a:xfrm>
            <a:prstGeom prst="rect">
              <a:avLst/>
            </a:prstGeom>
            <a:effectLst>
              <a:softEdge rad="31750"/>
            </a:effectLst>
          </p:spPr>
        </p:pic>
        <p:pic>
          <p:nvPicPr>
            <p:cNvPr id="142" name="Picture 141"/>
            <p:cNvPicPr>
              <a:picLocks noChangeAspect="1"/>
            </p:cNvPicPr>
            <p:nvPr/>
          </p:nvPicPr>
          <p:blipFill rotWithShape="1">
            <a:blip r:embed="rId56" cstate="print">
              <a:extLst>
                <a:ext uri="{BEBA8EAE-BF5A-486C-A8C5-ECC9F3942E4B}">
                  <a14:imgProps xmlns:a14="http://schemas.microsoft.com/office/drawing/2010/main">
                    <a14:imgLayer r:embed="rId57">
                      <a14:imgEffect>
                        <a14:backgroundRemoval t="9610" b="89610" l="39181" r="57895"/>
                      </a14:imgEffect>
                    </a14:imgLayer>
                  </a14:imgProps>
                </a:ext>
                <a:ext uri="{28A0092B-C50C-407E-A947-70E740481C1C}">
                  <a14:useLocalDpi xmlns:a14="http://schemas.microsoft.com/office/drawing/2010/main" val="0"/>
                </a:ext>
              </a:extLst>
            </a:blip>
            <a:srcRect l="36905" r="37352"/>
            <a:stretch/>
          </p:blipFill>
          <p:spPr>
            <a:xfrm>
              <a:off x="4394447" y="4190162"/>
              <a:ext cx="284086" cy="827653"/>
            </a:xfrm>
            <a:prstGeom prst="rect">
              <a:avLst/>
            </a:prstGeom>
          </p:spPr>
        </p:pic>
      </p:grpSp>
      <p:grpSp>
        <p:nvGrpSpPr>
          <p:cNvPr id="11285" name="Group 11284"/>
          <p:cNvGrpSpPr/>
          <p:nvPr/>
        </p:nvGrpSpPr>
        <p:grpSpPr>
          <a:xfrm>
            <a:off x="7011855" y="724255"/>
            <a:ext cx="1717395" cy="1030394"/>
            <a:chOff x="5749613" y="729418"/>
            <a:chExt cx="1717395" cy="1030394"/>
          </a:xfrm>
        </p:grpSpPr>
        <p:pic>
          <p:nvPicPr>
            <p:cNvPr id="31" name="Picture 4" descr="Spire science"/>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6548909" y="1203491"/>
              <a:ext cx="496035" cy="36721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p:cNvPicPr>
              <a:picLocks noChangeAspect="1"/>
            </p:cNvPicPr>
            <p:nvPr/>
          </p:nvPicPr>
          <p:blipFill rotWithShape="1">
            <a:blip r:embed="rId59" cstate="print">
              <a:extLst>
                <a:ext uri="{28A0092B-C50C-407E-A947-70E740481C1C}">
                  <a14:useLocalDpi xmlns:a14="http://schemas.microsoft.com/office/drawing/2010/main" val="0"/>
                </a:ext>
              </a:extLst>
            </a:blip>
            <a:srcRect l="26021" t="6570" r="23115" b="12713"/>
            <a:stretch/>
          </p:blipFill>
          <p:spPr>
            <a:xfrm>
              <a:off x="6156142" y="1119839"/>
              <a:ext cx="356933" cy="413241"/>
            </a:xfrm>
            <a:prstGeom prst="rect">
              <a:avLst/>
            </a:prstGeom>
          </p:spPr>
        </p:pic>
        <p:sp>
          <p:nvSpPr>
            <p:cNvPr id="70" name="TextBox 69"/>
            <p:cNvSpPr txBox="1"/>
            <p:nvPr/>
          </p:nvSpPr>
          <p:spPr>
            <a:xfrm>
              <a:off x="5749613" y="1593613"/>
              <a:ext cx="1717395"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Behavior modification</a:t>
              </a:r>
            </a:p>
          </p:txBody>
        </p:sp>
        <p:pic>
          <p:nvPicPr>
            <p:cNvPr id="82" name="Picture 81"/>
            <p:cNvPicPr>
              <a:picLocks noChangeAspect="1"/>
            </p:cNvPicPr>
            <p:nvPr/>
          </p:nvPicPr>
          <p:blipFill rotWithShape="1">
            <a:blip r:embed="rId60" cstate="print">
              <a:extLst>
                <a:ext uri="{28A0092B-C50C-407E-A947-70E740481C1C}">
                  <a14:useLocalDpi xmlns:a14="http://schemas.microsoft.com/office/drawing/2010/main" val="0"/>
                </a:ext>
              </a:extLst>
            </a:blip>
            <a:srcRect l="33840" t="11073" r="38952" b="14883"/>
            <a:stretch/>
          </p:blipFill>
          <p:spPr>
            <a:xfrm>
              <a:off x="5844136" y="995708"/>
              <a:ext cx="261747" cy="539358"/>
            </a:xfrm>
            <a:prstGeom prst="rect">
              <a:avLst/>
            </a:prstGeom>
          </p:spPr>
        </p:pic>
        <p:pic>
          <p:nvPicPr>
            <p:cNvPr id="137" name="Picture 136"/>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5984692" y="729418"/>
              <a:ext cx="489295" cy="272096"/>
            </a:xfrm>
            <a:prstGeom prst="rect">
              <a:avLst/>
            </a:prstGeom>
          </p:spPr>
        </p:pic>
        <p:pic>
          <p:nvPicPr>
            <p:cNvPr id="105" name="Picture 4" descr="http://darma.co/images/banner2s.png"/>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6443186" y="772682"/>
              <a:ext cx="864160" cy="4725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4461387" y="5656925"/>
            <a:ext cx="2416152" cy="872584"/>
            <a:chOff x="4608584" y="5347831"/>
            <a:chExt cx="2416152" cy="872584"/>
          </a:xfrm>
        </p:grpSpPr>
        <p:pic>
          <p:nvPicPr>
            <p:cNvPr id="22" name="Picture 21"/>
            <p:cNvPicPr>
              <a:picLocks noChangeAspect="1"/>
            </p:cNvPicPr>
            <p:nvPr/>
          </p:nvPicPr>
          <p:blipFill>
            <a:blip r:embed="rId63" cstate="print">
              <a:extLst>
                <a:ext uri="{28A0092B-C50C-407E-A947-70E740481C1C}">
                  <a14:useLocalDpi xmlns:a14="http://schemas.microsoft.com/office/drawing/2010/main" val="0"/>
                </a:ext>
              </a:extLst>
            </a:blip>
            <a:stretch>
              <a:fillRect/>
            </a:stretch>
          </p:blipFill>
          <p:spPr>
            <a:xfrm>
              <a:off x="4608584" y="5354960"/>
              <a:ext cx="839027" cy="858183"/>
            </a:xfrm>
            <a:prstGeom prst="rect">
              <a:avLst/>
            </a:prstGeom>
          </p:spPr>
        </p:pic>
        <p:pic>
          <p:nvPicPr>
            <p:cNvPr id="23" name="Picture 4" descr="http://www.parrot.com/flowerpower/medias/3d/03/4.png"/>
            <p:cNvPicPr>
              <a:picLocks noChangeAspect="1" noChangeArrowheads="1"/>
            </p:cNvPicPr>
            <p:nvPr/>
          </p:nvPicPr>
          <p:blipFill>
            <a:blip r:embed="rId64" cstate="print">
              <a:extLst>
                <a:ext uri="{28A0092B-C50C-407E-A947-70E740481C1C}">
                  <a14:useLocalDpi xmlns:a14="http://schemas.microsoft.com/office/drawing/2010/main" val="0"/>
                </a:ext>
              </a:extLst>
            </a:blip>
            <a:srcRect/>
            <a:stretch>
              <a:fillRect/>
            </a:stretch>
          </p:blipFill>
          <p:spPr bwMode="auto">
            <a:xfrm>
              <a:off x="5215119" y="5347831"/>
              <a:ext cx="465360" cy="695623"/>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4991288" y="6054216"/>
              <a:ext cx="2006364"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Garden, lawn and plant care</a:t>
              </a:r>
            </a:p>
          </p:txBody>
        </p:sp>
        <p:pic>
          <p:nvPicPr>
            <p:cNvPr id="147" name="Picture 2" descr="http://industryedge.wpengine.netdna-cdn.com/wp-content/uploads/2014/02/Rachios-Iro-smart-sprinkler-controller.jpg"/>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6185209" y="5478540"/>
              <a:ext cx="839527" cy="542620"/>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147"/>
            <p:cNvPicPr>
              <a:picLocks noChangeAspect="1"/>
            </p:cNvPicPr>
            <p:nvPr/>
          </p:nvPicPr>
          <p:blipFill rotWithShape="1">
            <a:blip r:embed="rId66"/>
            <a:srcRect r="22224"/>
            <a:stretch/>
          </p:blipFill>
          <p:spPr>
            <a:xfrm>
              <a:off x="5618669" y="5480699"/>
              <a:ext cx="609336" cy="522303"/>
            </a:xfrm>
            <a:prstGeom prst="rect">
              <a:avLst/>
            </a:prstGeom>
          </p:spPr>
        </p:pic>
      </p:grpSp>
      <p:grpSp>
        <p:nvGrpSpPr>
          <p:cNvPr id="11291" name="Group 11290"/>
          <p:cNvGrpSpPr/>
          <p:nvPr/>
        </p:nvGrpSpPr>
        <p:grpSpPr>
          <a:xfrm>
            <a:off x="3188843" y="3609803"/>
            <a:ext cx="1843738" cy="853450"/>
            <a:chOff x="3147693" y="3619230"/>
            <a:chExt cx="1843738" cy="853450"/>
          </a:xfrm>
        </p:grpSpPr>
        <p:grpSp>
          <p:nvGrpSpPr>
            <p:cNvPr id="85" name="Group 84"/>
            <p:cNvGrpSpPr/>
            <p:nvPr/>
          </p:nvGrpSpPr>
          <p:grpSpPr>
            <a:xfrm>
              <a:off x="3187985" y="3644925"/>
              <a:ext cx="1803446" cy="827755"/>
              <a:chOff x="2494814" y="4523940"/>
              <a:chExt cx="1768245" cy="811598"/>
            </a:xfrm>
          </p:grpSpPr>
          <p:pic>
            <p:nvPicPr>
              <p:cNvPr id="47" name="Picture 2" descr="https://images.indiegogo.com/file_attachments/409230/files/20140304034636-per1.jpg?1393933596"/>
              <p:cNvPicPr>
                <a:picLocks noChangeAspect="1" noChangeArrowheads="1"/>
              </p:cNvPicPr>
              <p:nvPr/>
            </p:nvPicPr>
            <p:blipFill rotWithShape="1">
              <a:blip r:embed="rId67" cstate="print">
                <a:extLst>
                  <a:ext uri="{28A0092B-C50C-407E-A947-70E740481C1C}">
                    <a14:useLocalDpi xmlns:a14="http://schemas.microsoft.com/office/drawing/2010/main" val="0"/>
                  </a:ext>
                </a:extLst>
              </a:blip>
              <a:srcRect l="5701" b="3428"/>
              <a:stretch/>
            </p:blipFill>
            <p:spPr bwMode="auto">
              <a:xfrm>
                <a:off x="3123109" y="4568691"/>
                <a:ext cx="425107" cy="19269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rotWithShape="1">
              <a:blip r:embed="rId68" cstate="print">
                <a:extLst>
                  <a:ext uri="{28A0092B-C50C-407E-A947-70E740481C1C}">
                    <a14:useLocalDpi xmlns:a14="http://schemas.microsoft.com/office/drawing/2010/main" val="0"/>
                  </a:ext>
                </a:extLst>
              </a:blip>
              <a:srcRect l="14435" t="17027" r="15670" b="16710"/>
              <a:stretch/>
            </p:blipFill>
            <p:spPr>
              <a:xfrm>
                <a:off x="2944441" y="4781619"/>
                <a:ext cx="741544" cy="347599"/>
              </a:xfrm>
              <a:prstGeom prst="rect">
                <a:avLst/>
              </a:prstGeom>
            </p:spPr>
          </p:pic>
          <p:sp>
            <p:nvSpPr>
              <p:cNvPr id="56" name="TextBox 55"/>
              <p:cNvSpPr txBox="1"/>
              <p:nvPr/>
            </p:nvSpPr>
            <p:spPr>
              <a:xfrm>
                <a:off x="2494814" y="5172583"/>
                <a:ext cx="1768245" cy="162955"/>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Food and nutrition tracking</a:t>
                </a:r>
              </a:p>
            </p:txBody>
          </p:sp>
          <p:pic>
            <p:nvPicPr>
              <p:cNvPr id="62" name="Picture 6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3660881" y="4826057"/>
                <a:ext cx="333625" cy="250219"/>
              </a:xfrm>
              <a:prstGeom prst="rect">
                <a:avLst/>
              </a:prstGeom>
            </p:spPr>
          </p:pic>
          <p:pic>
            <p:nvPicPr>
              <p:cNvPr id="67" name="Picture 66"/>
              <p:cNvPicPr>
                <a:picLocks noChangeAspect="1"/>
              </p:cNvPicPr>
              <p:nvPr/>
            </p:nvPicPr>
            <p:blipFill rotWithShape="1">
              <a:blip r:embed="rId70" cstate="print">
                <a:extLst>
                  <a:ext uri="{28A0092B-C50C-407E-A947-70E740481C1C}">
                    <a14:useLocalDpi xmlns:a14="http://schemas.microsoft.com/office/drawing/2010/main" val="0"/>
                  </a:ext>
                </a:extLst>
              </a:blip>
              <a:srcRect l="31336" r="29094"/>
              <a:stretch/>
            </p:blipFill>
            <p:spPr>
              <a:xfrm>
                <a:off x="2604709" y="4523940"/>
                <a:ext cx="462116" cy="653995"/>
              </a:xfrm>
              <a:prstGeom prst="rect">
                <a:avLst/>
              </a:prstGeom>
              <a:effectLst>
                <a:softEdge rad="63500"/>
              </a:effectLst>
            </p:spPr>
          </p:pic>
        </p:grpSp>
        <p:pic>
          <p:nvPicPr>
            <p:cNvPr id="152" name="Picture 151"/>
            <p:cNvPicPr>
              <a:picLocks noChangeAspect="1"/>
            </p:cNvPicPr>
            <p:nvPr/>
          </p:nvPicPr>
          <p:blipFill rotWithShape="1">
            <a:blip r:embed="rId71" cstate="print">
              <a:extLst>
                <a:ext uri="{28A0092B-C50C-407E-A947-70E740481C1C}">
                  <a14:useLocalDpi xmlns:a14="http://schemas.microsoft.com/office/drawing/2010/main" val="0"/>
                </a:ext>
              </a:extLst>
            </a:blip>
            <a:srcRect l="12768" r="59622"/>
            <a:stretch/>
          </p:blipFill>
          <p:spPr>
            <a:xfrm>
              <a:off x="3147693" y="3619230"/>
              <a:ext cx="207132" cy="609529"/>
            </a:xfrm>
            <a:prstGeom prst="rect">
              <a:avLst/>
            </a:prstGeom>
          </p:spPr>
        </p:pic>
      </p:grpSp>
      <p:grpSp>
        <p:nvGrpSpPr>
          <p:cNvPr id="9" name="Group 8"/>
          <p:cNvGrpSpPr/>
          <p:nvPr/>
        </p:nvGrpSpPr>
        <p:grpSpPr>
          <a:xfrm>
            <a:off x="8374663" y="1609938"/>
            <a:ext cx="1512500" cy="1517429"/>
            <a:chOff x="7800664" y="1490044"/>
            <a:chExt cx="1482978" cy="1487811"/>
          </a:xfrm>
        </p:grpSpPr>
        <p:pic>
          <p:nvPicPr>
            <p:cNvPr id="74" name="Picture 73"/>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8543675" y="2247251"/>
              <a:ext cx="283342" cy="283342"/>
            </a:xfrm>
            <a:prstGeom prst="rect">
              <a:avLst/>
            </a:prstGeom>
          </p:spPr>
        </p:pic>
        <p:pic>
          <p:nvPicPr>
            <p:cNvPr id="154" name="Picture 153"/>
            <p:cNvPicPr>
              <a:picLocks noChangeAspect="1"/>
            </p:cNvPicPr>
            <p:nvPr/>
          </p:nvPicPr>
          <p:blipFill>
            <a:blip r:embed="rId73" cstate="print">
              <a:extLst>
                <a:ext uri="{28A0092B-C50C-407E-A947-70E740481C1C}">
                  <a14:useLocalDpi xmlns:a14="http://schemas.microsoft.com/office/drawing/2010/main" val="0"/>
                </a:ext>
              </a:extLst>
            </a:blip>
            <a:stretch>
              <a:fillRect/>
            </a:stretch>
          </p:blipFill>
          <p:spPr>
            <a:xfrm>
              <a:off x="7991052" y="2228317"/>
              <a:ext cx="507123" cy="324559"/>
            </a:xfrm>
            <a:prstGeom prst="rect">
              <a:avLst/>
            </a:prstGeom>
          </p:spPr>
        </p:pic>
        <p:pic>
          <p:nvPicPr>
            <p:cNvPr id="25" name="Picture 8" descr="Swarm Portal brings taste of iBeacon to mom-and-pop stores"/>
            <p:cNvPicPr>
              <a:picLocks noChangeAspect="1" noChangeArrowheads="1"/>
            </p:cNvPicPr>
            <p:nvPr/>
          </p:nvPicPr>
          <p:blipFill rotWithShape="1">
            <a:blip r:embed="rId74" cstate="print">
              <a:extLst>
                <a:ext uri="{28A0092B-C50C-407E-A947-70E740481C1C}">
                  <a14:useLocalDpi xmlns:a14="http://schemas.microsoft.com/office/drawing/2010/main" val="0"/>
                </a:ext>
              </a:extLst>
            </a:blip>
            <a:srcRect b="12657"/>
            <a:stretch/>
          </p:blipFill>
          <p:spPr bwMode="auto">
            <a:xfrm>
              <a:off x="7800664" y="2028006"/>
              <a:ext cx="376210" cy="23309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http://beekn.net/wp-content/uploads/2013/11/ibeacon-distance_v3.1.png"/>
            <p:cNvPicPr>
              <a:picLocks noChangeAspect="1" noChangeArrowheads="1"/>
            </p:cNvPicPr>
            <p:nvPr/>
          </p:nvPicPr>
          <p:blipFill>
            <a:blip r:embed="rId75" cstate="print">
              <a:extLst>
                <a:ext uri="{28A0092B-C50C-407E-A947-70E740481C1C}">
                  <a14:useLocalDpi xmlns:a14="http://schemas.microsoft.com/office/drawing/2010/main" val="0"/>
                </a:ext>
              </a:extLst>
            </a:blip>
            <a:srcRect/>
            <a:stretch>
              <a:fillRect/>
            </a:stretch>
          </p:blipFill>
          <p:spPr bwMode="auto">
            <a:xfrm>
              <a:off x="7990488" y="1490044"/>
              <a:ext cx="1057948" cy="1057948"/>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p:cNvSpPr txBox="1"/>
            <p:nvPr/>
          </p:nvSpPr>
          <p:spPr>
            <a:xfrm>
              <a:off x="7921265" y="2651944"/>
              <a:ext cx="1362377" cy="325911"/>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Beacons </a:t>
              </a:r>
              <a:br>
                <a:rPr lang="en-US" sz="1200" spc="-39" dirty="0">
                  <a:gradFill>
                    <a:gsLst>
                      <a:gs pos="0">
                        <a:srgbClr val="505050"/>
                      </a:gs>
                      <a:gs pos="100000">
                        <a:srgbClr val="505050"/>
                      </a:gs>
                    </a:gsLst>
                    <a:lin ang="5400000" scaled="1"/>
                  </a:gradFill>
                  <a:ea typeface="Segoe UI" pitchFamily="34" charset="0"/>
                  <a:cs typeface="Segoe UI" pitchFamily="34" charset="0"/>
                </a:rPr>
              </a:br>
              <a:r>
                <a:rPr lang="en-US" sz="1200" spc="-39" dirty="0">
                  <a:gradFill>
                    <a:gsLst>
                      <a:gs pos="0">
                        <a:srgbClr val="505050"/>
                      </a:gs>
                      <a:gs pos="100000">
                        <a:srgbClr val="505050"/>
                      </a:gs>
                    </a:gsLst>
                    <a:lin ang="5400000" scaled="1"/>
                  </a:gradFill>
                  <a:ea typeface="Segoe UI" pitchFamily="34" charset="0"/>
                  <a:cs typeface="Segoe UI" pitchFamily="34" charset="0"/>
                </a:rPr>
                <a:t>and proximity</a:t>
              </a:r>
            </a:p>
          </p:txBody>
        </p:sp>
        <p:pic>
          <p:nvPicPr>
            <p:cNvPr id="153" name="Picture 2" descr="http://kontakt.io/wp-content/uploads/2014/02/beacon1.jpg"/>
            <p:cNvPicPr>
              <a:picLocks noChangeAspect="1" noChangeArrowheads="1"/>
            </p:cNvPicPr>
            <p:nvPr/>
          </p:nvPicPr>
          <p:blipFill rotWithShape="1">
            <a:blip r:embed="rId76" cstate="print">
              <a:extLst>
                <a:ext uri="{28A0092B-C50C-407E-A947-70E740481C1C}">
                  <a14:useLocalDpi xmlns:a14="http://schemas.microsoft.com/office/drawing/2010/main" val="0"/>
                </a:ext>
              </a:extLst>
            </a:blip>
            <a:srcRect l="14448" r="28741"/>
            <a:stretch/>
          </p:blipFill>
          <p:spPr bwMode="auto">
            <a:xfrm>
              <a:off x="8844804" y="2194910"/>
              <a:ext cx="306912" cy="350047"/>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54"/>
            <p:cNvPicPr>
              <a:picLocks noChangeAspect="1"/>
            </p:cNvPicPr>
            <p:nvPr/>
          </p:nvPicPr>
          <p:blipFill>
            <a:blip r:embed="rId77" cstate="print">
              <a:extLst>
                <a:ext uri="{BEBA8EAE-BF5A-486C-A8C5-ECC9F3942E4B}">
                  <a14:imgProps xmlns:a14="http://schemas.microsoft.com/office/drawing/2010/main">
                    <a14:imgLayer r:embed="rId78">
                      <a14:imgEffect>
                        <a14:backgroundRemoval t="0" b="89908" l="9434" r="89937"/>
                      </a14:imgEffect>
                    </a14:imgLayer>
                  </a14:imgProps>
                </a:ext>
                <a:ext uri="{28A0092B-C50C-407E-A947-70E740481C1C}">
                  <a14:useLocalDpi xmlns:a14="http://schemas.microsoft.com/office/drawing/2010/main" val="0"/>
                </a:ext>
              </a:extLst>
            </a:blip>
            <a:stretch>
              <a:fillRect/>
            </a:stretch>
          </p:blipFill>
          <p:spPr>
            <a:xfrm>
              <a:off x="8852562" y="1773531"/>
              <a:ext cx="316369" cy="433765"/>
            </a:xfrm>
            <a:prstGeom prst="rect">
              <a:avLst/>
            </a:prstGeom>
          </p:spPr>
        </p:pic>
      </p:grpSp>
      <p:grpSp>
        <p:nvGrpSpPr>
          <p:cNvPr id="11264" name="Group 11263"/>
          <p:cNvGrpSpPr/>
          <p:nvPr/>
        </p:nvGrpSpPr>
        <p:grpSpPr>
          <a:xfrm>
            <a:off x="7084640" y="5662622"/>
            <a:ext cx="2515280" cy="866887"/>
            <a:chOff x="7221447" y="5354337"/>
            <a:chExt cx="2515280" cy="866887"/>
          </a:xfrm>
        </p:grpSpPr>
        <p:pic>
          <p:nvPicPr>
            <p:cNvPr id="107" name="Picture 106"/>
            <p:cNvPicPr>
              <a:picLocks noChangeAspect="1"/>
            </p:cNvPicPr>
            <p:nvPr/>
          </p:nvPicPr>
          <p:blipFill>
            <a:blip r:embed="rId79" cstate="print">
              <a:extLst>
                <a:ext uri="{28A0092B-C50C-407E-A947-70E740481C1C}">
                  <a14:useLocalDpi xmlns:a14="http://schemas.microsoft.com/office/drawing/2010/main" val="0"/>
                </a:ext>
              </a:extLst>
            </a:blip>
            <a:stretch>
              <a:fillRect/>
            </a:stretch>
          </p:blipFill>
          <p:spPr>
            <a:xfrm>
              <a:off x="7688636" y="5679013"/>
              <a:ext cx="398414" cy="393510"/>
            </a:xfrm>
            <a:prstGeom prst="rect">
              <a:avLst/>
            </a:prstGeom>
          </p:spPr>
        </p:pic>
        <p:sp>
          <p:nvSpPr>
            <p:cNvPr id="108" name="TextBox 107"/>
            <p:cNvSpPr txBox="1"/>
            <p:nvPr/>
          </p:nvSpPr>
          <p:spPr>
            <a:xfrm>
              <a:off x="7543786" y="6055025"/>
              <a:ext cx="1803446"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New devices and sensors</a:t>
              </a:r>
            </a:p>
          </p:txBody>
        </p:sp>
        <p:pic>
          <p:nvPicPr>
            <p:cNvPr id="109" name="Picture 108"/>
            <p:cNvPicPr>
              <a:picLocks noChangeAspect="1"/>
            </p:cNvPicPr>
            <p:nvPr/>
          </p:nvPicPr>
          <p:blipFill>
            <a:blip r:embed="rId80" cstate="print">
              <a:extLst>
                <a:ext uri="{28A0092B-C50C-407E-A947-70E740481C1C}">
                  <a14:useLocalDpi xmlns:a14="http://schemas.microsoft.com/office/drawing/2010/main" val="0"/>
                </a:ext>
              </a:extLst>
            </a:blip>
            <a:stretch>
              <a:fillRect/>
            </a:stretch>
          </p:blipFill>
          <p:spPr>
            <a:xfrm>
              <a:off x="7637697" y="5354337"/>
              <a:ext cx="432683" cy="346148"/>
            </a:xfrm>
            <a:prstGeom prst="rect">
              <a:avLst/>
            </a:prstGeom>
          </p:spPr>
        </p:pic>
        <p:pic>
          <p:nvPicPr>
            <p:cNvPr id="151" name="Picture 150"/>
            <p:cNvPicPr>
              <a:picLocks noChangeAspect="1"/>
            </p:cNvPicPr>
            <p:nvPr/>
          </p:nvPicPr>
          <p:blipFill>
            <a:blip r:embed="rId81" cstate="print">
              <a:extLst>
                <a:ext uri="{28A0092B-C50C-407E-A947-70E740481C1C}">
                  <a14:useLocalDpi xmlns:a14="http://schemas.microsoft.com/office/drawing/2010/main" val="0"/>
                </a:ext>
              </a:extLst>
            </a:blip>
            <a:stretch>
              <a:fillRect/>
            </a:stretch>
          </p:blipFill>
          <p:spPr>
            <a:xfrm>
              <a:off x="8101063" y="5588705"/>
              <a:ext cx="537312" cy="359999"/>
            </a:xfrm>
            <a:prstGeom prst="rect">
              <a:avLst/>
            </a:prstGeom>
          </p:spPr>
        </p:pic>
        <p:pic>
          <p:nvPicPr>
            <p:cNvPr id="156" name="Picture 155"/>
            <p:cNvPicPr>
              <a:picLocks noChangeAspect="1"/>
            </p:cNvPicPr>
            <p:nvPr/>
          </p:nvPicPr>
          <p:blipFill>
            <a:blip r:embed="rId82" cstate="print">
              <a:extLst>
                <a:ext uri="{28A0092B-C50C-407E-A947-70E740481C1C}">
                  <a14:useLocalDpi xmlns:a14="http://schemas.microsoft.com/office/drawing/2010/main" val="0"/>
                </a:ext>
              </a:extLst>
            </a:blip>
            <a:stretch>
              <a:fillRect/>
            </a:stretch>
          </p:blipFill>
          <p:spPr>
            <a:xfrm>
              <a:off x="8659926" y="5372601"/>
              <a:ext cx="1076801" cy="646081"/>
            </a:xfrm>
            <a:prstGeom prst="rect">
              <a:avLst/>
            </a:prstGeom>
          </p:spPr>
        </p:pic>
        <p:pic>
          <p:nvPicPr>
            <p:cNvPr id="157" name="Picture 156"/>
            <p:cNvPicPr>
              <a:picLocks noChangeAspect="1"/>
            </p:cNvPicPr>
            <p:nvPr/>
          </p:nvPicPr>
          <p:blipFill rotWithShape="1">
            <a:blip r:embed="rId83" cstate="print">
              <a:extLst>
                <a:ext uri="{28A0092B-C50C-407E-A947-70E740481C1C}">
                  <a14:useLocalDpi xmlns:a14="http://schemas.microsoft.com/office/drawing/2010/main" val="0"/>
                </a:ext>
              </a:extLst>
            </a:blip>
            <a:srcRect r="75357"/>
            <a:stretch/>
          </p:blipFill>
          <p:spPr>
            <a:xfrm>
              <a:off x="7221447" y="5502509"/>
              <a:ext cx="395527" cy="533559"/>
            </a:xfrm>
            <a:prstGeom prst="rect">
              <a:avLst/>
            </a:prstGeom>
          </p:spPr>
        </p:pic>
      </p:grpSp>
      <p:grpSp>
        <p:nvGrpSpPr>
          <p:cNvPr id="11290" name="Group 11289"/>
          <p:cNvGrpSpPr/>
          <p:nvPr/>
        </p:nvGrpSpPr>
        <p:grpSpPr>
          <a:xfrm>
            <a:off x="9031310" y="812085"/>
            <a:ext cx="2682075" cy="942564"/>
            <a:chOff x="7474120" y="810255"/>
            <a:chExt cx="2682075" cy="942564"/>
          </a:xfrm>
        </p:grpSpPr>
        <p:pic>
          <p:nvPicPr>
            <p:cNvPr id="26" name="Picture 8" descr="https://images.indiegogo.com/file_attachments/628101/files/20140605102856-suicidedoor3.png?1401989336"/>
            <p:cNvPicPr>
              <a:picLocks noChangeAspect="1" noChangeArrowheads="1"/>
            </p:cNvPicPr>
            <p:nvPr/>
          </p:nvPicPr>
          <p:blipFill rotWithShape="1">
            <a:blip r:embed="rId84" cstate="print">
              <a:extLst>
                <a:ext uri="{28A0092B-C50C-407E-A947-70E740481C1C}">
                  <a14:useLocalDpi xmlns:a14="http://schemas.microsoft.com/office/drawing/2010/main" val="0"/>
                </a:ext>
              </a:extLst>
            </a:blip>
            <a:srcRect t="23878" r="50375"/>
            <a:stretch/>
          </p:blipFill>
          <p:spPr bwMode="auto">
            <a:xfrm>
              <a:off x="8047378" y="1213451"/>
              <a:ext cx="387730" cy="297374"/>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 descr="http://www.scosche.com/media/catalog/product/cache/1/image/fa2b5b80d1710c24fc26c58ffa4e7580/b/l/bleprox2_vert__2000x2000_72dpi_1_1.jpg"/>
            <p:cNvPicPr>
              <a:picLocks noChangeAspect="1" noChangeArrowheads="1"/>
            </p:cNvPicPr>
            <p:nvPr/>
          </p:nvPicPr>
          <p:blipFill rotWithShape="1">
            <a:blip r:embed="rId85" cstate="print">
              <a:extLst>
                <a:ext uri="{28A0092B-C50C-407E-A947-70E740481C1C}">
                  <a14:useLocalDpi xmlns:a14="http://schemas.microsoft.com/office/drawing/2010/main" val="0"/>
                </a:ext>
              </a:extLst>
            </a:blip>
            <a:srcRect l="27095" t="17342" r="27741" b="14810"/>
            <a:stretch/>
          </p:blipFill>
          <p:spPr bwMode="auto">
            <a:xfrm>
              <a:off x="9059341" y="1112991"/>
              <a:ext cx="255304" cy="383531"/>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128"/>
            <p:cNvPicPr>
              <a:picLocks noChangeAspect="1"/>
            </p:cNvPicPr>
            <p:nvPr/>
          </p:nvPicPr>
          <p:blipFill rotWithShape="1">
            <a:blip r:embed="rId86" cstate="print">
              <a:extLst>
                <a:ext uri="{28A0092B-C50C-407E-A947-70E740481C1C}">
                  <a14:useLocalDpi xmlns:a14="http://schemas.microsoft.com/office/drawing/2010/main" val="0"/>
                </a:ext>
              </a:extLst>
            </a:blip>
            <a:srcRect l="27131" r="27722"/>
            <a:stretch/>
          </p:blipFill>
          <p:spPr>
            <a:xfrm>
              <a:off x="9802296" y="1158406"/>
              <a:ext cx="353899" cy="408269"/>
            </a:xfrm>
            <a:prstGeom prst="rect">
              <a:avLst/>
            </a:prstGeom>
          </p:spPr>
        </p:pic>
        <p:pic>
          <p:nvPicPr>
            <p:cNvPr id="130" name="Picture 24" descr="http://max.macnn.com/article_images/1392808768-md-Nokia_Treasure_Tag_in_post.png"/>
            <p:cNvPicPr>
              <a:picLocks noChangeAspect="1" noChangeArrowheads="1"/>
            </p:cNvPicPr>
            <p:nvPr/>
          </p:nvPicPr>
          <p:blipFill>
            <a:blip r:embed="rId87" cstate="print">
              <a:extLst>
                <a:ext uri="{28A0092B-C50C-407E-A947-70E740481C1C}">
                  <a14:useLocalDpi xmlns:a14="http://schemas.microsoft.com/office/drawing/2010/main" val="0"/>
                </a:ext>
              </a:extLst>
            </a:blip>
            <a:srcRect/>
            <a:stretch>
              <a:fillRect/>
            </a:stretch>
          </p:blipFill>
          <p:spPr bwMode="auto">
            <a:xfrm>
              <a:off x="7569730" y="823623"/>
              <a:ext cx="709821" cy="374727"/>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16" descr="http://www.getfindster.com/wp-content/uploads/basestation21.jpg"/>
            <p:cNvPicPr>
              <a:picLocks noChangeAspect="1" noChangeArrowheads="1"/>
            </p:cNvPicPr>
            <p:nvPr/>
          </p:nvPicPr>
          <p:blipFill>
            <a:blip r:embed="rId88" cstate="print">
              <a:extLst>
                <a:ext uri="{28A0092B-C50C-407E-A947-70E740481C1C}">
                  <a14:useLocalDpi xmlns:a14="http://schemas.microsoft.com/office/drawing/2010/main" val="0"/>
                </a:ext>
              </a:extLst>
            </a:blip>
            <a:srcRect/>
            <a:stretch>
              <a:fillRect/>
            </a:stretch>
          </p:blipFill>
          <p:spPr bwMode="auto">
            <a:xfrm>
              <a:off x="7474120" y="1180130"/>
              <a:ext cx="490619" cy="317506"/>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132"/>
            <p:cNvPicPr>
              <a:picLocks noChangeAspect="1"/>
            </p:cNvPicPr>
            <p:nvPr/>
          </p:nvPicPr>
          <p:blipFill>
            <a:blip r:embed="rId89"/>
            <a:stretch>
              <a:fillRect/>
            </a:stretch>
          </p:blipFill>
          <p:spPr>
            <a:xfrm>
              <a:off x="8558564" y="915291"/>
              <a:ext cx="486502" cy="581935"/>
            </a:xfrm>
            <a:prstGeom prst="rect">
              <a:avLst/>
            </a:prstGeom>
          </p:spPr>
        </p:pic>
        <p:pic>
          <p:nvPicPr>
            <p:cNvPr id="127" name="Picture 6" descr="Bluetooth Dragon"/>
            <p:cNvPicPr>
              <a:picLocks noChangeAspect="1" noChangeArrowheads="1"/>
            </p:cNvPicPr>
            <p:nvPr/>
          </p:nvPicPr>
          <p:blipFill rotWithShape="1">
            <a:blip r:embed="rId90" cstate="print">
              <a:extLst>
                <a:ext uri="{28A0092B-C50C-407E-A947-70E740481C1C}">
                  <a14:useLocalDpi xmlns:a14="http://schemas.microsoft.com/office/drawing/2010/main" val="0"/>
                </a:ext>
              </a:extLst>
            </a:blip>
            <a:srcRect t="20074" b="17288"/>
            <a:stretch/>
          </p:blipFill>
          <p:spPr bwMode="auto">
            <a:xfrm>
              <a:off x="8213819" y="892380"/>
              <a:ext cx="404392" cy="253300"/>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133"/>
            <p:cNvPicPr>
              <a:picLocks noChangeAspect="1"/>
            </p:cNvPicPr>
            <p:nvPr/>
          </p:nvPicPr>
          <p:blipFill rotWithShape="1">
            <a:blip r:embed="rId91"/>
            <a:srcRect r="84774" b="10716"/>
            <a:stretch/>
          </p:blipFill>
          <p:spPr>
            <a:xfrm>
              <a:off x="9314644" y="810255"/>
              <a:ext cx="320161" cy="266656"/>
            </a:xfrm>
            <a:prstGeom prst="rect">
              <a:avLst/>
            </a:prstGeom>
            <a:noFill/>
            <a:ln>
              <a:noFill/>
            </a:ln>
          </p:spPr>
        </p:pic>
        <p:pic>
          <p:nvPicPr>
            <p:cNvPr id="135" name="Picture 134"/>
            <p:cNvPicPr>
              <a:picLocks noChangeAspect="1"/>
            </p:cNvPicPr>
            <p:nvPr/>
          </p:nvPicPr>
          <p:blipFill rotWithShape="1">
            <a:blip r:embed="rId92" cstate="print">
              <a:extLst>
                <a:ext uri="{BEBA8EAE-BF5A-486C-A8C5-ECC9F3942E4B}">
                  <a14:imgProps xmlns:a14="http://schemas.microsoft.com/office/drawing/2010/main">
                    <a14:imgLayer r:embed="rId93">
                      <a14:imgEffect>
                        <a14:backgroundRemoval t="14000" b="96000" l="20000" r="84000">
                          <a14:foregroundMark x1="34667" y1="35000" x2="30000" y2="38000"/>
                          <a14:foregroundMark x1="28667" y1="52000" x2="28000" y2="41000"/>
                          <a14:backgroundMark x1="37333" y1="48000" x2="37333" y2="48000"/>
                        </a14:backgroundRemoval>
                      </a14:imgEffect>
                    </a14:imgLayer>
                  </a14:imgProps>
                </a:ext>
                <a:ext uri="{28A0092B-C50C-407E-A947-70E740481C1C}">
                  <a14:useLocalDpi xmlns:a14="http://schemas.microsoft.com/office/drawing/2010/main" val="0"/>
                </a:ext>
              </a:extLst>
            </a:blip>
            <a:srcRect l="18806" t="13498" r="16060"/>
            <a:stretch/>
          </p:blipFill>
          <p:spPr>
            <a:xfrm>
              <a:off x="9363158" y="1158482"/>
              <a:ext cx="413589" cy="365824"/>
            </a:xfrm>
            <a:prstGeom prst="rect">
              <a:avLst/>
            </a:prstGeom>
          </p:spPr>
        </p:pic>
        <p:sp>
          <p:nvSpPr>
            <p:cNvPr id="81" name="TextBox 80"/>
            <p:cNvSpPr txBox="1"/>
            <p:nvPr/>
          </p:nvSpPr>
          <p:spPr>
            <a:xfrm>
              <a:off x="8655240" y="1586620"/>
              <a:ext cx="1282059"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Object tracking</a:t>
              </a:r>
            </a:p>
          </p:txBody>
        </p:sp>
      </p:grpSp>
      <p:grpSp>
        <p:nvGrpSpPr>
          <p:cNvPr id="11279" name="Group 11278"/>
          <p:cNvGrpSpPr/>
          <p:nvPr/>
        </p:nvGrpSpPr>
        <p:grpSpPr>
          <a:xfrm>
            <a:off x="5173197" y="4051526"/>
            <a:ext cx="858208" cy="507981"/>
            <a:chOff x="5857029" y="3812967"/>
            <a:chExt cx="858208" cy="507981"/>
          </a:xfrm>
        </p:grpSpPr>
        <p:sp>
          <p:nvSpPr>
            <p:cNvPr id="98" name="TextBox 97"/>
            <p:cNvSpPr txBox="1"/>
            <p:nvPr/>
          </p:nvSpPr>
          <p:spPr>
            <a:xfrm>
              <a:off x="5950400" y="4154749"/>
              <a:ext cx="764837"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Identity</a:t>
              </a:r>
            </a:p>
          </p:txBody>
        </p:sp>
        <p:pic>
          <p:nvPicPr>
            <p:cNvPr id="97" name="Picture 2" descr="Photo of Nymi in Use"/>
            <p:cNvPicPr>
              <a:picLocks noChangeAspect="1" noChangeArrowheads="1"/>
            </p:cNvPicPr>
            <p:nvPr/>
          </p:nvPicPr>
          <p:blipFill rotWithShape="1">
            <a:blip r:embed="rId94" cstate="print">
              <a:extLst>
                <a:ext uri="{28A0092B-C50C-407E-A947-70E740481C1C}">
                  <a14:useLocalDpi xmlns:a14="http://schemas.microsoft.com/office/drawing/2010/main" val="0"/>
                </a:ext>
              </a:extLst>
            </a:blip>
            <a:srcRect t="18645"/>
            <a:stretch/>
          </p:blipFill>
          <p:spPr bwMode="auto">
            <a:xfrm>
              <a:off x="5857029" y="3812967"/>
              <a:ext cx="851471" cy="3550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2" name="Group 11281"/>
          <p:cNvGrpSpPr/>
          <p:nvPr/>
        </p:nvGrpSpPr>
        <p:grpSpPr>
          <a:xfrm>
            <a:off x="8061518" y="3730465"/>
            <a:ext cx="1190810" cy="984137"/>
            <a:chOff x="8064522" y="3448408"/>
            <a:chExt cx="1190810" cy="984137"/>
          </a:xfrm>
        </p:grpSpPr>
        <p:pic>
          <p:nvPicPr>
            <p:cNvPr id="11270" name="Picture 6" descr="http://championvending.com/blog/wp-content/uploads/2013/06/40051diji_touch_4759-machine.jpg"/>
            <p:cNvPicPr>
              <a:picLocks noChangeAspect="1" noChangeArrowheads="1"/>
            </p:cNvPicPr>
            <p:nvPr/>
          </p:nvPicPr>
          <p:blipFill rotWithShape="1">
            <a:blip r:embed="rId95" cstate="print">
              <a:extLst>
                <a:ext uri="{28A0092B-C50C-407E-A947-70E740481C1C}">
                  <a14:useLocalDpi xmlns:a14="http://schemas.microsoft.com/office/drawing/2010/main" val="0"/>
                </a:ext>
              </a:extLst>
            </a:blip>
            <a:srcRect l="23699" t="14645" r="20974" b="20425"/>
            <a:stretch/>
          </p:blipFill>
          <p:spPr bwMode="auto">
            <a:xfrm>
              <a:off x="8451035" y="3448408"/>
              <a:ext cx="363158" cy="638376"/>
            </a:xfrm>
            <a:prstGeom prst="rect">
              <a:avLst/>
            </a:prstGeom>
            <a:noFill/>
            <a:extLst>
              <a:ext uri="{909E8E84-426E-40DD-AFC4-6F175D3DCCD1}">
                <a14:hiddenFill xmlns:a14="http://schemas.microsoft.com/office/drawing/2010/main">
                  <a:solidFill>
                    <a:srgbClr val="FFFFFF"/>
                  </a:solidFill>
                </a14:hiddenFill>
              </a:ext>
            </a:extLst>
          </p:spPr>
        </p:pic>
        <p:sp>
          <p:nvSpPr>
            <p:cNvPr id="146" name="TextBox 145"/>
            <p:cNvSpPr txBox="1"/>
            <p:nvPr/>
          </p:nvSpPr>
          <p:spPr>
            <a:xfrm>
              <a:off x="8064522" y="4100146"/>
              <a:ext cx="1190810" cy="3323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Smart vending machines</a:t>
              </a:r>
            </a:p>
          </p:txBody>
        </p:sp>
      </p:grpSp>
      <p:grpSp>
        <p:nvGrpSpPr>
          <p:cNvPr id="11284" name="Group 11283"/>
          <p:cNvGrpSpPr/>
          <p:nvPr/>
        </p:nvGrpSpPr>
        <p:grpSpPr>
          <a:xfrm>
            <a:off x="1937417" y="734715"/>
            <a:ext cx="1648396" cy="1019934"/>
            <a:chOff x="1276603" y="736335"/>
            <a:chExt cx="1648396" cy="1019934"/>
          </a:xfrm>
        </p:grpSpPr>
        <p:pic>
          <p:nvPicPr>
            <p:cNvPr id="116" name="Picture 12" descr="scale_render1.png"/>
            <p:cNvPicPr>
              <a:picLocks noChangeAspect="1" noChangeArrowheads="1"/>
            </p:cNvPicPr>
            <p:nvPr/>
          </p:nvPicPr>
          <p:blipFill rotWithShape="1">
            <a:blip r:embed="rId96" cstate="print">
              <a:extLst>
                <a:ext uri="{28A0092B-C50C-407E-A947-70E740481C1C}">
                  <a14:useLocalDpi xmlns:a14="http://schemas.microsoft.com/office/drawing/2010/main" val="0"/>
                </a:ext>
              </a:extLst>
            </a:blip>
            <a:srcRect r="63897"/>
            <a:stretch/>
          </p:blipFill>
          <p:spPr bwMode="auto">
            <a:xfrm>
              <a:off x="1976677" y="736335"/>
              <a:ext cx="425872" cy="833593"/>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p:cNvPicPr>
              <a:picLocks noChangeAspect="1"/>
            </p:cNvPicPr>
            <p:nvPr/>
          </p:nvPicPr>
          <p:blipFill rotWithShape="1">
            <a:blip r:embed="rId97" cstate="print">
              <a:extLst>
                <a:ext uri="{28A0092B-C50C-407E-A947-70E740481C1C}">
                  <a14:useLocalDpi xmlns:a14="http://schemas.microsoft.com/office/drawing/2010/main" val="0"/>
                </a:ext>
              </a:extLst>
            </a:blip>
            <a:srcRect t="26320" r="52890"/>
            <a:stretch/>
          </p:blipFill>
          <p:spPr>
            <a:xfrm>
              <a:off x="1657168" y="1106840"/>
              <a:ext cx="423537" cy="466343"/>
            </a:xfrm>
            <a:prstGeom prst="rect">
              <a:avLst/>
            </a:prstGeom>
          </p:spPr>
        </p:pic>
        <p:sp>
          <p:nvSpPr>
            <p:cNvPr id="72" name="TextBox 71"/>
            <p:cNvSpPr txBox="1"/>
            <p:nvPr/>
          </p:nvSpPr>
          <p:spPr>
            <a:xfrm>
              <a:off x="1311874" y="1571603"/>
              <a:ext cx="1407950" cy="184666"/>
            </a:xfrm>
            <a:prstGeom prst="rect">
              <a:avLst/>
            </a:prstGeom>
            <a:noFill/>
            <a:ln>
              <a:noFill/>
              <a:headEnd type="none" w="med" len="med"/>
              <a:tailEnd type="none" w="med" len="med"/>
            </a:ln>
          </p:spPr>
          <p:txBody>
            <a:bodyPr wrap="none" lIns="0" tIns="0" rIns="0" bIns="0" rtlCol="0">
              <a:spAutoFit/>
            </a:bodyPr>
            <a:lstStyle/>
            <a:p>
              <a:pP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Medication adherence</a:t>
              </a:r>
            </a:p>
          </p:txBody>
        </p:sp>
        <p:pic>
          <p:nvPicPr>
            <p:cNvPr id="118" name="Picture 2" descr="Main_page_photo"/>
            <p:cNvPicPr>
              <a:picLocks noChangeAspect="1" noChangeArrowheads="1"/>
            </p:cNvPicPr>
            <p:nvPr/>
          </p:nvPicPr>
          <p:blipFill rotWithShape="1">
            <a:blip r:embed="rId98" cstate="print">
              <a:extLst>
                <a:ext uri="{BEBA8EAE-BF5A-486C-A8C5-ECC9F3942E4B}">
                  <a14:imgProps xmlns:a14="http://schemas.microsoft.com/office/drawing/2010/main">
                    <a14:imgLayer r:embed="rId99">
                      <a14:imgEffect>
                        <a14:backgroundRemoval t="1720" b="89926" l="30950" r="72067">
                          <a14:foregroundMark x1="33855" y1="36364" x2="34302" y2="83047"/>
                          <a14:foregroundMark x1="45810" y1="8845" x2="56983" y2="9091"/>
                          <a14:backgroundMark x1="48715" y1="3440" x2="57542" y2="3440"/>
                          <a14:backgroundMark x1="60559" y1="35381" x2="64916" y2="50123"/>
                        </a14:backgroundRemoval>
                      </a14:imgEffect>
                    </a14:imgLayer>
                  </a14:imgProps>
                </a:ext>
                <a:ext uri="{28A0092B-C50C-407E-A947-70E740481C1C}">
                  <a14:useLocalDpi xmlns:a14="http://schemas.microsoft.com/office/drawing/2010/main" val="0"/>
                </a:ext>
              </a:extLst>
            </a:blip>
            <a:srcRect l="25926" r="22805"/>
            <a:stretch/>
          </p:blipFill>
          <p:spPr bwMode="auto">
            <a:xfrm>
              <a:off x="1276603" y="1093188"/>
              <a:ext cx="516068" cy="457740"/>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asthmapolis propeller New Propeller Sensor for Metered Dose Inhalers Gets FDA Green Light"/>
            <p:cNvPicPr>
              <a:picLocks noChangeAspect="1" noChangeArrowheads="1"/>
            </p:cNvPicPr>
            <p:nvPr/>
          </p:nvPicPr>
          <p:blipFill>
            <a:blip r:embed="rId100" cstate="print">
              <a:extLst>
                <a:ext uri="{28A0092B-C50C-407E-A947-70E740481C1C}">
                  <a14:useLocalDpi xmlns:a14="http://schemas.microsoft.com/office/drawing/2010/main" val="0"/>
                </a:ext>
              </a:extLst>
            </a:blip>
            <a:srcRect/>
            <a:stretch>
              <a:fillRect/>
            </a:stretch>
          </p:blipFill>
          <p:spPr bwMode="auto">
            <a:xfrm>
              <a:off x="2409246" y="1026842"/>
              <a:ext cx="515753" cy="4942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3" name="Group 11282"/>
          <p:cNvGrpSpPr/>
          <p:nvPr/>
        </p:nvGrpSpPr>
        <p:grpSpPr>
          <a:xfrm>
            <a:off x="9306259" y="3781630"/>
            <a:ext cx="2367917" cy="836827"/>
            <a:chOff x="8986224" y="3526302"/>
            <a:chExt cx="2367917" cy="836827"/>
          </a:xfrm>
        </p:grpSpPr>
        <p:pic>
          <p:nvPicPr>
            <p:cNvPr id="112" name="Picture 111"/>
            <p:cNvPicPr>
              <a:picLocks noChangeAspect="1"/>
            </p:cNvPicPr>
            <p:nvPr/>
          </p:nvPicPr>
          <p:blipFill rotWithShape="1">
            <a:blip r:embed="rId101" cstate="print">
              <a:extLst>
                <a:ext uri="{28A0092B-C50C-407E-A947-70E740481C1C}">
                  <a14:useLocalDpi xmlns:a14="http://schemas.microsoft.com/office/drawing/2010/main" val="0"/>
                </a:ext>
              </a:extLst>
            </a:blip>
            <a:srcRect r="50114"/>
            <a:stretch/>
          </p:blipFill>
          <p:spPr>
            <a:xfrm>
              <a:off x="9328220" y="3533557"/>
              <a:ext cx="372206" cy="571241"/>
            </a:xfrm>
            <a:prstGeom prst="rect">
              <a:avLst/>
            </a:prstGeom>
          </p:spPr>
        </p:pic>
        <p:sp>
          <p:nvSpPr>
            <p:cNvPr id="113" name="TextBox 112"/>
            <p:cNvSpPr txBox="1"/>
            <p:nvPr/>
          </p:nvSpPr>
          <p:spPr>
            <a:xfrm>
              <a:off x="8986224" y="4196930"/>
              <a:ext cx="2367917"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Bike ride stats and protection</a:t>
              </a:r>
            </a:p>
          </p:txBody>
        </p:sp>
        <p:pic>
          <p:nvPicPr>
            <p:cNvPr id="114" name="Picture 113"/>
            <p:cNvPicPr>
              <a:picLocks noChangeAspect="1"/>
            </p:cNvPicPr>
            <p:nvPr/>
          </p:nvPicPr>
          <p:blipFill rotWithShape="1">
            <a:blip r:embed="rId102" cstate="print">
              <a:extLst>
                <a:ext uri="{28A0092B-C50C-407E-A947-70E740481C1C}">
                  <a14:useLocalDpi xmlns:a14="http://schemas.microsoft.com/office/drawing/2010/main" val="0"/>
                </a:ext>
              </a:extLst>
            </a:blip>
            <a:srcRect t="5522"/>
            <a:stretch/>
          </p:blipFill>
          <p:spPr>
            <a:xfrm>
              <a:off x="9599463" y="3578137"/>
              <a:ext cx="774958" cy="471913"/>
            </a:xfrm>
            <a:prstGeom prst="rect">
              <a:avLst/>
            </a:prstGeom>
          </p:spPr>
        </p:pic>
        <p:pic>
          <p:nvPicPr>
            <p:cNvPr id="11280" name="Picture 16" descr="http://www.hopetv.org/wp-content/uploads/2013/03/roku.jpg"/>
            <p:cNvPicPr>
              <a:picLocks noChangeAspect="1" noChangeArrowheads="1"/>
            </p:cNvPicPr>
            <p:nvPr/>
          </p:nvPicPr>
          <p:blipFill>
            <a:blip r:embed="rId103" cstate="print">
              <a:extLst>
                <a:ext uri="{28A0092B-C50C-407E-A947-70E740481C1C}">
                  <a14:useLocalDpi xmlns:a14="http://schemas.microsoft.com/office/drawing/2010/main" val="0"/>
                </a:ext>
              </a:extLst>
            </a:blip>
            <a:srcRect/>
            <a:stretch>
              <a:fillRect/>
            </a:stretch>
          </p:blipFill>
          <p:spPr bwMode="auto">
            <a:xfrm>
              <a:off x="10360392" y="3867756"/>
              <a:ext cx="404506" cy="22382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104"/>
            <a:stretch>
              <a:fillRect/>
            </a:stretch>
          </p:blipFill>
          <p:spPr>
            <a:xfrm>
              <a:off x="10368340" y="3526302"/>
              <a:ext cx="382952" cy="290058"/>
            </a:xfrm>
            <a:prstGeom prst="rect">
              <a:avLst/>
            </a:prstGeom>
          </p:spPr>
        </p:pic>
      </p:grpSp>
      <p:grpSp>
        <p:nvGrpSpPr>
          <p:cNvPr id="11265" name="Group 11264"/>
          <p:cNvGrpSpPr/>
          <p:nvPr/>
        </p:nvGrpSpPr>
        <p:grpSpPr>
          <a:xfrm>
            <a:off x="9807020" y="5683636"/>
            <a:ext cx="2132050" cy="845873"/>
            <a:chOff x="9760366" y="4441211"/>
            <a:chExt cx="2132050" cy="845873"/>
          </a:xfrm>
        </p:grpSpPr>
        <p:pic>
          <p:nvPicPr>
            <p:cNvPr id="11278" name="Picture 14" descr="http://static.trustedreviews.com/94/0000235e9/283d/sonosfamily.jpg"/>
            <p:cNvPicPr>
              <a:picLocks noChangeAspect="1" noChangeArrowheads="1"/>
            </p:cNvPicPr>
            <p:nvPr/>
          </p:nvPicPr>
          <p:blipFill>
            <a:blip r:embed="rId105" cstate="print">
              <a:extLst>
                <a:ext uri="{28A0092B-C50C-407E-A947-70E740481C1C}">
                  <a14:useLocalDpi xmlns:a14="http://schemas.microsoft.com/office/drawing/2010/main" val="0"/>
                </a:ext>
              </a:extLst>
            </a:blip>
            <a:srcRect/>
            <a:stretch>
              <a:fillRect/>
            </a:stretch>
          </p:blipFill>
          <p:spPr bwMode="auto">
            <a:xfrm>
              <a:off x="9802802" y="4441211"/>
              <a:ext cx="1184138" cy="663118"/>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http://createdigitalmotion.com/files/2013/06/kinectone.jpg"/>
            <p:cNvPicPr>
              <a:picLocks noChangeAspect="1" noChangeArrowheads="1"/>
            </p:cNvPicPr>
            <p:nvPr/>
          </p:nvPicPr>
          <p:blipFill>
            <a:blip r:embed="rId106" cstate="print">
              <a:extLst>
                <a:ext uri="{28A0092B-C50C-407E-A947-70E740481C1C}">
                  <a14:useLocalDpi xmlns:a14="http://schemas.microsoft.com/office/drawing/2010/main" val="0"/>
                </a:ext>
              </a:extLst>
            </a:blip>
            <a:srcRect/>
            <a:stretch>
              <a:fillRect/>
            </a:stretch>
          </p:blipFill>
          <p:spPr bwMode="auto">
            <a:xfrm>
              <a:off x="10885054" y="4495379"/>
              <a:ext cx="648510" cy="364786"/>
            </a:xfrm>
            <a:prstGeom prst="rect">
              <a:avLst/>
            </a:prstGeom>
            <a:noFill/>
            <a:extLst>
              <a:ext uri="{909E8E84-426E-40DD-AFC4-6F175D3DCCD1}">
                <a14:hiddenFill xmlns:a14="http://schemas.microsoft.com/office/drawing/2010/main">
                  <a:solidFill>
                    <a:srgbClr val="FFFFFF"/>
                  </a:solidFill>
                </a14:hiddenFill>
              </a:ext>
            </a:extLst>
          </p:spPr>
        </p:pic>
        <p:sp>
          <p:nvSpPr>
            <p:cNvPr id="160" name="TextBox 159"/>
            <p:cNvSpPr txBox="1"/>
            <p:nvPr/>
          </p:nvSpPr>
          <p:spPr>
            <a:xfrm>
              <a:off x="9760366" y="5120885"/>
              <a:ext cx="2037955"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Entertainment systems</a:t>
              </a:r>
            </a:p>
          </p:txBody>
        </p:sp>
        <p:pic>
          <p:nvPicPr>
            <p:cNvPr id="11286" name="Picture 22" descr="http://cdn2-b.examiner.com/sites/default/files/styles/image_content_width/hash/ee/0b/ee0beb7ee25836dbd6827ba41877e85f.png?itok=nKMkm0Ch"/>
            <p:cNvPicPr>
              <a:picLocks noChangeAspect="1" noChangeArrowheads="1"/>
            </p:cNvPicPr>
            <p:nvPr/>
          </p:nvPicPr>
          <p:blipFill rotWithShape="1">
            <a:blip r:embed="rId107" cstate="print">
              <a:extLst>
                <a:ext uri="{28A0092B-C50C-407E-A947-70E740481C1C}">
                  <a14:useLocalDpi xmlns:a14="http://schemas.microsoft.com/office/drawing/2010/main" val="0"/>
                </a:ext>
              </a:extLst>
            </a:blip>
            <a:srcRect l="13130" t="36283" r="13903" b="41881"/>
            <a:stretch/>
          </p:blipFill>
          <p:spPr bwMode="auto">
            <a:xfrm>
              <a:off x="11115760" y="4908053"/>
              <a:ext cx="776656" cy="169829"/>
            </a:xfrm>
            <a:prstGeom prst="rect">
              <a:avLst/>
            </a:prstGeom>
            <a:noFill/>
            <a:extLst>
              <a:ext uri="{909E8E84-426E-40DD-AFC4-6F175D3DCCD1}">
                <a14:hiddenFill xmlns:a14="http://schemas.microsoft.com/office/drawing/2010/main">
                  <a:solidFill>
                    <a:srgbClr val="FFFFFF"/>
                  </a:solidFill>
                </a14:hiddenFill>
              </a:ext>
            </a:extLst>
          </p:spPr>
        </p:pic>
        <p:pic>
          <p:nvPicPr>
            <p:cNvPr id="11288" name="Picture 24" descr="http://media.edge-online.com/wp-content/uploads/edgeonline/2013/05/Xbox-One-pad-1.jpg"/>
            <p:cNvPicPr>
              <a:picLocks noChangeAspect="1" noChangeArrowheads="1"/>
            </p:cNvPicPr>
            <p:nvPr/>
          </p:nvPicPr>
          <p:blipFill rotWithShape="1">
            <a:blip r:embed="rId108" cstate="print">
              <a:extLst>
                <a:ext uri="{28A0092B-C50C-407E-A947-70E740481C1C}">
                  <a14:useLocalDpi xmlns:a14="http://schemas.microsoft.com/office/drawing/2010/main" val="0"/>
                </a:ext>
              </a:extLst>
            </a:blip>
            <a:srcRect l="17335" t="1907" r="16097"/>
            <a:stretch/>
          </p:blipFill>
          <p:spPr bwMode="auto">
            <a:xfrm>
              <a:off x="11563165" y="4520517"/>
              <a:ext cx="329251" cy="27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1" name="Group 11280"/>
          <p:cNvGrpSpPr/>
          <p:nvPr/>
        </p:nvGrpSpPr>
        <p:grpSpPr>
          <a:xfrm>
            <a:off x="6659716" y="3686934"/>
            <a:ext cx="999696" cy="907682"/>
            <a:chOff x="6987973" y="3537607"/>
            <a:chExt cx="999696" cy="907682"/>
          </a:xfrm>
        </p:grpSpPr>
        <p:sp>
          <p:nvSpPr>
            <p:cNvPr id="158" name="TextBox 157"/>
            <p:cNvSpPr txBox="1"/>
            <p:nvPr/>
          </p:nvSpPr>
          <p:spPr>
            <a:xfrm>
              <a:off x="7117271" y="4112890"/>
              <a:ext cx="813340" cy="3323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Office equipment</a:t>
              </a:r>
            </a:p>
          </p:txBody>
        </p:sp>
        <p:pic>
          <p:nvPicPr>
            <p:cNvPr id="11274" name="Picture 10" descr="http://tabletmonkeys.com/images/2014/05/Microsoft-Surface-Pro-3.jpg"/>
            <p:cNvPicPr>
              <a:picLocks noChangeAspect="1" noChangeArrowheads="1"/>
            </p:cNvPicPr>
            <p:nvPr/>
          </p:nvPicPr>
          <p:blipFill>
            <a:blip r:embed="rId109" cstate="print">
              <a:extLst>
                <a:ext uri="{28A0092B-C50C-407E-A947-70E740481C1C}">
                  <a14:useLocalDpi xmlns:a14="http://schemas.microsoft.com/office/drawing/2010/main" val="0"/>
                </a:ext>
              </a:extLst>
            </a:blip>
            <a:srcRect/>
            <a:stretch>
              <a:fillRect/>
            </a:stretch>
          </p:blipFill>
          <p:spPr bwMode="auto">
            <a:xfrm>
              <a:off x="6987973" y="3724909"/>
              <a:ext cx="514947" cy="361105"/>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http://www.mfpdirect.co.uk/communities/5/004/006/272/915/images/4535223834_451x384.jpg"/>
            <p:cNvPicPr>
              <a:picLocks noChangeAspect="1" noChangeArrowheads="1"/>
            </p:cNvPicPr>
            <p:nvPr/>
          </p:nvPicPr>
          <p:blipFill rotWithShape="1">
            <a:blip r:embed="rId110" cstate="print">
              <a:extLst>
                <a:ext uri="{28A0092B-C50C-407E-A947-70E740481C1C}">
                  <a14:useLocalDpi xmlns:a14="http://schemas.microsoft.com/office/drawing/2010/main" val="0"/>
                </a:ext>
              </a:extLst>
            </a:blip>
            <a:srcRect l="23107" r="17971"/>
            <a:stretch/>
          </p:blipFill>
          <p:spPr bwMode="auto">
            <a:xfrm>
              <a:off x="7595795" y="3537607"/>
              <a:ext cx="391874" cy="566267"/>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itle 20"/>
          <p:cNvSpPr>
            <a:spLocks noGrp="1"/>
          </p:cNvSpPr>
          <p:nvPr>
            <p:ph type="title"/>
          </p:nvPr>
        </p:nvSpPr>
        <p:spPr/>
        <p:txBody>
          <a:bodyPr/>
          <a:lstStyle/>
          <a:p>
            <a:r>
              <a:rPr lang="en-US" dirty="0" err="1"/>
              <a:t>IoT</a:t>
            </a:r>
            <a:r>
              <a:rPr lang="en-US" dirty="0"/>
              <a:t> 2016</a:t>
            </a:r>
          </a:p>
        </p:txBody>
      </p:sp>
      <p:grpSp>
        <p:nvGrpSpPr>
          <p:cNvPr id="225" name="Group 224"/>
          <p:cNvGrpSpPr/>
          <p:nvPr/>
        </p:nvGrpSpPr>
        <p:grpSpPr>
          <a:xfrm>
            <a:off x="676937" y="3214601"/>
            <a:ext cx="525463" cy="481012"/>
            <a:chOff x="673893" y="3298825"/>
            <a:chExt cx="525463" cy="481012"/>
          </a:xfrm>
        </p:grpSpPr>
        <p:sp>
          <p:nvSpPr>
            <p:cNvPr id="226" name="Freeform 86"/>
            <p:cNvSpPr>
              <a:spLocks/>
            </p:cNvSpPr>
            <p:nvPr/>
          </p:nvSpPr>
          <p:spPr bwMode="auto">
            <a:xfrm>
              <a:off x="673893" y="3298825"/>
              <a:ext cx="525463" cy="244475"/>
            </a:xfrm>
            <a:custGeom>
              <a:avLst/>
              <a:gdLst>
                <a:gd name="T0" fmla="*/ 215 w 217"/>
                <a:gd name="T1" fmla="*/ 74 h 101"/>
                <a:gd name="T2" fmla="*/ 110 w 217"/>
                <a:gd name="T3" fmla="*/ 0 h 101"/>
                <a:gd name="T4" fmla="*/ 106 w 217"/>
                <a:gd name="T5" fmla="*/ 0 h 101"/>
                <a:gd name="T6" fmla="*/ 1 w 217"/>
                <a:gd name="T7" fmla="*/ 74 h 101"/>
                <a:gd name="T8" fmla="*/ 0 w 217"/>
                <a:gd name="T9" fmla="*/ 76 h 101"/>
                <a:gd name="T10" fmla="*/ 0 w 217"/>
                <a:gd name="T11" fmla="*/ 79 h 101"/>
                <a:gd name="T12" fmla="*/ 15 w 217"/>
                <a:gd name="T13" fmla="*/ 99 h 101"/>
                <a:gd name="T14" fmla="*/ 17 w 217"/>
                <a:gd name="T15" fmla="*/ 100 h 101"/>
                <a:gd name="T16" fmla="*/ 19 w 217"/>
                <a:gd name="T17" fmla="*/ 100 h 101"/>
                <a:gd name="T18" fmla="*/ 108 w 217"/>
                <a:gd name="T19" fmla="*/ 37 h 101"/>
                <a:gd name="T20" fmla="*/ 197 w 217"/>
                <a:gd name="T21" fmla="*/ 100 h 101"/>
                <a:gd name="T22" fmla="*/ 202 w 217"/>
                <a:gd name="T23" fmla="*/ 99 h 101"/>
                <a:gd name="T24" fmla="*/ 216 w 217"/>
                <a:gd name="T25" fmla="*/ 79 h 101"/>
                <a:gd name="T26" fmla="*/ 216 w 217"/>
                <a:gd name="T27" fmla="*/ 76 h 101"/>
                <a:gd name="T28" fmla="*/ 215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5" y="74"/>
                  </a:moveTo>
                  <a:cubicBezTo>
                    <a:pt x="110" y="0"/>
                    <a:pt x="110" y="0"/>
                    <a:pt x="110" y="0"/>
                  </a:cubicBezTo>
                  <a:cubicBezTo>
                    <a:pt x="109" y="0"/>
                    <a:pt x="107" y="0"/>
                    <a:pt x="106" y="0"/>
                  </a:cubicBezTo>
                  <a:cubicBezTo>
                    <a:pt x="1" y="74"/>
                    <a:pt x="1" y="74"/>
                    <a:pt x="1" y="74"/>
                  </a:cubicBezTo>
                  <a:cubicBezTo>
                    <a:pt x="0" y="75"/>
                    <a:pt x="0" y="75"/>
                    <a:pt x="0" y="76"/>
                  </a:cubicBezTo>
                  <a:cubicBezTo>
                    <a:pt x="0" y="77"/>
                    <a:pt x="0" y="78"/>
                    <a:pt x="0" y="79"/>
                  </a:cubicBezTo>
                  <a:cubicBezTo>
                    <a:pt x="15" y="99"/>
                    <a:pt x="15" y="99"/>
                    <a:pt x="15" y="99"/>
                  </a:cubicBezTo>
                  <a:cubicBezTo>
                    <a:pt x="15" y="100"/>
                    <a:pt x="16" y="100"/>
                    <a:pt x="17" y="100"/>
                  </a:cubicBezTo>
                  <a:cubicBezTo>
                    <a:pt x="18" y="100"/>
                    <a:pt x="19" y="100"/>
                    <a:pt x="19" y="100"/>
                  </a:cubicBezTo>
                  <a:cubicBezTo>
                    <a:pt x="108" y="37"/>
                    <a:pt x="108" y="37"/>
                    <a:pt x="108" y="37"/>
                  </a:cubicBezTo>
                  <a:cubicBezTo>
                    <a:pt x="197" y="100"/>
                    <a:pt x="197" y="100"/>
                    <a:pt x="197" y="100"/>
                  </a:cubicBezTo>
                  <a:cubicBezTo>
                    <a:pt x="199" y="101"/>
                    <a:pt x="201" y="100"/>
                    <a:pt x="202" y="99"/>
                  </a:cubicBezTo>
                  <a:cubicBezTo>
                    <a:pt x="216" y="79"/>
                    <a:pt x="216" y="79"/>
                    <a:pt x="216" y="79"/>
                  </a:cubicBezTo>
                  <a:cubicBezTo>
                    <a:pt x="216" y="78"/>
                    <a:pt x="217" y="77"/>
                    <a:pt x="216" y="76"/>
                  </a:cubicBezTo>
                  <a:cubicBezTo>
                    <a:pt x="216" y="75"/>
                    <a:pt x="216" y="75"/>
                    <a:pt x="215"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27" name="Freeform 87"/>
            <p:cNvSpPr>
              <a:spLocks/>
            </p:cNvSpPr>
            <p:nvPr/>
          </p:nvSpPr>
          <p:spPr bwMode="auto">
            <a:xfrm>
              <a:off x="734218" y="3422650"/>
              <a:ext cx="400050" cy="357187"/>
            </a:xfrm>
            <a:custGeom>
              <a:avLst/>
              <a:gdLst>
                <a:gd name="T0" fmla="*/ 164 w 165"/>
                <a:gd name="T1" fmla="*/ 56 h 147"/>
                <a:gd name="T2" fmla="*/ 85 w 165"/>
                <a:gd name="T3" fmla="*/ 0 h 147"/>
                <a:gd name="T4" fmla="*/ 81 w 165"/>
                <a:gd name="T5" fmla="*/ 0 h 147"/>
                <a:gd name="T6" fmla="*/ 2 w 165"/>
                <a:gd name="T7" fmla="*/ 56 h 147"/>
                <a:gd name="T8" fmla="*/ 0 w 165"/>
                <a:gd name="T9" fmla="*/ 59 h 147"/>
                <a:gd name="T10" fmla="*/ 0 w 165"/>
                <a:gd name="T11" fmla="*/ 144 h 147"/>
                <a:gd name="T12" fmla="*/ 4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4" y="0"/>
                    <a:pt x="82" y="0"/>
                    <a:pt x="81" y="0"/>
                  </a:cubicBezTo>
                  <a:cubicBezTo>
                    <a:pt x="2" y="56"/>
                    <a:pt x="2" y="56"/>
                    <a:pt x="2" y="56"/>
                  </a:cubicBezTo>
                  <a:cubicBezTo>
                    <a:pt x="1" y="57"/>
                    <a:pt x="0" y="58"/>
                    <a:pt x="0" y="59"/>
                  </a:cubicBezTo>
                  <a:cubicBezTo>
                    <a:pt x="0" y="144"/>
                    <a:pt x="0" y="144"/>
                    <a:pt x="0" y="144"/>
                  </a:cubicBezTo>
                  <a:cubicBezTo>
                    <a:pt x="0" y="146"/>
                    <a:pt x="2" y="147"/>
                    <a:pt x="4" y="147"/>
                  </a:cubicBezTo>
                  <a:cubicBezTo>
                    <a:pt x="59" y="147"/>
                    <a:pt x="59" y="147"/>
                    <a:pt x="59" y="147"/>
                  </a:cubicBezTo>
                  <a:cubicBezTo>
                    <a:pt x="61"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5"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28" name="Freeform 88"/>
            <p:cNvSpPr>
              <a:spLocks/>
            </p:cNvSpPr>
            <p:nvPr/>
          </p:nvSpPr>
          <p:spPr bwMode="auto">
            <a:xfrm>
              <a:off x="1058068" y="3298825"/>
              <a:ext cx="76200"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7" y="42"/>
                    <a:pt x="27" y="43"/>
                    <a:pt x="28" y="43"/>
                  </a:cubicBezTo>
                  <a:cubicBezTo>
                    <a:pt x="28" y="43"/>
                    <a:pt x="29" y="42"/>
                    <a:pt x="29" y="42"/>
                  </a:cubicBezTo>
                  <a:cubicBezTo>
                    <a:pt x="30" y="42"/>
                    <a:pt x="31" y="40"/>
                    <a:pt x="31" y="39"/>
                  </a:cubicBezTo>
                  <a:cubicBezTo>
                    <a:pt x="31" y="3"/>
                    <a:pt x="31" y="3"/>
                    <a:pt x="31" y="3"/>
                  </a:cubicBezTo>
                  <a:cubicBezTo>
                    <a:pt x="31" y="1"/>
                    <a:pt x="30"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grpSp>
        <p:nvGrpSpPr>
          <p:cNvPr id="229" name="Group 228"/>
          <p:cNvGrpSpPr/>
          <p:nvPr/>
        </p:nvGrpSpPr>
        <p:grpSpPr>
          <a:xfrm>
            <a:off x="11246495" y="3214601"/>
            <a:ext cx="525463" cy="481012"/>
            <a:chOff x="11237118" y="3298825"/>
            <a:chExt cx="525463" cy="481012"/>
          </a:xfrm>
        </p:grpSpPr>
        <p:sp>
          <p:nvSpPr>
            <p:cNvPr id="230" name="Freeform 89"/>
            <p:cNvSpPr>
              <a:spLocks/>
            </p:cNvSpPr>
            <p:nvPr/>
          </p:nvSpPr>
          <p:spPr bwMode="auto">
            <a:xfrm>
              <a:off x="11237118" y="3298825"/>
              <a:ext cx="525463" cy="244475"/>
            </a:xfrm>
            <a:custGeom>
              <a:avLst/>
              <a:gdLst>
                <a:gd name="T0" fmla="*/ 216 w 217"/>
                <a:gd name="T1" fmla="*/ 74 h 101"/>
                <a:gd name="T2" fmla="*/ 111 w 217"/>
                <a:gd name="T3" fmla="*/ 0 h 101"/>
                <a:gd name="T4" fmla="*/ 107 w 217"/>
                <a:gd name="T5" fmla="*/ 0 h 101"/>
                <a:gd name="T6" fmla="*/ 2 w 217"/>
                <a:gd name="T7" fmla="*/ 74 h 101"/>
                <a:gd name="T8" fmla="*/ 0 w 217"/>
                <a:gd name="T9" fmla="*/ 76 h 101"/>
                <a:gd name="T10" fmla="*/ 1 w 217"/>
                <a:gd name="T11" fmla="*/ 79 h 101"/>
                <a:gd name="T12" fmla="*/ 15 w 217"/>
                <a:gd name="T13" fmla="*/ 99 h 101"/>
                <a:gd name="T14" fmla="*/ 18 w 217"/>
                <a:gd name="T15" fmla="*/ 100 h 101"/>
                <a:gd name="T16" fmla="*/ 20 w 217"/>
                <a:gd name="T17" fmla="*/ 100 h 101"/>
                <a:gd name="T18" fmla="*/ 109 w 217"/>
                <a:gd name="T19" fmla="*/ 37 h 101"/>
                <a:gd name="T20" fmla="*/ 198 w 217"/>
                <a:gd name="T21" fmla="*/ 100 h 101"/>
                <a:gd name="T22" fmla="*/ 202 w 217"/>
                <a:gd name="T23" fmla="*/ 99 h 101"/>
                <a:gd name="T24" fmla="*/ 217 w 217"/>
                <a:gd name="T25" fmla="*/ 79 h 101"/>
                <a:gd name="T26" fmla="*/ 217 w 217"/>
                <a:gd name="T27" fmla="*/ 76 h 101"/>
                <a:gd name="T28" fmla="*/ 216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6" y="74"/>
                  </a:moveTo>
                  <a:cubicBezTo>
                    <a:pt x="111" y="0"/>
                    <a:pt x="111" y="0"/>
                    <a:pt x="111" y="0"/>
                  </a:cubicBezTo>
                  <a:cubicBezTo>
                    <a:pt x="109" y="0"/>
                    <a:pt x="108" y="0"/>
                    <a:pt x="107" y="0"/>
                  </a:cubicBezTo>
                  <a:cubicBezTo>
                    <a:pt x="2" y="74"/>
                    <a:pt x="2" y="74"/>
                    <a:pt x="2" y="74"/>
                  </a:cubicBezTo>
                  <a:cubicBezTo>
                    <a:pt x="1" y="75"/>
                    <a:pt x="1" y="75"/>
                    <a:pt x="0" y="76"/>
                  </a:cubicBezTo>
                  <a:cubicBezTo>
                    <a:pt x="0" y="77"/>
                    <a:pt x="0" y="78"/>
                    <a:pt x="1" y="79"/>
                  </a:cubicBezTo>
                  <a:cubicBezTo>
                    <a:pt x="15" y="99"/>
                    <a:pt x="15" y="99"/>
                    <a:pt x="15" y="99"/>
                  </a:cubicBezTo>
                  <a:cubicBezTo>
                    <a:pt x="16" y="100"/>
                    <a:pt x="17" y="100"/>
                    <a:pt x="18" y="100"/>
                  </a:cubicBezTo>
                  <a:cubicBezTo>
                    <a:pt x="19" y="100"/>
                    <a:pt x="19" y="100"/>
                    <a:pt x="20" y="100"/>
                  </a:cubicBezTo>
                  <a:cubicBezTo>
                    <a:pt x="109" y="37"/>
                    <a:pt x="109" y="37"/>
                    <a:pt x="109" y="37"/>
                  </a:cubicBezTo>
                  <a:cubicBezTo>
                    <a:pt x="198" y="100"/>
                    <a:pt x="198" y="100"/>
                    <a:pt x="198" y="100"/>
                  </a:cubicBezTo>
                  <a:cubicBezTo>
                    <a:pt x="199" y="101"/>
                    <a:pt x="201" y="100"/>
                    <a:pt x="202" y="99"/>
                  </a:cubicBezTo>
                  <a:cubicBezTo>
                    <a:pt x="217" y="79"/>
                    <a:pt x="217" y="79"/>
                    <a:pt x="217" y="79"/>
                  </a:cubicBezTo>
                  <a:cubicBezTo>
                    <a:pt x="217" y="78"/>
                    <a:pt x="217" y="77"/>
                    <a:pt x="217" y="76"/>
                  </a:cubicBezTo>
                  <a:cubicBezTo>
                    <a:pt x="217" y="75"/>
                    <a:pt x="216" y="75"/>
                    <a:pt x="216"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31" name="Freeform 90"/>
            <p:cNvSpPr>
              <a:spLocks/>
            </p:cNvSpPr>
            <p:nvPr/>
          </p:nvSpPr>
          <p:spPr bwMode="auto">
            <a:xfrm>
              <a:off x="11300618" y="3422650"/>
              <a:ext cx="398463" cy="357187"/>
            </a:xfrm>
            <a:custGeom>
              <a:avLst/>
              <a:gdLst>
                <a:gd name="T0" fmla="*/ 164 w 165"/>
                <a:gd name="T1" fmla="*/ 56 h 147"/>
                <a:gd name="T2" fmla="*/ 85 w 165"/>
                <a:gd name="T3" fmla="*/ 0 h 147"/>
                <a:gd name="T4" fmla="*/ 81 w 165"/>
                <a:gd name="T5" fmla="*/ 0 h 147"/>
                <a:gd name="T6" fmla="*/ 1 w 165"/>
                <a:gd name="T7" fmla="*/ 56 h 147"/>
                <a:gd name="T8" fmla="*/ 0 w 165"/>
                <a:gd name="T9" fmla="*/ 59 h 147"/>
                <a:gd name="T10" fmla="*/ 0 w 165"/>
                <a:gd name="T11" fmla="*/ 144 h 147"/>
                <a:gd name="T12" fmla="*/ 3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3" y="0"/>
                    <a:pt x="82" y="0"/>
                    <a:pt x="81" y="0"/>
                  </a:cubicBezTo>
                  <a:cubicBezTo>
                    <a:pt x="1" y="56"/>
                    <a:pt x="1" y="56"/>
                    <a:pt x="1" y="56"/>
                  </a:cubicBezTo>
                  <a:cubicBezTo>
                    <a:pt x="1" y="57"/>
                    <a:pt x="0" y="58"/>
                    <a:pt x="0" y="59"/>
                  </a:cubicBezTo>
                  <a:cubicBezTo>
                    <a:pt x="0" y="144"/>
                    <a:pt x="0" y="144"/>
                    <a:pt x="0" y="144"/>
                  </a:cubicBezTo>
                  <a:cubicBezTo>
                    <a:pt x="0" y="146"/>
                    <a:pt x="1" y="147"/>
                    <a:pt x="3" y="147"/>
                  </a:cubicBezTo>
                  <a:cubicBezTo>
                    <a:pt x="59" y="147"/>
                    <a:pt x="59" y="147"/>
                    <a:pt x="59" y="147"/>
                  </a:cubicBezTo>
                  <a:cubicBezTo>
                    <a:pt x="60"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4"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32" name="Freeform 91"/>
            <p:cNvSpPr>
              <a:spLocks/>
            </p:cNvSpPr>
            <p:nvPr/>
          </p:nvSpPr>
          <p:spPr bwMode="auto">
            <a:xfrm>
              <a:off x="11624468" y="3298825"/>
              <a:ext cx="74613"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6" y="42"/>
                    <a:pt x="27" y="43"/>
                    <a:pt x="28" y="43"/>
                  </a:cubicBezTo>
                  <a:cubicBezTo>
                    <a:pt x="28" y="43"/>
                    <a:pt x="29" y="42"/>
                    <a:pt x="29" y="42"/>
                  </a:cubicBezTo>
                  <a:cubicBezTo>
                    <a:pt x="30" y="42"/>
                    <a:pt x="31" y="40"/>
                    <a:pt x="31" y="39"/>
                  </a:cubicBezTo>
                  <a:cubicBezTo>
                    <a:pt x="31" y="3"/>
                    <a:pt x="31" y="3"/>
                    <a:pt x="31" y="3"/>
                  </a:cubicBezTo>
                  <a:cubicBezTo>
                    <a:pt x="31" y="1"/>
                    <a:pt x="29"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sp>
        <p:nvSpPr>
          <p:cNvPr id="233" name="Freeform 92"/>
          <p:cNvSpPr>
            <a:spLocks noEditPoints="1"/>
          </p:cNvSpPr>
          <p:nvPr/>
        </p:nvSpPr>
        <p:spPr bwMode="auto">
          <a:xfrm>
            <a:off x="6028230" y="3149514"/>
            <a:ext cx="365125" cy="550862"/>
          </a:xfrm>
          <a:custGeom>
            <a:avLst/>
            <a:gdLst>
              <a:gd name="T0" fmla="*/ 0 w 230"/>
              <a:gd name="T1" fmla="*/ 0 h 347"/>
              <a:gd name="T2" fmla="*/ 0 w 230"/>
              <a:gd name="T3" fmla="*/ 347 h 347"/>
              <a:gd name="T4" fmla="*/ 93 w 230"/>
              <a:gd name="T5" fmla="*/ 347 h 347"/>
              <a:gd name="T6" fmla="*/ 93 w 230"/>
              <a:gd name="T7" fmla="*/ 276 h 347"/>
              <a:gd name="T8" fmla="*/ 138 w 230"/>
              <a:gd name="T9" fmla="*/ 276 h 347"/>
              <a:gd name="T10" fmla="*/ 138 w 230"/>
              <a:gd name="T11" fmla="*/ 347 h 347"/>
              <a:gd name="T12" fmla="*/ 230 w 230"/>
              <a:gd name="T13" fmla="*/ 347 h 347"/>
              <a:gd name="T14" fmla="*/ 230 w 230"/>
              <a:gd name="T15" fmla="*/ 0 h 347"/>
              <a:gd name="T16" fmla="*/ 0 w 230"/>
              <a:gd name="T17" fmla="*/ 0 h 347"/>
              <a:gd name="T18" fmla="*/ 70 w 230"/>
              <a:gd name="T19" fmla="*/ 220 h 347"/>
              <a:gd name="T20" fmla="*/ 23 w 230"/>
              <a:gd name="T21" fmla="*/ 220 h 347"/>
              <a:gd name="T22" fmla="*/ 23 w 230"/>
              <a:gd name="T23" fmla="*/ 150 h 347"/>
              <a:gd name="T24" fmla="*/ 70 w 230"/>
              <a:gd name="T25" fmla="*/ 150 h 347"/>
              <a:gd name="T26" fmla="*/ 70 w 230"/>
              <a:gd name="T27" fmla="*/ 220 h 347"/>
              <a:gd name="T28" fmla="*/ 70 w 230"/>
              <a:gd name="T29" fmla="*/ 104 h 347"/>
              <a:gd name="T30" fmla="*/ 23 w 230"/>
              <a:gd name="T31" fmla="*/ 104 h 347"/>
              <a:gd name="T32" fmla="*/ 23 w 230"/>
              <a:gd name="T33" fmla="*/ 35 h 347"/>
              <a:gd name="T34" fmla="*/ 70 w 230"/>
              <a:gd name="T35" fmla="*/ 35 h 347"/>
              <a:gd name="T36" fmla="*/ 70 w 230"/>
              <a:gd name="T37" fmla="*/ 104 h 347"/>
              <a:gd name="T38" fmla="*/ 138 w 230"/>
              <a:gd name="T39" fmla="*/ 220 h 347"/>
              <a:gd name="T40" fmla="*/ 93 w 230"/>
              <a:gd name="T41" fmla="*/ 220 h 347"/>
              <a:gd name="T42" fmla="*/ 93 w 230"/>
              <a:gd name="T43" fmla="*/ 150 h 347"/>
              <a:gd name="T44" fmla="*/ 138 w 230"/>
              <a:gd name="T45" fmla="*/ 150 h 347"/>
              <a:gd name="T46" fmla="*/ 138 w 230"/>
              <a:gd name="T47" fmla="*/ 220 h 347"/>
              <a:gd name="T48" fmla="*/ 138 w 230"/>
              <a:gd name="T49" fmla="*/ 104 h 347"/>
              <a:gd name="T50" fmla="*/ 93 w 230"/>
              <a:gd name="T51" fmla="*/ 104 h 347"/>
              <a:gd name="T52" fmla="*/ 93 w 230"/>
              <a:gd name="T53" fmla="*/ 35 h 347"/>
              <a:gd name="T54" fmla="*/ 138 w 230"/>
              <a:gd name="T55" fmla="*/ 35 h 347"/>
              <a:gd name="T56" fmla="*/ 138 w 230"/>
              <a:gd name="T57" fmla="*/ 104 h 347"/>
              <a:gd name="T58" fmla="*/ 207 w 230"/>
              <a:gd name="T59" fmla="*/ 220 h 347"/>
              <a:gd name="T60" fmla="*/ 161 w 230"/>
              <a:gd name="T61" fmla="*/ 220 h 347"/>
              <a:gd name="T62" fmla="*/ 161 w 230"/>
              <a:gd name="T63" fmla="*/ 150 h 347"/>
              <a:gd name="T64" fmla="*/ 207 w 230"/>
              <a:gd name="T65" fmla="*/ 150 h 347"/>
              <a:gd name="T66" fmla="*/ 207 w 230"/>
              <a:gd name="T67" fmla="*/ 220 h 347"/>
              <a:gd name="T68" fmla="*/ 207 w 230"/>
              <a:gd name="T69" fmla="*/ 104 h 347"/>
              <a:gd name="T70" fmla="*/ 161 w 230"/>
              <a:gd name="T71" fmla="*/ 104 h 347"/>
              <a:gd name="T72" fmla="*/ 161 w 230"/>
              <a:gd name="T73" fmla="*/ 35 h 347"/>
              <a:gd name="T74" fmla="*/ 207 w 230"/>
              <a:gd name="T75" fmla="*/ 35 h 347"/>
              <a:gd name="T76" fmla="*/ 207 w 230"/>
              <a:gd name="T77" fmla="*/ 10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0" h="347">
                <a:moveTo>
                  <a:pt x="0" y="0"/>
                </a:moveTo>
                <a:lnTo>
                  <a:pt x="0" y="347"/>
                </a:lnTo>
                <a:lnTo>
                  <a:pt x="93" y="347"/>
                </a:lnTo>
                <a:lnTo>
                  <a:pt x="93" y="276"/>
                </a:lnTo>
                <a:lnTo>
                  <a:pt x="138" y="276"/>
                </a:lnTo>
                <a:lnTo>
                  <a:pt x="138" y="347"/>
                </a:lnTo>
                <a:lnTo>
                  <a:pt x="230" y="347"/>
                </a:lnTo>
                <a:lnTo>
                  <a:pt x="230" y="0"/>
                </a:lnTo>
                <a:lnTo>
                  <a:pt x="0" y="0"/>
                </a:lnTo>
                <a:close/>
                <a:moveTo>
                  <a:pt x="70" y="220"/>
                </a:moveTo>
                <a:lnTo>
                  <a:pt x="23" y="220"/>
                </a:lnTo>
                <a:lnTo>
                  <a:pt x="23" y="150"/>
                </a:lnTo>
                <a:lnTo>
                  <a:pt x="70" y="150"/>
                </a:lnTo>
                <a:lnTo>
                  <a:pt x="70" y="220"/>
                </a:lnTo>
                <a:close/>
                <a:moveTo>
                  <a:pt x="70" y="104"/>
                </a:moveTo>
                <a:lnTo>
                  <a:pt x="23" y="104"/>
                </a:lnTo>
                <a:lnTo>
                  <a:pt x="23" y="35"/>
                </a:lnTo>
                <a:lnTo>
                  <a:pt x="70" y="35"/>
                </a:lnTo>
                <a:lnTo>
                  <a:pt x="70" y="104"/>
                </a:lnTo>
                <a:close/>
                <a:moveTo>
                  <a:pt x="138" y="220"/>
                </a:moveTo>
                <a:lnTo>
                  <a:pt x="93" y="220"/>
                </a:lnTo>
                <a:lnTo>
                  <a:pt x="93" y="150"/>
                </a:lnTo>
                <a:lnTo>
                  <a:pt x="138" y="150"/>
                </a:lnTo>
                <a:lnTo>
                  <a:pt x="138" y="220"/>
                </a:lnTo>
                <a:close/>
                <a:moveTo>
                  <a:pt x="138" y="104"/>
                </a:moveTo>
                <a:lnTo>
                  <a:pt x="93" y="104"/>
                </a:lnTo>
                <a:lnTo>
                  <a:pt x="93" y="35"/>
                </a:lnTo>
                <a:lnTo>
                  <a:pt x="138" y="35"/>
                </a:lnTo>
                <a:lnTo>
                  <a:pt x="138" y="104"/>
                </a:lnTo>
                <a:close/>
                <a:moveTo>
                  <a:pt x="207" y="220"/>
                </a:moveTo>
                <a:lnTo>
                  <a:pt x="161" y="220"/>
                </a:lnTo>
                <a:lnTo>
                  <a:pt x="161" y="150"/>
                </a:lnTo>
                <a:lnTo>
                  <a:pt x="207" y="150"/>
                </a:lnTo>
                <a:lnTo>
                  <a:pt x="207" y="220"/>
                </a:lnTo>
                <a:close/>
                <a:moveTo>
                  <a:pt x="207" y="104"/>
                </a:moveTo>
                <a:lnTo>
                  <a:pt x="161" y="104"/>
                </a:lnTo>
                <a:lnTo>
                  <a:pt x="161" y="35"/>
                </a:lnTo>
                <a:lnTo>
                  <a:pt x="207" y="35"/>
                </a:lnTo>
                <a:lnTo>
                  <a:pt x="207" y="104"/>
                </a:ln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34" name="Rectangle 93"/>
          <p:cNvSpPr>
            <a:spLocks noChangeArrowheads="1"/>
          </p:cNvSpPr>
          <p:nvPr/>
        </p:nvSpPr>
        <p:spPr bwMode="auto">
          <a:xfrm>
            <a:off x="1316831" y="3425739"/>
            <a:ext cx="4510088" cy="4921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35" name="Rectangle 94"/>
          <p:cNvSpPr>
            <a:spLocks noChangeArrowheads="1"/>
          </p:cNvSpPr>
          <p:nvPr/>
        </p:nvSpPr>
        <p:spPr bwMode="auto">
          <a:xfrm>
            <a:off x="6600031" y="3425739"/>
            <a:ext cx="4510088" cy="4921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36" name="TextBox 235"/>
          <p:cNvSpPr txBox="1"/>
          <p:nvPr/>
        </p:nvSpPr>
        <p:spPr>
          <a:xfrm>
            <a:off x="678763" y="3721537"/>
            <a:ext cx="521810" cy="215444"/>
          </a:xfrm>
          <a:prstGeom prst="rect">
            <a:avLst/>
          </a:prstGeom>
          <a:noFill/>
          <a:ln>
            <a:noFill/>
            <a:headEnd type="none" w="med" len="med"/>
            <a:tailEnd type="none" w="med" len="med"/>
          </a:ln>
        </p:spPr>
        <p:txBody>
          <a:bodyPr wrap="none" lIns="0" tIns="0" rIns="0" bIns="0" rtlCol="0">
            <a:spAutoFit/>
          </a:bodyPr>
          <a:lstStyle/>
          <a:p>
            <a:pPr defTabSz="932597">
              <a:defRPr/>
            </a:pPr>
            <a:r>
              <a:rPr lang="en-US" sz="1400" b="1" spc="-39" dirty="0">
                <a:gradFill>
                  <a:gsLst>
                    <a:gs pos="0">
                      <a:srgbClr val="505050"/>
                    </a:gs>
                    <a:gs pos="100000">
                      <a:srgbClr val="505050"/>
                    </a:gs>
                  </a:gsLst>
                  <a:lin ang="5400000" scaled="1"/>
                </a:gradFill>
                <a:ea typeface="Segoe UI" pitchFamily="34" charset="0"/>
                <a:cs typeface="Segoe UI" pitchFamily="34" charset="0"/>
              </a:rPr>
              <a:t>HOME</a:t>
            </a:r>
          </a:p>
        </p:txBody>
      </p:sp>
      <p:sp>
        <p:nvSpPr>
          <p:cNvPr id="237" name="TextBox 236"/>
          <p:cNvSpPr txBox="1"/>
          <p:nvPr/>
        </p:nvSpPr>
        <p:spPr>
          <a:xfrm>
            <a:off x="11260353" y="3721537"/>
            <a:ext cx="521810" cy="215444"/>
          </a:xfrm>
          <a:prstGeom prst="rect">
            <a:avLst/>
          </a:prstGeom>
          <a:noFill/>
          <a:ln>
            <a:noFill/>
            <a:headEnd type="none" w="med" len="med"/>
            <a:tailEnd type="none" w="med" len="med"/>
          </a:ln>
        </p:spPr>
        <p:txBody>
          <a:bodyPr wrap="none" lIns="0" tIns="0" rIns="0" bIns="0" rtlCol="0">
            <a:spAutoFit/>
          </a:bodyPr>
          <a:lstStyle/>
          <a:p>
            <a:pPr defTabSz="932597">
              <a:defRPr/>
            </a:pPr>
            <a:r>
              <a:rPr lang="en-US" sz="1400" b="1" spc="-39" dirty="0">
                <a:gradFill>
                  <a:gsLst>
                    <a:gs pos="0">
                      <a:srgbClr val="505050"/>
                    </a:gs>
                    <a:gs pos="100000">
                      <a:srgbClr val="505050"/>
                    </a:gs>
                  </a:gsLst>
                  <a:lin ang="5400000" scaled="1"/>
                </a:gradFill>
                <a:ea typeface="Segoe UI" pitchFamily="34" charset="0"/>
                <a:cs typeface="Segoe UI" pitchFamily="34" charset="0"/>
              </a:rPr>
              <a:t>HOME</a:t>
            </a:r>
          </a:p>
        </p:txBody>
      </p:sp>
      <p:sp>
        <p:nvSpPr>
          <p:cNvPr id="238" name="TextBox 237"/>
          <p:cNvSpPr txBox="1"/>
          <p:nvPr/>
        </p:nvSpPr>
        <p:spPr>
          <a:xfrm>
            <a:off x="5688437" y="3721537"/>
            <a:ext cx="1044710" cy="215444"/>
          </a:xfrm>
          <a:prstGeom prst="rect">
            <a:avLst/>
          </a:prstGeom>
          <a:noFill/>
          <a:ln>
            <a:noFill/>
            <a:headEnd type="none" w="med" len="med"/>
            <a:tailEnd type="none" w="med" len="med"/>
          </a:ln>
        </p:spPr>
        <p:txBody>
          <a:bodyPr wrap="none" lIns="0" tIns="0" rIns="0" bIns="0" rtlCol="0">
            <a:spAutoFit/>
          </a:bodyPr>
          <a:lstStyle/>
          <a:p>
            <a:pPr defTabSz="932597">
              <a:defRPr/>
            </a:pPr>
            <a:r>
              <a:rPr lang="en-US" sz="1400" b="1" spc="-39" dirty="0">
                <a:gradFill>
                  <a:gsLst>
                    <a:gs pos="0">
                      <a:srgbClr val="505050"/>
                    </a:gs>
                    <a:gs pos="100000">
                      <a:srgbClr val="505050"/>
                    </a:gs>
                  </a:gsLst>
                  <a:lin ang="5400000" scaled="1"/>
                </a:gradFill>
                <a:ea typeface="Segoe UI" pitchFamily="34" charset="0"/>
                <a:cs typeface="Segoe UI" pitchFamily="34" charset="0"/>
              </a:rPr>
              <a:t>WORKPLACE</a:t>
            </a:r>
          </a:p>
        </p:txBody>
      </p:sp>
    </p:spTree>
    <p:extLst>
      <p:ext uri="{BB962C8B-B14F-4D97-AF65-F5344CB8AC3E}">
        <p14:creationId xmlns:p14="http://schemas.microsoft.com/office/powerpoint/2010/main" val="364703394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geoguessr.com/images/0bb0c2891445bf8edd24fce6f179d125.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497"/>
            <a:ext cx="12436475" cy="699551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553705" y="1136059"/>
            <a:ext cx="11416112" cy="4229100"/>
            <a:chOff x="539191" y="1766072"/>
            <a:chExt cx="11416112" cy="4229100"/>
          </a:xfrm>
        </p:grpSpPr>
        <p:sp>
          <p:nvSpPr>
            <p:cNvPr id="2" name="Rectangle 1"/>
            <p:cNvSpPr/>
            <p:nvPr/>
          </p:nvSpPr>
          <p:spPr bwMode="auto">
            <a:xfrm>
              <a:off x="539191" y="1766072"/>
              <a:ext cx="11416112" cy="4229100"/>
            </a:xfrm>
            <a:prstGeom prst="rect">
              <a:avLst/>
            </a:prstGeom>
            <a:solidFill>
              <a:srgbClr val="0078D7">
                <a:alpha val="8902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Rectangle 10"/>
            <p:cNvSpPr/>
            <p:nvPr/>
          </p:nvSpPr>
          <p:spPr bwMode="auto">
            <a:xfrm>
              <a:off x="803604" y="1949407"/>
              <a:ext cx="9946844"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9600" dirty="0">
                  <a:solidFill>
                    <a:srgbClr val="FFFFFF"/>
                  </a:solidFill>
                  <a:latin typeface="Segoe UI Light"/>
                </a:rPr>
                <a:t>25 BILLION</a:t>
              </a:r>
              <a:br>
                <a:rPr lang="en-US" sz="2400" dirty="0">
                  <a:solidFill>
                    <a:srgbClr val="FFFFFF"/>
                  </a:solidFill>
                </a:rPr>
              </a:br>
              <a:r>
                <a:rPr lang="en-US" sz="4400" dirty="0">
                  <a:solidFill>
                    <a:srgbClr val="FFFFFF"/>
                  </a:solidFill>
                </a:rPr>
                <a:t>Connected “things”</a:t>
              </a:r>
              <a:br>
                <a:rPr lang="en-US" sz="4400" dirty="0">
                  <a:solidFill>
                    <a:srgbClr val="FFFFFF"/>
                  </a:solidFill>
                </a:rPr>
              </a:br>
              <a:r>
                <a:rPr lang="en-US" sz="4400" dirty="0">
                  <a:solidFill>
                    <a:srgbClr val="FFFFFF"/>
                  </a:solidFill>
                </a:rPr>
                <a:t>will be in use by </a:t>
              </a:r>
              <a:r>
                <a:rPr lang="en-US" sz="4400" b="1" dirty="0">
                  <a:solidFill>
                    <a:srgbClr val="FFFFFF"/>
                  </a:solidFill>
                </a:rPr>
                <a:t>2020</a:t>
              </a:r>
              <a:endParaRPr lang="en-US" sz="4400" dirty="0">
                <a:solidFill>
                  <a:srgbClr val="FFFFFF"/>
                </a:solidFill>
                <a:latin typeface="Segoe UI Light"/>
                <a:ea typeface="Segoe UI" pitchFamily="34" charset="0"/>
                <a:cs typeface="Segoe UI" pitchFamily="34" charset="0"/>
              </a:endParaRPr>
            </a:p>
          </p:txBody>
        </p:sp>
        <p:sp>
          <p:nvSpPr>
            <p:cNvPr id="16" name="TextBox 15"/>
            <p:cNvSpPr txBox="1"/>
            <p:nvPr/>
          </p:nvSpPr>
          <p:spPr>
            <a:xfrm>
              <a:off x="6905614" y="5420311"/>
              <a:ext cx="4843836" cy="544765"/>
            </a:xfrm>
            <a:prstGeom prst="rect">
              <a:avLst/>
            </a:prstGeom>
            <a:noFill/>
          </p:spPr>
          <p:txBody>
            <a:bodyPr wrap="square" lIns="182880" tIns="146304" rIns="182880" bIns="146304" rtlCol="0">
              <a:spAutoFit/>
            </a:bodyPr>
            <a:lstStyle/>
            <a:p>
              <a:pPr algn="r">
                <a:lnSpc>
                  <a:spcPct val="90000"/>
                </a:lnSpc>
              </a:pPr>
              <a:r>
                <a:rPr lang="en-US" b="1" dirty="0">
                  <a:solidFill>
                    <a:srgbClr val="FFFFFF"/>
                  </a:solidFill>
                  <a:cs typeface="Segoe UI"/>
                </a:rPr>
                <a:t>Gartner</a:t>
              </a:r>
              <a:endParaRPr lang="en-US" dirty="0">
                <a:solidFill>
                  <a:srgbClr val="FFFFFF"/>
                </a:solidFill>
                <a:cs typeface="Segoe UI"/>
              </a:endParaRPr>
            </a:p>
          </p:txBody>
        </p:sp>
      </p:grpSp>
      <p:grpSp>
        <p:nvGrpSpPr>
          <p:cNvPr id="163" name="Group 162"/>
          <p:cNvGrpSpPr/>
          <p:nvPr/>
        </p:nvGrpSpPr>
        <p:grpSpPr>
          <a:xfrm>
            <a:off x="553705" y="1136059"/>
            <a:ext cx="11550619" cy="4229100"/>
            <a:chOff x="539191" y="1766072"/>
            <a:chExt cx="11550619" cy="4229100"/>
          </a:xfrm>
        </p:grpSpPr>
        <p:sp>
          <p:nvSpPr>
            <p:cNvPr id="164" name="Rectangle 163"/>
            <p:cNvSpPr/>
            <p:nvPr/>
          </p:nvSpPr>
          <p:spPr bwMode="auto">
            <a:xfrm>
              <a:off x="539191" y="1766072"/>
              <a:ext cx="11416112" cy="4229100"/>
            </a:xfrm>
            <a:prstGeom prst="rect">
              <a:avLst/>
            </a:prstGeom>
            <a:solidFill>
              <a:schemeClr val="accent4">
                <a:alpha val="8902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5" name="Rectangle 164"/>
            <p:cNvSpPr/>
            <p:nvPr/>
          </p:nvSpPr>
          <p:spPr bwMode="auto">
            <a:xfrm>
              <a:off x="803604" y="1949407"/>
              <a:ext cx="9946844"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9600" dirty="0">
                  <a:solidFill>
                    <a:srgbClr val="FFFFFF"/>
                  </a:solidFill>
                  <a:latin typeface="Segoe UI Light"/>
                </a:rPr>
                <a:t>$7.2 TRILLION</a:t>
              </a:r>
              <a:br>
                <a:rPr lang="en-US" sz="9600" dirty="0">
                  <a:solidFill>
                    <a:srgbClr val="FFFFFF"/>
                  </a:solidFill>
                  <a:latin typeface="Segoe UI Light"/>
                </a:rPr>
              </a:br>
              <a:r>
                <a:rPr lang="en-US" sz="4000" dirty="0">
                  <a:solidFill>
                    <a:srgbClr val="FFFFFF"/>
                  </a:solidFill>
                </a:rPr>
                <a:t>worldwide market for IoT solutions</a:t>
              </a:r>
              <a:br>
                <a:rPr lang="en-US" sz="4000" dirty="0">
                  <a:solidFill>
                    <a:srgbClr val="FFFFFF"/>
                  </a:solidFill>
                </a:rPr>
              </a:br>
              <a:r>
                <a:rPr lang="en-US" sz="4000" dirty="0">
                  <a:solidFill>
                    <a:srgbClr val="FFFFFF"/>
                  </a:solidFill>
                </a:rPr>
                <a:t>by 2020</a:t>
              </a:r>
              <a:endParaRPr lang="en-US" sz="4000" dirty="0">
                <a:solidFill>
                  <a:srgbClr val="FFFFFF"/>
                </a:solidFill>
                <a:ea typeface="Segoe UI" pitchFamily="34" charset="0"/>
                <a:cs typeface="Segoe UI"/>
              </a:endParaRPr>
            </a:p>
          </p:txBody>
        </p:sp>
        <p:sp>
          <p:nvSpPr>
            <p:cNvPr id="166" name="TextBox 165"/>
            <p:cNvSpPr txBox="1"/>
            <p:nvPr/>
          </p:nvSpPr>
          <p:spPr>
            <a:xfrm>
              <a:off x="5675086" y="5379671"/>
              <a:ext cx="6414724" cy="572464"/>
            </a:xfrm>
            <a:prstGeom prst="rect">
              <a:avLst/>
            </a:prstGeom>
            <a:noFill/>
          </p:spPr>
          <p:txBody>
            <a:bodyPr wrap="square" lIns="182880" tIns="146304" rIns="182880" bIns="146304" rtlCol="0">
              <a:spAutoFit/>
            </a:bodyPr>
            <a:lstStyle/>
            <a:p>
              <a:r>
                <a:rPr lang="en-US" b="1" dirty="0">
                  <a:solidFill>
                    <a:srgbClr val="FFFFFF"/>
                  </a:solidFill>
                  <a:cs typeface="Segoe UI"/>
                </a:rPr>
                <a:t>IDC: </a:t>
              </a:r>
              <a:r>
                <a:rPr lang="en-US" sz="1400" dirty="0">
                  <a:solidFill>
                    <a:srgbClr val="FFFFFF"/>
                  </a:solidFill>
                </a:rPr>
                <a:t>Worldwide and Regional Internet of Things (IoT) 2014–2020 Forecast</a:t>
              </a:r>
              <a:endParaRPr lang="en-US" sz="1400" dirty="0">
                <a:solidFill>
                  <a:srgbClr val="FFFFFF"/>
                </a:solidFill>
                <a:cs typeface="Segoe UI"/>
              </a:endParaRPr>
            </a:p>
          </p:txBody>
        </p:sp>
      </p:grpSp>
    </p:spTree>
    <p:extLst>
      <p:ext uri="{BB962C8B-B14F-4D97-AF65-F5344CB8AC3E}">
        <p14:creationId xmlns:p14="http://schemas.microsoft.com/office/powerpoint/2010/main" val="33446346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decel="100000" fill="hold" nodeType="clickEffect">
                                  <p:stCondLst>
                                    <p:cond delay="0"/>
                                  </p:stCondLst>
                                  <p:childTnLst>
                                    <p:anim calcmode="lin" valueType="num">
                                      <p:cBhvr additive="base">
                                        <p:cTn id="12" dur="750"/>
                                        <p:tgtEl>
                                          <p:spTgt spid="5"/>
                                        </p:tgtEl>
                                        <p:attrNameLst>
                                          <p:attrName>ppt_x</p:attrName>
                                        </p:attrNameLst>
                                      </p:cBhvr>
                                      <p:tavLst>
                                        <p:tav tm="0">
                                          <p:val>
                                            <p:strVal val="ppt_x"/>
                                          </p:val>
                                        </p:tav>
                                        <p:tav tm="100000">
                                          <p:val>
                                            <p:strVal val="1+ppt_w/2"/>
                                          </p:val>
                                        </p:tav>
                                      </p:tavLst>
                                    </p:anim>
                                    <p:anim calcmode="lin" valueType="num">
                                      <p:cBhvr additive="base">
                                        <p:cTn id="13" dur="750"/>
                                        <p:tgtEl>
                                          <p:spTgt spid="5"/>
                                        </p:tgtEl>
                                        <p:attrNameLst>
                                          <p:attrName>ppt_y</p:attrName>
                                        </p:attrNameLst>
                                      </p:cBhvr>
                                      <p:tavLst>
                                        <p:tav tm="0">
                                          <p:val>
                                            <p:strVal val="ppt_y"/>
                                          </p:val>
                                        </p:tav>
                                        <p:tav tm="100000">
                                          <p:val>
                                            <p:strVal val="ppt_y"/>
                                          </p:val>
                                        </p:tav>
                                      </p:tavLst>
                                    </p:anim>
                                    <p:set>
                                      <p:cBhvr>
                                        <p:cTn id="14" dur="1" fill="hold">
                                          <p:stCondLst>
                                            <p:cond delay="749"/>
                                          </p:stCondLst>
                                        </p:cTn>
                                        <p:tgtEl>
                                          <p:spTgt spid="5"/>
                                        </p:tgtEl>
                                        <p:attrNameLst>
                                          <p:attrName>style.visibility</p:attrName>
                                        </p:attrNameLst>
                                      </p:cBhvr>
                                      <p:to>
                                        <p:strVal val="hidden"/>
                                      </p:to>
                                    </p:set>
                                  </p:childTnLst>
                                </p:cTn>
                              </p:par>
                              <p:par>
                                <p:cTn id="15" presetID="2" presetClass="entr" presetSubtype="8" decel="100000" fill="hold" nodeType="withEffect">
                                  <p:stCondLst>
                                    <p:cond delay="0"/>
                                  </p:stCondLst>
                                  <p:childTnLst>
                                    <p:set>
                                      <p:cBhvr>
                                        <p:cTn id="16" dur="1" fill="hold">
                                          <p:stCondLst>
                                            <p:cond delay="0"/>
                                          </p:stCondLst>
                                        </p:cTn>
                                        <p:tgtEl>
                                          <p:spTgt spid="163"/>
                                        </p:tgtEl>
                                        <p:attrNameLst>
                                          <p:attrName>style.visibility</p:attrName>
                                        </p:attrNameLst>
                                      </p:cBhvr>
                                      <p:to>
                                        <p:strVal val="visible"/>
                                      </p:to>
                                    </p:set>
                                    <p:anim calcmode="lin" valueType="num">
                                      <p:cBhvr additive="base">
                                        <p:cTn id="17" dur="750" fill="hold"/>
                                        <p:tgtEl>
                                          <p:spTgt spid="163"/>
                                        </p:tgtEl>
                                        <p:attrNameLst>
                                          <p:attrName>ppt_x</p:attrName>
                                        </p:attrNameLst>
                                      </p:cBhvr>
                                      <p:tavLst>
                                        <p:tav tm="0">
                                          <p:val>
                                            <p:strVal val="0-#ppt_w/2"/>
                                          </p:val>
                                        </p:tav>
                                        <p:tav tm="100000">
                                          <p:val>
                                            <p:strVal val="#ppt_x"/>
                                          </p:val>
                                        </p:tav>
                                      </p:tavLst>
                                    </p:anim>
                                    <p:anim calcmode="lin" valueType="num">
                                      <p:cBhvr additive="base">
                                        <p:cTn id="18" dur="750" fill="hold"/>
                                        <p:tgtEl>
                                          <p:spTgt spid="1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054" y="2626053"/>
            <a:ext cx="3286607" cy="2282987"/>
          </a:xfrm>
          <a:prstGeom prst="rect">
            <a:avLst/>
          </a:prstGeom>
        </p:spPr>
      </p:pic>
      <p:sp>
        <p:nvSpPr>
          <p:cNvPr id="13" name="TextBox 12"/>
          <p:cNvSpPr txBox="1"/>
          <p:nvPr/>
        </p:nvSpPr>
        <p:spPr>
          <a:xfrm>
            <a:off x="102297" y="4954993"/>
            <a:ext cx="266201" cy="160091"/>
          </a:xfrm>
          <a:prstGeom prst="rect">
            <a:avLst/>
          </a:prstGeom>
          <a:noFill/>
          <a:ln>
            <a:noFill/>
            <a:headEnd type="none" w="med" len="med"/>
            <a:tailEnd type="none" w="med" len="med"/>
          </a:ln>
        </p:spPr>
        <p:txBody>
          <a:bodyPr wrap="squar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1970</a:t>
            </a:r>
          </a:p>
        </p:txBody>
      </p:sp>
      <p:sp>
        <p:nvSpPr>
          <p:cNvPr id="14" name="TextBox 13"/>
          <p:cNvSpPr txBox="1"/>
          <p:nvPr/>
        </p:nvSpPr>
        <p:spPr>
          <a:xfrm>
            <a:off x="894387" y="4954993"/>
            <a:ext cx="266201" cy="160091"/>
          </a:xfrm>
          <a:prstGeom prst="rect">
            <a:avLst/>
          </a:prstGeom>
          <a:noFill/>
          <a:ln>
            <a:noFill/>
            <a:headEnd type="none" w="med" len="med"/>
            <a:tailEnd type="none" w="med" len="med"/>
          </a:ln>
        </p:spPr>
        <p:txBody>
          <a:bodyPr wrap="squar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1980</a:t>
            </a:r>
          </a:p>
        </p:txBody>
      </p:sp>
      <p:sp>
        <p:nvSpPr>
          <p:cNvPr id="15" name="TextBox 14"/>
          <p:cNvSpPr txBox="1"/>
          <p:nvPr/>
        </p:nvSpPr>
        <p:spPr>
          <a:xfrm>
            <a:off x="1686478" y="4954993"/>
            <a:ext cx="266201" cy="160091"/>
          </a:xfrm>
          <a:prstGeom prst="rect">
            <a:avLst/>
          </a:prstGeom>
          <a:noFill/>
          <a:ln>
            <a:noFill/>
            <a:headEnd type="none" w="med" len="med"/>
            <a:tailEnd type="none" w="med" len="med"/>
          </a:ln>
        </p:spPr>
        <p:txBody>
          <a:bodyPr wrap="squar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1990</a:t>
            </a:r>
          </a:p>
        </p:txBody>
      </p:sp>
      <p:sp>
        <p:nvSpPr>
          <p:cNvPr id="16" name="TextBox 15"/>
          <p:cNvSpPr txBox="1"/>
          <p:nvPr/>
        </p:nvSpPr>
        <p:spPr>
          <a:xfrm>
            <a:off x="2478568" y="4954993"/>
            <a:ext cx="266201" cy="160091"/>
          </a:xfrm>
          <a:prstGeom prst="rect">
            <a:avLst/>
          </a:prstGeom>
          <a:noFill/>
          <a:ln>
            <a:noFill/>
            <a:headEnd type="none" w="med" len="med"/>
            <a:tailEnd type="none" w="med" len="med"/>
          </a:ln>
        </p:spPr>
        <p:txBody>
          <a:bodyPr wrap="squar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2000</a:t>
            </a:r>
          </a:p>
        </p:txBody>
      </p:sp>
      <p:sp>
        <p:nvSpPr>
          <p:cNvPr id="17" name="TextBox 16"/>
          <p:cNvSpPr txBox="1"/>
          <p:nvPr/>
        </p:nvSpPr>
        <p:spPr>
          <a:xfrm>
            <a:off x="3270659" y="4954993"/>
            <a:ext cx="266201" cy="160091"/>
          </a:xfrm>
          <a:prstGeom prst="rect">
            <a:avLst/>
          </a:prstGeom>
          <a:noFill/>
          <a:ln>
            <a:noFill/>
            <a:headEnd type="none" w="med" len="med"/>
            <a:tailEnd type="none" w="med" len="med"/>
          </a:ln>
        </p:spPr>
        <p:txBody>
          <a:bodyPr wrap="squar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2010</a:t>
            </a:r>
          </a:p>
        </p:txBody>
      </p:sp>
      <p:sp>
        <p:nvSpPr>
          <p:cNvPr id="18" name="TextBox 17"/>
          <p:cNvSpPr txBox="1"/>
          <p:nvPr/>
        </p:nvSpPr>
        <p:spPr>
          <a:xfrm>
            <a:off x="3531852" y="2760660"/>
            <a:ext cx="808171"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10,000,000,000</a:t>
            </a:r>
          </a:p>
        </p:txBody>
      </p:sp>
      <p:sp>
        <p:nvSpPr>
          <p:cNvPr id="19" name="TextBox 18"/>
          <p:cNvSpPr txBox="1"/>
          <p:nvPr/>
        </p:nvSpPr>
        <p:spPr>
          <a:xfrm>
            <a:off x="3531852" y="3017404"/>
            <a:ext cx="741336"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1,000,000,000</a:t>
            </a:r>
          </a:p>
        </p:txBody>
      </p:sp>
      <p:sp>
        <p:nvSpPr>
          <p:cNvPr id="20" name="TextBox 19"/>
          <p:cNvSpPr txBox="1"/>
          <p:nvPr/>
        </p:nvSpPr>
        <p:spPr>
          <a:xfrm>
            <a:off x="3531852" y="3297569"/>
            <a:ext cx="650173"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100,000,000</a:t>
            </a:r>
          </a:p>
        </p:txBody>
      </p:sp>
      <p:sp>
        <p:nvSpPr>
          <p:cNvPr id="21" name="TextBox 20"/>
          <p:cNvSpPr txBox="1"/>
          <p:nvPr/>
        </p:nvSpPr>
        <p:spPr>
          <a:xfrm>
            <a:off x="3532605" y="3579763"/>
            <a:ext cx="583337"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10,000,000</a:t>
            </a:r>
          </a:p>
        </p:txBody>
      </p:sp>
      <p:sp>
        <p:nvSpPr>
          <p:cNvPr id="22" name="TextBox 21"/>
          <p:cNvSpPr txBox="1"/>
          <p:nvPr/>
        </p:nvSpPr>
        <p:spPr>
          <a:xfrm>
            <a:off x="3531852" y="3860549"/>
            <a:ext cx="516503"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1,000,000</a:t>
            </a:r>
          </a:p>
        </p:txBody>
      </p:sp>
      <p:sp>
        <p:nvSpPr>
          <p:cNvPr id="23" name="TextBox 22"/>
          <p:cNvSpPr txBox="1"/>
          <p:nvPr/>
        </p:nvSpPr>
        <p:spPr>
          <a:xfrm>
            <a:off x="3531180" y="4139808"/>
            <a:ext cx="425339"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100,000</a:t>
            </a:r>
          </a:p>
        </p:txBody>
      </p:sp>
      <p:sp>
        <p:nvSpPr>
          <p:cNvPr id="24" name="TextBox 23"/>
          <p:cNvSpPr txBox="1"/>
          <p:nvPr/>
        </p:nvSpPr>
        <p:spPr>
          <a:xfrm>
            <a:off x="3531180" y="4416440"/>
            <a:ext cx="358504"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10,000</a:t>
            </a:r>
          </a:p>
        </p:txBody>
      </p:sp>
      <p:sp>
        <p:nvSpPr>
          <p:cNvPr id="25" name="TextBox 24"/>
          <p:cNvSpPr txBox="1"/>
          <p:nvPr/>
        </p:nvSpPr>
        <p:spPr>
          <a:xfrm>
            <a:off x="3538747" y="4669700"/>
            <a:ext cx="291669"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1,000</a:t>
            </a:r>
          </a:p>
        </p:txBody>
      </p:sp>
      <p:pic>
        <p:nvPicPr>
          <p:cNvPr id="27" name="Picture 2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6659" y="3070480"/>
            <a:ext cx="3235759" cy="1793281"/>
          </a:xfrm>
          <a:prstGeom prst="rect">
            <a:avLst/>
          </a:prstGeom>
        </p:spPr>
      </p:pic>
      <p:sp>
        <p:nvSpPr>
          <p:cNvPr id="28" name="TextBox 27"/>
          <p:cNvSpPr txBox="1"/>
          <p:nvPr/>
        </p:nvSpPr>
        <p:spPr>
          <a:xfrm>
            <a:off x="3558828" y="2487733"/>
            <a:ext cx="627284" cy="160091"/>
          </a:xfrm>
          <a:prstGeom prst="rect">
            <a:avLst/>
          </a:prstGeom>
          <a:noFill/>
          <a:ln>
            <a:noFill/>
            <a:headEnd type="none" w="med" len="med"/>
            <a:tailEnd type="none" w="med" len="med"/>
          </a:ln>
        </p:spPr>
        <p:txBody>
          <a:bodyPr wrap="none" lIns="0" tIns="0" rIns="0" bIns="0" rtlCol="0">
            <a:spAutoFit/>
          </a:bodyPr>
          <a:lstStyle/>
          <a:p>
            <a:pPr defTabSz="932384"/>
            <a:r>
              <a:rPr lang="en-US" sz="1020" b="1" spc="-39" dirty="0">
                <a:solidFill>
                  <a:srgbClr val="404040">
                    <a:lumMod val="50000"/>
                  </a:srgbClr>
                </a:solidFill>
                <a:ea typeface="Segoe UI" pitchFamily="34" charset="0"/>
                <a:cs typeface="Segoe UI" pitchFamily="34" charset="0"/>
              </a:rPr>
              <a:t>Transistors</a:t>
            </a:r>
          </a:p>
        </p:txBody>
      </p:sp>
      <p:sp>
        <p:nvSpPr>
          <p:cNvPr id="29" name="TextBox 28"/>
          <p:cNvSpPr txBox="1"/>
          <p:nvPr/>
        </p:nvSpPr>
        <p:spPr>
          <a:xfrm>
            <a:off x="1027487" y="1821224"/>
            <a:ext cx="2024936" cy="376684"/>
          </a:xfrm>
          <a:prstGeom prst="rect">
            <a:avLst/>
          </a:prstGeom>
          <a:noFill/>
          <a:ln>
            <a:noFill/>
            <a:headEnd type="none" w="med" len="med"/>
            <a:tailEnd type="none" w="med" len="med"/>
          </a:ln>
        </p:spPr>
        <p:txBody>
          <a:bodyPr wrap="square" lIns="0" tIns="0" rIns="0" bIns="0" rtlCol="0">
            <a:spAutoFit/>
          </a:bodyPr>
          <a:lstStyle/>
          <a:p>
            <a:pPr defTabSz="932384"/>
            <a:r>
              <a:rPr lang="en-US" sz="2400" b="1" spc="-39" dirty="0">
                <a:solidFill>
                  <a:srgbClr val="404040">
                    <a:lumMod val="50000"/>
                  </a:srgbClr>
                </a:solidFill>
                <a:latin typeface="Segoe Light" panose="020B0302040504020203" pitchFamily="34" charset="0"/>
                <a:ea typeface="Segoe UI" pitchFamily="34" charset="0"/>
                <a:cs typeface="Segoe UI" pitchFamily="34" charset="0"/>
              </a:rPr>
              <a:t>Moore’s Law</a:t>
            </a:r>
          </a:p>
        </p:txBody>
      </p:sp>
      <p:sp>
        <p:nvSpPr>
          <p:cNvPr id="317" name="TextBox 316"/>
          <p:cNvSpPr txBox="1"/>
          <p:nvPr/>
        </p:nvSpPr>
        <p:spPr>
          <a:xfrm>
            <a:off x="5740559" y="1821216"/>
            <a:ext cx="1783318" cy="376684"/>
          </a:xfrm>
          <a:prstGeom prst="rect">
            <a:avLst/>
          </a:prstGeom>
          <a:noFill/>
          <a:ln>
            <a:noFill/>
            <a:headEnd type="none" w="med" len="med"/>
            <a:tailEnd type="none" w="med" len="med"/>
          </a:ln>
        </p:spPr>
        <p:txBody>
          <a:bodyPr wrap="square" lIns="0" tIns="0" rIns="0" bIns="0" rtlCol="0">
            <a:spAutoFit/>
          </a:bodyPr>
          <a:lstStyle/>
          <a:p>
            <a:pPr defTabSz="932384"/>
            <a:r>
              <a:rPr lang="en-US" sz="2400" b="1" spc="-39" dirty="0">
                <a:solidFill>
                  <a:srgbClr val="404040">
                    <a:lumMod val="50000"/>
                  </a:srgbClr>
                </a:solidFill>
                <a:latin typeface="Segoe Light" panose="020B0302040504020203" pitchFamily="34" charset="0"/>
                <a:ea typeface="Segoe UI" pitchFamily="34" charset="0"/>
                <a:cs typeface="Segoe UI" pitchFamily="34" charset="0"/>
              </a:rPr>
              <a:t>Metcalf‘s Law</a:t>
            </a:r>
          </a:p>
        </p:txBody>
      </p:sp>
      <p:pic>
        <p:nvPicPr>
          <p:cNvPr id="604" name="Picture 603"/>
          <p:cNvPicPr>
            <a:picLocks noChangeAspect="1"/>
          </p:cNvPicPr>
          <p:nvPr/>
        </p:nvPicPr>
        <p:blipFill>
          <a:blip r:embed="rId5"/>
          <a:stretch>
            <a:fillRect/>
          </a:stretch>
        </p:blipFill>
        <p:spPr>
          <a:xfrm>
            <a:off x="4804532" y="2824833"/>
            <a:ext cx="3984953" cy="1973904"/>
          </a:xfrm>
          <a:prstGeom prst="rect">
            <a:avLst/>
          </a:prstGeom>
        </p:spPr>
      </p:pic>
      <p:pic>
        <p:nvPicPr>
          <p:cNvPr id="603" name="Picture 602"/>
          <p:cNvPicPr>
            <a:picLocks noChangeAspect="1"/>
          </p:cNvPicPr>
          <p:nvPr/>
        </p:nvPicPr>
        <p:blipFill>
          <a:blip r:embed="rId6"/>
          <a:stretch>
            <a:fillRect/>
          </a:stretch>
        </p:blipFill>
        <p:spPr>
          <a:xfrm>
            <a:off x="4660346" y="2722503"/>
            <a:ext cx="4231348" cy="2232491"/>
          </a:xfrm>
          <a:prstGeom prst="rect">
            <a:avLst/>
          </a:prstGeom>
        </p:spPr>
      </p:pic>
      <p:sp>
        <p:nvSpPr>
          <p:cNvPr id="2" name="Title 1"/>
          <p:cNvSpPr>
            <a:spLocks noGrp="1"/>
          </p:cNvSpPr>
          <p:nvPr>
            <p:ph type="title"/>
          </p:nvPr>
        </p:nvSpPr>
        <p:spPr/>
        <p:txBody>
          <a:bodyPr/>
          <a:lstStyle/>
          <a:p>
            <a:r>
              <a:rPr lang="en-US" dirty="0"/>
              <a:t>Disruptive Forces</a:t>
            </a:r>
          </a:p>
        </p:txBody>
      </p:sp>
      <p:sp>
        <p:nvSpPr>
          <p:cNvPr id="26" name="TextBox 25"/>
          <p:cNvSpPr txBox="1"/>
          <p:nvPr/>
        </p:nvSpPr>
        <p:spPr>
          <a:xfrm>
            <a:off x="894388" y="5829213"/>
            <a:ext cx="11115050" cy="753369"/>
          </a:xfrm>
          <a:prstGeom prst="rect">
            <a:avLst/>
          </a:prstGeom>
          <a:noFill/>
          <a:ln>
            <a:noFill/>
            <a:headEnd type="none" w="med" len="med"/>
            <a:tailEnd type="none" w="med" len="med"/>
          </a:ln>
        </p:spPr>
        <p:txBody>
          <a:bodyPr wrap="square" lIns="0" tIns="0" rIns="0" bIns="0" rtlCol="0">
            <a:spAutoFit/>
          </a:bodyPr>
          <a:lstStyle/>
          <a:p>
            <a:pPr defTabSz="932384"/>
            <a:r>
              <a:rPr lang="en-US" sz="2400" spc="-39" dirty="0">
                <a:solidFill>
                  <a:srgbClr val="404040">
                    <a:lumMod val="50000"/>
                  </a:srgbClr>
                </a:solidFill>
                <a:latin typeface="Segoe Light" panose="020B0302040504020203" pitchFamily="34" charset="0"/>
                <a:ea typeface="Segoe UI" pitchFamily="34" charset="0"/>
                <a:cs typeface="Segoe UI" pitchFamily="34" charset="0"/>
              </a:rPr>
              <a:t>And more importantly: </a:t>
            </a:r>
          </a:p>
          <a:p>
            <a:pPr defTabSz="932384"/>
            <a:r>
              <a:rPr lang="en-US" sz="2400" spc="-39" dirty="0">
                <a:solidFill>
                  <a:srgbClr val="404040">
                    <a:lumMod val="50000"/>
                  </a:srgbClr>
                </a:solidFill>
                <a:latin typeface="Segoe Light" panose="020B0302040504020203" pitchFamily="34" charset="0"/>
                <a:ea typeface="Segoe UI" pitchFamily="34" charset="0"/>
                <a:cs typeface="Segoe UI" pitchFamily="34" charset="0"/>
              </a:rPr>
              <a:t>what can you do by combining and analyzing signals from all of these IoT devices?</a:t>
            </a:r>
          </a:p>
        </p:txBody>
      </p:sp>
      <p:sp>
        <p:nvSpPr>
          <p:cNvPr id="30" name="TextBox 29"/>
          <p:cNvSpPr txBox="1"/>
          <p:nvPr/>
        </p:nvSpPr>
        <p:spPr>
          <a:xfrm>
            <a:off x="9723767" y="1821209"/>
            <a:ext cx="1869408" cy="376684"/>
          </a:xfrm>
          <a:prstGeom prst="rect">
            <a:avLst/>
          </a:prstGeom>
          <a:noFill/>
          <a:ln>
            <a:noFill/>
            <a:headEnd type="none" w="med" len="med"/>
            <a:tailEnd type="none" w="med" len="med"/>
          </a:ln>
        </p:spPr>
        <p:txBody>
          <a:bodyPr wrap="square" lIns="0" tIns="0" rIns="0" bIns="0" rtlCol="0">
            <a:spAutoFit/>
          </a:bodyPr>
          <a:lstStyle/>
          <a:p>
            <a:pPr defTabSz="932384"/>
            <a:r>
              <a:rPr lang="en-US" sz="2400" b="1" spc="-39" dirty="0">
                <a:solidFill>
                  <a:srgbClr val="404040">
                    <a:lumMod val="50000"/>
                  </a:srgbClr>
                </a:solidFill>
                <a:latin typeface="Segoe Light" panose="020B0302040504020203" pitchFamily="34" charset="0"/>
                <a:ea typeface="Segoe UI" pitchFamily="34" charset="0"/>
                <a:cs typeface="Segoe UI" pitchFamily="34" charset="0"/>
              </a:rPr>
              <a:t>Koomey’s Law</a:t>
            </a:r>
          </a:p>
        </p:txBody>
      </p:sp>
      <p:pic>
        <p:nvPicPr>
          <p:cNvPr id="4" name="Picture 3"/>
          <p:cNvPicPr>
            <a:picLocks noChangeAspect="1"/>
          </p:cNvPicPr>
          <p:nvPr/>
        </p:nvPicPr>
        <p:blipFill>
          <a:blip r:embed="rId7"/>
          <a:stretch>
            <a:fillRect/>
          </a:stretch>
        </p:blipFill>
        <p:spPr>
          <a:xfrm>
            <a:off x="9723767" y="2635819"/>
            <a:ext cx="1855492" cy="2273221"/>
          </a:xfrm>
          <a:prstGeom prst="rect">
            <a:avLst/>
          </a:prstGeom>
        </p:spPr>
      </p:pic>
      <p:sp>
        <p:nvSpPr>
          <p:cNvPr id="41" name="TextBox 40"/>
          <p:cNvSpPr txBox="1"/>
          <p:nvPr/>
        </p:nvSpPr>
        <p:spPr>
          <a:xfrm>
            <a:off x="11669788" y="2837551"/>
            <a:ext cx="373219"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1.E+14</a:t>
            </a:r>
          </a:p>
        </p:txBody>
      </p:sp>
      <p:sp>
        <p:nvSpPr>
          <p:cNvPr id="42" name="TextBox 41"/>
          <p:cNvSpPr txBox="1"/>
          <p:nvPr/>
        </p:nvSpPr>
        <p:spPr>
          <a:xfrm>
            <a:off x="11669788" y="3094294"/>
            <a:ext cx="373219"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1.E+12</a:t>
            </a:r>
          </a:p>
        </p:txBody>
      </p:sp>
      <p:sp>
        <p:nvSpPr>
          <p:cNvPr id="43" name="TextBox 42"/>
          <p:cNvSpPr txBox="1"/>
          <p:nvPr/>
        </p:nvSpPr>
        <p:spPr>
          <a:xfrm>
            <a:off x="11669788" y="3374460"/>
            <a:ext cx="373219"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1.E+10</a:t>
            </a:r>
          </a:p>
        </p:txBody>
      </p:sp>
      <p:sp>
        <p:nvSpPr>
          <p:cNvPr id="44" name="TextBox 43"/>
          <p:cNvSpPr txBox="1"/>
          <p:nvPr/>
        </p:nvSpPr>
        <p:spPr>
          <a:xfrm>
            <a:off x="11670541" y="3656654"/>
            <a:ext cx="373219"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1.E+08</a:t>
            </a:r>
          </a:p>
        </p:txBody>
      </p:sp>
      <p:sp>
        <p:nvSpPr>
          <p:cNvPr id="45" name="TextBox 44"/>
          <p:cNvSpPr txBox="1"/>
          <p:nvPr/>
        </p:nvSpPr>
        <p:spPr>
          <a:xfrm>
            <a:off x="11669788" y="3937440"/>
            <a:ext cx="373219"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1.E+06</a:t>
            </a:r>
          </a:p>
        </p:txBody>
      </p:sp>
      <p:sp>
        <p:nvSpPr>
          <p:cNvPr id="46" name="TextBox 45"/>
          <p:cNvSpPr txBox="1"/>
          <p:nvPr/>
        </p:nvSpPr>
        <p:spPr>
          <a:xfrm>
            <a:off x="11669116" y="4216698"/>
            <a:ext cx="373219"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1.E+04</a:t>
            </a:r>
          </a:p>
        </p:txBody>
      </p:sp>
      <p:sp>
        <p:nvSpPr>
          <p:cNvPr id="47" name="TextBox 46"/>
          <p:cNvSpPr txBox="1"/>
          <p:nvPr/>
        </p:nvSpPr>
        <p:spPr>
          <a:xfrm>
            <a:off x="11669116" y="4493331"/>
            <a:ext cx="373219"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1.E+02</a:t>
            </a:r>
          </a:p>
        </p:txBody>
      </p:sp>
      <p:sp>
        <p:nvSpPr>
          <p:cNvPr id="48" name="TextBox 47"/>
          <p:cNvSpPr txBox="1"/>
          <p:nvPr/>
        </p:nvSpPr>
        <p:spPr>
          <a:xfrm>
            <a:off x="11676683" y="4746590"/>
            <a:ext cx="373219"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1.E+00</a:t>
            </a:r>
          </a:p>
        </p:txBody>
      </p:sp>
      <p:sp>
        <p:nvSpPr>
          <p:cNvPr id="49" name="TextBox 48"/>
          <p:cNvSpPr txBox="1"/>
          <p:nvPr/>
        </p:nvSpPr>
        <p:spPr>
          <a:xfrm>
            <a:off x="11644018" y="2414569"/>
            <a:ext cx="857415" cy="320182"/>
          </a:xfrm>
          <a:prstGeom prst="rect">
            <a:avLst/>
          </a:prstGeom>
          <a:noFill/>
          <a:ln>
            <a:noFill/>
            <a:headEnd type="none" w="med" len="med"/>
            <a:tailEnd type="none" w="med" len="med"/>
          </a:ln>
        </p:spPr>
        <p:txBody>
          <a:bodyPr wrap="none" lIns="0" tIns="0" rIns="0" bIns="0" rtlCol="0">
            <a:spAutoFit/>
          </a:bodyPr>
          <a:lstStyle/>
          <a:p>
            <a:pPr defTabSz="932384"/>
            <a:r>
              <a:rPr lang="en-US" sz="1020" b="1" spc="-39" dirty="0">
                <a:solidFill>
                  <a:srgbClr val="404040">
                    <a:lumMod val="50000"/>
                  </a:srgbClr>
                </a:solidFill>
                <a:ea typeface="Segoe UI" pitchFamily="34" charset="0"/>
                <a:cs typeface="Segoe UI" pitchFamily="34" charset="0"/>
              </a:rPr>
              <a:t>Computations </a:t>
            </a:r>
          </a:p>
          <a:p>
            <a:pPr defTabSz="932384"/>
            <a:r>
              <a:rPr lang="en-US" sz="1020" b="1" spc="-39" dirty="0">
                <a:solidFill>
                  <a:srgbClr val="404040">
                    <a:lumMod val="50000"/>
                  </a:srgbClr>
                </a:solidFill>
                <a:ea typeface="Segoe UI" pitchFamily="34" charset="0"/>
                <a:cs typeface="Segoe UI" pitchFamily="34" charset="0"/>
              </a:rPr>
              <a:t>per KWh</a:t>
            </a:r>
          </a:p>
        </p:txBody>
      </p:sp>
      <p:sp>
        <p:nvSpPr>
          <p:cNvPr id="50" name="TextBox 49"/>
          <p:cNvSpPr txBox="1"/>
          <p:nvPr/>
        </p:nvSpPr>
        <p:spPr>
          <a:xfrm>
            <a:off x="9723767" y="4954993"/>
            <a:ext cx="266201" cy="160091"/>
          </a:xfrm>
          <a:prstGeom prst="rect">
            <a:avLst/>
          </a:prstGeom>
          <a:noFill/>
          <a:ln>
            <a:noFill/>
            <a:headEnd type="none" w="med" len="med"/>
            <a:tailEnd type="none" w="med" len="med"/>
          </a:ln>
        </p:spPr>
        <p:txBody>
          <a:bodyPr wrap="squar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1940</a:t>
            </a:r>
          </a:p>
        </p:txBody>
      </p:sp>
      <p:sp>
        <p:nvSpPr>
          <p:cNvPr id="51" name="TextBox 50"/>
          <p:cNvSpPr txBox="1"/>
          <p:nvPr/>
        </p:nvSpPr>
        <p:spPr>
          <a:xfrm>
            <a:off x="11294541" y="4957441"/>
            <a:ext cx="266201" cy="160091"/>
          </a:xfrm>
          <a:prstGeom prst="rect">
            <a:avLst/>
          </a:prstGeom>
          <a:noFill/>
          <a:ln>
            <a:noFill/>
            <a:headEnd type="none" w="med" len="med"/>
            <a:tailEnd type="none" w="med" len="med"/>
          </a:ln>
        </p:spPr>
        <p:txBody>
          <a:bodyPr wrap="squar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2010</a:t>
            </a:r>
          </a:p>
        </p:txBody>
      </p:sp>
      <p:sp>
        <p:nvSpPr>
          <p:cNvPr id="52" name="TextBox 51"/>
          <p:cNvSpPr txBox="1"/>
          <p:nvPr/>
        </p:nvSpPr>
        <p:spPr>
          <a:xfrm>
            <a:off x="10509154" y="4960550"/>
            <a:ext cx="266201" cy="160091"/>
          </a:xfrm>
          <a:prstGeom prst="rect">
            <a:avLst/>
          </a:prstGeom>
          <a:noFill/>
          <a:ln>
            <a:noFill/>
            <a:headEnd type="none" w="med" len="med"/>
            <a:tailEnd type="none" w="med" len="med"/>
          </a:ln>
        </p:spPr>
        <p:txBody>
          <a:bodyPr wrap="squar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1975</a:t>
            </a:r>
          </a:p>
        </p:txBody>
      </p:sp>
      <p:pic>
        <p:nvPicPr>
          <p:cNvPr id="53" name="Picture 5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23768" y="2743026"/>
            <a:ext cx="1804886" cy="2055711"/>
          </a:xfrm>
          <a:prstGeom prst="rect">
            <a:avLst/>
          </a:prstGeom>
        </p:spPr>
      </p:pic>
    </p:spTree>
    <p:extLst>
      <p:ext uri="{BB962C8B-B14F-4D97-AF65-F5344CB8AC3E}">
        <p14:creationId xmlns:p14="http://schemas.microsoft.com/office/powerpoint/2010/main" val="425859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1500"/>
                                        <p:tgtEl>
                                          <p:spTgt spid="27"/>
                                        </p:tgtEl>
                                      </p:cBhvr>
                                    </p:animEffect>
                                  </p:childTnLst>
                                </p:cTn>
                              </p:par>
                              <p:par>
                                <p:cTn id="8" presetID="14" presetClass="entr" presetSubtype="10" fill="hold" nodeType="withEffect">
                                  <p:stCondLst>
                                    <p:cond delay="0"/>
                                  </p:stCondLst>
                                  <p:childTnLst>
                                    <p:set>
                                      <p:cBhvr>
                                        <p:cTn id="9" dur="1" fill="hold">
                                          <p:stCondLst>
                                            <p:cond delay="0"/>
                                          </p:stCondLst>
                                        </p:cTn>
                                        <p:tgtEl>
                                          <p:spTgt spid="604"/>
                                        </p:tgtEl>
                                        <p:attrNameLst>
                                          <p:attrName>style.visibility</p:attrName>
                                        </p:attrNameLst>
                                      </p:cBhvr>
                                      <p:to>
                                        <p:strVal val="visible"/>
                                      </p:to>
                                    </p:set>
                                    <p:animEffect transition="in" filter="randombar(horizontal)">
                                      <p:cBhvr>
                                        <p:cTn id="10" dur="1500"/>
                                        <p:tgtEl>
                                          <p:spTgt spid="604"/>
                                        </p:tgtEl>
                                      </p:cBhvr>
                                    </p:animEffect>
                                  </p:childTnLst>
                                </p:cTn>
                              </p:par>
                              <p:par>
                                <p:cTn id="11" presetID="22" presetClass="entr" presetSubtype="4"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wipe(down)">
                                      <p:cBhvr>
                                        <p:cTn id="13" dur="1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oup 80"/>
          <p:cNvGrpSpPr/>
          <p:nvPr/>
        </p:nvGrpSpPr>
        <p:grpSpPr>
          <a:xfrm>
            <a:off x="10019836" y="2894324"/>
            <a:ext cx="1085696" cy="1085696"/>
            <a:chOff x="10020375" y="2894239"/>
            <a:chExt cx="1085850" cy="1085850"/>
          </a:xfrm>
        </p:grpSpPr>
        <p:sp>
          <p:nvSpPr>
            <p:cNvPr id="82" name="Oval 81"/>
            <p:cNvSpPr/>
            <p:nvPr/>
          </p:nvSpPr>
          <p:spPr>
            <a:xfrm>
              <a:off x="10020375" y="2894239"/>
              <a:ext cx="1085850" cy="108585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09"/>
              <a:endParaRPr lang="en-US" sz="1836" dirty="0">
                <a:solidFill>
                  <a:prstClr val="white"/>
                </a:solidFill>
              </a:endParaRPr>
            </a:p>
          </p:txBody>
        </p:sp>
        <p:grpSp>
          <p:nvGrpSpPr>
            <p:cNvPr id="83" name="Group 82"/>
            <p:cNvGrpSpPr/>
            <p:nvPr/>
          </p:nvGrpSpPr>
          <p:grpSpPr>
            <a:xfrm>
              <a:off x="10359459" y="3222426"/>
              <a:ext cx="418861" cy="421246"/>
              <a:chOff x="10969809" y="2370994"/>
              <a:chExt cx="418861" cy="421246"/>
            </a:xfrm>
          </p:grpSpPr>
          <p:sp>
            <p:nvSpPr>
              <p:cNvPr id="84" name="Rectangle 83"/>
              <p:cNvSpPr/>
              <p:nvPr/>
            </p:nvSpPr>
            <p:spPr bwMode="auto">
              <a:xfrm>
                <a:off x="10994788" y="2597530"/>
                <a:ext cx="72412" cy="1947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5" name="Rectangle 84"/>
              <p:cNvSpPr/>
              <p:nvPr/>
            </p:nvSpPr>
            <p:spPr bwMode="auto">
              <a:xfrm>
                <a:off x="11101945" y="2519077"/>
                <a:ext cx="72412" cy="2731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p:cNvSpPr/>
              <p:nvPr/>
            </p:nvSpPr>
            <p:spPr bwMode="auto">
              <a:xfrm>
                <a:off x="11209102" y="2455067"/>
                <a:ext cx="72412" cy="3371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p:cNvSpPr/>
              <p:nvPr/>
            </p:nvSpPr>
            <p:spPr bwMode="auto">
              <a:xfrm>
                <a:off x="11316258" y="2370994"/>
                <a:ext cx="72412" cy="4212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8" name="icon BULB"/>
              <p:cNvSpPr>
                <a:spLocks noChangeAspect="1" noEditPoints="1"/>
              </p:cNvSpPr>
              <p:nvPr/>
            </p:nvSpPr>
            <p:spPr bwMode="auto">
              <a:xfrm>
                <a:off x="10969809" y="2375442"/>
                <a:ext cx="114209" cy="182734"/>
              </a:xfrm>
              <a:custGeom>
                <a:avLst/>
                <a:gdLst>
                  <a:gd name="T0" fmla="*/ 74 w 149"/>
                  <a:gd name="T1" fmla="*/ 0 h 241"/>
                  <a:gd name="T2" fmla="*/ 74 w 149"/>
                  <a:gd name="T3" fmla="*/ 0 h 241"/>
                  <a:gd name="T4" fmla="*/ 0 w 149"/>
                  <a:gd name="T5" fmla="*/ 70 h 241"/>
                  <a:gd name="T6" fmla="*/ 27 w 149"/>
                  <a:gd name="T7" fmla="*/ 127 h 241"/>
                  <a:gd name="T8" fmla="*/ 33 w 149"/>
                  <a:gd name="T9" fmla="*/ 140 h 241"/>
                  <a:gd name="T10" fmla="*/ 35 w 149"/>
                  <a:gd name="T11" fmla="*/ 154 h 241"/>
                  <a:gd name="T12" fmla="*/ 44 w 149"/>
                  <a:gd name="T13" fmla="*/ 176 h 241"/>
                  <a:gd name="T14" fmla="*/ 107 w 149"/>
                  <a:gd name="T15" fmla="*/ 176 h 241"/>
                  <a:gd name="T16" fmla="*/ 115 w 149"/>
                  <a:gd name="T17" fmla="*/ 154 h 241"/>
                  <a:gd name="T18" fmla="*/ 124 w 149"/>
                  <a:gd name="T19" fmla="*/ 127 h 241"/>
                  <a:gd name="T20" fmla="*/ 137 w 149"/>
                  <a:gd name="T21" fmla="*/ 105 h 241"/>
                  <a:gd name="T22" fmla="*/ 149 w 149"/>
                  <a:gd name="T23" fmla="*/ 70 h 241"/>
                  <a:gd name="T24" fmla="*/ 74 w 149"/>
                  <a:gd name="T25" fmla="*/ 0 h 241"/>
                  <a:gd name="T26" fmla="*/ 58 w 149"/>
                  <a:gd name="T27" fmla="*/ 234 h 241"/>
                  <a:gd name="T28" fmla="*/ 67 w 149"/>
                  <a:gd name="T29" fmla="*/ 241 h 241"/>
                  <a:gd name="T30" fmla="*/ 86 w 149"/>
                  <a:gd name="T31" fmla="*/ 241 h 241"/>
                  <a:gd name="T32" fmla="*/ 94 w 149"/>
                  <a:gd name="T33" fmla="*/ 234 h 241"/>
                  <a:gd name="T34" fmla="*/ 58 w 149"/>
                  <a:gd name="T35" fmla="*/ 234 h 241"/>
                  <a:gd name="T36" fmla="*/ 97 w 149"/>
                  <a:gd name="T37" fmla="*/ 209 h 241"/>
                  <a:gd name="T38" fmla="*/ 55 w 149"/>
                  <a:gd name="T39" fmla="*/ 209 h 241"/>
                  <a:gd name="T40" fmla="*/ 45 w 149"/>
                  <a:gd name="T41" fmla="*/ 217 h 241"/>
                  <a:gd name="T42" fmla="*/ 56 w 149"/>
                  <a:gd name="T43" fmla="*/ 226 h 241"/>
                  <a:gd name="T44" fmla="*/ 97 w 149"/>
                  <a:gd name="T45" fmla="*/ 226 h 241"/>
                  <a:gd name="T46" fmla="*/ 107 w 149"/>
                  <a:gd name="T47" fmla="*/ 217 h 241"/>
                  <a:gd name="T48" fmla="*/ 97 w 149"/>
                  <a:gd name="T49" fmla="*/ 209 h 241"/>
                  <a:gd name="T50" fmla="*/ 99 w 149"/>
                  <a:gd name="T51" fmla="*/ 184 h 241"/>
                  <a:gd name="T52" fmla="*/ 52 w 149"/>
                  <a:gd name="T53" fmla="*/ 184 h 241"/>
                  <a:gd name="T54" fmla="*/ 43 w 149"/>
                  <a:gd name="T55" fmla="*/ 192 h 241"/>
                  <a:gd name="T56" fmla="*/ 53 w 149"/>
                  <a:gd name="T57" fmla="*/ 201 h 241"/>
                  <a:gd name="T58" fmla="*/ 99 w 149"/>
                  <a:gd name="T59" fmla="*/ 201 h 241"/>
                  <a:gd name="T60" fmla="*/ 110 w 149"/>
                  <a:gd name="T61" fmla="*/ 192 h 241"/>
                  <a:gd name="T62" fmla="*/ 99 w 149"/>
                  <a:gd name="T63" fmla="*/ 18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241">
                    <a:moveTo>
                      <a:pt x="74" y="0"/>
                    </a:moveTo>
                    <a:cubicBezTo>
                      <a:pt x="74" y="0"/>
                      <a:pt x="74" y="0"/>
                      <a:pt x="74" y="0"/>
                    </a:cubicBezTo>
                    <a:cubicBezTo>
                      <a:pt x="33" y="0"/>
                      <a:pt x="0" y="31"/>
                      <a:pt x="0" y="70"/>
                    </a:cubicBezTo>
                    <a:cubicBezTo>
                      <a:pt x="0" y="92"/>
                      <a:pt x="18" y="107"/>
                      <a:pt x="27" y="127"/>
                    </a:cubicBezTo>
                    <a:cubicBezTo>
                      <a:pt x="30" y="132"/>
                      <a:pt x="31" y="136"/>
                      <a:pt x="33" y="140"/>
                    </a:cubicBezTo>
                    <a:cubicBezTo>
                      <a:pt x="34" y="146"/>
                      <a:pt x="34" y="150"/>
                      <a:pt x="35" y="154"/>
                    </a:cubicBezTo>
                    <a:cubicBezTo>
                      <a:pt x="36" y="162"/>
                      <a:pt x="38" y="170"/>
                      <a:pt x="44" y="176"/>
                    </a:cubicBezTo>
                    <a:cubicBezTo>
                      <a:pt x="107" y="176"/>
                      <a:pt x="107" y="176"/>
                      <a:pt x="107" y="176"/>
                    </a:cubicBezTo>
                    <a:cubicBezTo>
                      <a:pt x="114" y="170"/>
                      <a:pt x="115" y="162"/>
                      <a:pt x="115" y="154"/>
                    </a:cubicBezTo>
                    <a:cubicBezTo>
                      <a:pt x="117" y="146"/>
                      <a:pt x="118" y="138"/>
                      <a:pt x="124" y="127"/>
                    </a:cubicBezTo>
                    <a:cubicBezTo>
                      <a:pt x="127" y="119"/>
                      <a:pt x="132" y="112"/>
                      <a:pt x="137" y="105"/>
                    </a:cubicBezTo>
                    <a:cubicBezTo>
                      <a:pt x="143" y="94"/>
                      <a:pt x="149" y="83"/>
                      <a:pt x="149" y="70"/>
                    </a:cubicBezTo>
                    <a:cubicBezTo>
                      <a:pt x="149" y="31"/>
                      <a:pt x="115" y="0"/>
                      <a:pt x="74" y="0"/>
                    </a:cubicBezTo>
                    <a:moveTo>
                      <a:pt x="58" y="234"/>
                    </a:moveTo>
                    <a:cubicBezTo>
                      <a:pt x="58" y="234"/>
                      <a:pt x="59" y="241"/>
                      <a:pt x="67" y="241"/>
                    </a:cubicBezTo>
                    <a:cubicBezTo>
                      <a:pt x="86" y="241"/>
                      <a:pt x="86" y="241"/>
                      <a:pt x="86" y="241"/>
                    </a:cubicBezTo>
                    <a:cubicBezTo>
                      <a:pt x="93" y="241"/>
                      <a:pt x="94" y="234"/>
                      <a:pt x="94" y="234"/>
                    </a:cubicBezTo>
                    <a:lnTo>
                      <a:pt x="58" y="234"/>
                    </a:lnTo>
                    <a:close/>
                    <a:moveTo>
                      <a:pt x="97" y="209"/>
                    </a:moveTo>
                    <a:cubicBezTo>
                      <a:pt x="55" y="209"/>
                      <a:pt x="55" y="209"/>
                      <a:pt x="55" y="209"/>
                    </a:cubicBezTo>
                    <a:cubicBezTo>
                      <a:pt x="50" y="209"/>
                      <a:pt x="45" y="213"/>
                      <a:pt x="45" y="217"/>
                    </a:cubicBezTo>
                    <a:cubicBezTo>
                      <a:pt x="45" y="223"/>
                      <a:pt x="50" y="226"/>
                      <a:pt x="56" y="226"/>
                    </a:cubicBezTo>
                    <a:cubicBezTo>
                      <a:pt x="97" y="226"/>
                      <a:pt x="97" y="226"/>
                      <a:pt x="97" y="226"/>
                    </a:cubicBezTo>
                    <a:cubicBezTo>
                      <a:pt x="103" y="226"/>
                      <a:pt x="107" y="223"/>
                      <a:pt x="107" y="217"/>
                    </a:cubicBezTo>
                    <a:cubicBezTo>
                      <a:pt x="107" y="213"/>
                      <a:pt x="103" y="209"/>
                      <a:pt x="97" y="209"/>
                    </a:cubicBezTo>
                    <a:moveTo>
                      <a:pt x="99" y="184"/>
                    </a:moveTo>
                    <a:cubicBezTo>
                      <a:pt x="52" y="184"/>
                      <a:pt x="52" y="184"/>
                      <a:pt x="52" y="184"/>
                    </a:cubicBezTo>
                    <a:cubicBezTo>
                      <a:pt x="47" y="184"/>
                      <a:pt x="43" y="187"/>
                      <a:pt x="43" y="192"/>
                    </a:cubicBezTo>
                    <a:cubicBezTo>
                      <a:pt x="43" y="197"/>
                      <a:pt x="47" y="201"/>
                      <a:pt x="53" y="201"/>
                    </a:cubicBezTo>
                    <a:cubicBezTo>
                      <a:pt x="99" y="201"/>
                      <a:pt x="99" y="201"/>
                      <a:pt x="99" y="201"/>
                    </a:cubicBezTo>
                    <a:cubicBezTo>
                      <a:pt x="105" y="201"/>
                      <a:pt x="110" y="197"/>
                      <a:pt x="110" y="192"/>
                    </a:cubicBezTo>
                    <a:cubicBezTo>
                      <a:pt x="110" y="187"/>
                      <a:pt x="105" y="184"/>
                      <a:pt x="99" y="184"/>
                    </a:cubicBezTo>
                  </a:path>
                </a:pathLst>
              </a:custGeom>
              <a:solidFill>
                <a:schemeClr val="bg1"/>
              </a:solidFill>
              <a:ln>
                <a:noFill/>
              </a:ln>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86"/>
                <a:endParaRPr lang="en-US" sz="1764" dirty="0">
                  <a:solidFill>
                    <a:srgbClr val="000000"/>
                  </a:solidFill>
                </a:endParaRPr>
              </a:p>
            </p:txBody>
          </p:sp>
        </p:grpSp>
      </p:grpSp>
      <p:grpSp>
        <p:nvGrpSpPr>
          <p:cNvPr id="89" name="Group 88"/>
          <p:cNvGrpSpPr/>
          <p:nvPr/>
        </p:nvGrpSpPr>
        <p:grpSpPr>
          <a:xfrm>
            <a:off x="8849838" y="2905209"/>
            <a:ext cx="1085696" cy="1085696"/>
            <a:chOff x="8850211" y="2905125"/>
            <a:chExt cx="1085850" cy="1085850"/>
          </a:xfrm>
        </p:grpSpPr>
        <p:sp>
          <p:nvSpPr>
            <p:cNvPr id="90" name="Oval 89"/>
            <p:cNvSpPr/>
            <p:nvPr/>
          </p:nvSpPr>
          <p:spPr>
            <a:xfrm>
              <a:off x="8850211" y="2905125"/>
              <a:ext cx="1085850" cy="1085850"/>
            </a:xfrm>
            <a:prstGeom prst="ellipse">
              <a:avLst/>
            </a:prstGeom>
            <a:solidFill>
              <a:srgbClr val="187A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09"/>
              <a:endParaRPr lang="en-US" sz="1836" dirty="0">
                <a:solidFill>
                  <a:prstClr val="white"/>
                </a:solidFill>
              </a:endParaRPr>
            </a:p>
          </p:txBody>
        </p:sp>
        <p:sp>
          <p:nvSpPr>
            <p:cNvPr id="91" name="Freeform 61"/>
            <p:cNvSpPr>
              <a:spLocks noChangeAspect="1"/>
            </p:cNvSpPr>
            <p:nvPr/>
          </p:nvSpPr>
          <p:spPr bwMode="auto">
            <a:xfrm>
              <a:off x="9120999" y="3255913"/>
              <a:ext cx="540167" cy="354272"/>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prstClr val="black"/>
                </a:solidFill>
              </a:endParaRPr>
            </a:p>
          </p:txBody>
        </p:sp>
      </p:grpSp>
      <p:grpSp>
        <p:nvGrpSpPr>
          <p:cNvPr id="92" name="Group 91"/>
          <p:cNvGrpSpPr/>
          <p:nvPr/>
        </p:nvGrpSpPr>
        <p:grpSpPr>
          <a:xfrm>
            <a:off x="7687646" y="2905209"/>
            <a:ext cx="1085696" cy="1085696"/>
            <a:chOff x="7687854" y="2905125"/>
            <a:chExt cx="1085850" cy="1085850"/>
          </a:xfrm>
        </p:grpSpPr>
        <p:sp>
          <p:nvSpPr>
            <p:cNvPr id="93" name="Oval 92"/>
            <p:cNvSpPr/>
            <p:nvPr/>
          </p:nvSpPr>
          <p:spPr>
            <a:xfrm>
              <a:off x="7687854" y="2905125"/>
              <a:ext cx="1085850" cy="1085850"/>
            </a:xfrm>
            <a:prstGeom prst="ellipse">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09"/>
              <a:endParaRPr lang="en-US" sz="1836" dirty="0">
                <a:solidFill>
                  <a:prstClr val="white"/>
                </a:solidFill>
              </a:endParaRPr>
            </a:p>
          </p:txBody>
        </p:sp>
        <p:grpSp>
          <p:nvGrpSpPr>
            <p:cNvPr id="94" name="Group 93"/>
            <p:cNvGrpSpPr/>
            <p:nvPr/>
          </p:nvGrpSpPr>
          <p:grpSpPr>
            <a:xfrm>
              <a:off x="7934374" y="3170658"/>
              <a:ext cx="634010" cy="524782"/>
              <a:chOff x="12890500" y="-3265488"/>
              <a:chExt cx="3722688" cy="3081338"/>
            </a:xfrm>
            <a:solidFill>
              <a:schemeClr val="bg1"/>
            </a:solidFill>
          </p:grpSpPr>
          <p:sp>
            <p:nvSpPr>
              <p:cNvPr id="95" name="Freeform 5"/>
              <p:cNvSpPr>
                <a:spLocks noEditPoints="1"/>
              </p:cNvSpPr>
              <p:nvPr/>
            </p:nvSpPr>
            <p:spPr bwMode="auto">
              <a:xfrm>
                <a:off x="12890500" y="-2878138"/>
                <a:ext cx="3722688"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96" name="Oval 6"/>
              <p:cNvSpPr>
                <a:spLocks noChangeArrowheads="1"/>
              </p:cNvSpPr>
              <p:nvPr/>
            </p:nvSpPr>
            <p:spPr bwMode="auto">
              <a:xfrm>
                <a:off x="14333538" y="-3265488"/>
                <a:ext cx="508000" cy="5080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grpSp>
      <p:sp>
        <p:nvSpPr>
          <p:cNvPr id="5" name="Rectangle 4"/>
          <p:cNvSpPr/>
          <p:nvPr/>
        </p:nvSpPr>
        <p:spPr>
          <a:xfrm>
            <a:off x="7423108" y="2578231"/>
            <a:ext cx="3918301" cy="17178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09"/>
            <a:endParaRPr lang="en-US" sz="1836" dirty="0">
              <a:solidFill>
                <a:prstClr val="white"/>
              </a:solidFill>
            </a:endParaRPr>
          </a:p>
        </p:txBody>
      </p:sp>
      <p:sp>
        <p:nvSpPr>
          <p:cNvPr id="53" name="Title 1"/>
          <p:cNvSpPr>
            <a:spLocks noGrp="1"/>
          </p:cNvSpPr>
          <p:nvPr>
            <p:ph type="title"/>
          </p:nvPr>
        </p:nvSpPr>
        <p:spPr>
          <a:xfrm>
            <a:off x="273478" y="521817"/>
            <a:ext cx="11887518" cy="914365"/>
          </a:xfrm>
        </p:spPr>
        <p:txBody>
          <a:bodyPr vert="horz" lIns="93260" tIns="46630" rIns="93260" bIns="46630" rtlCol="0" anchor="ctr">
            <a:noAutofit/>
          </a:bodyPr>
          <a:lstStyle/>
          <a:p>
            <a:r>
              <a:rPr lang="en-US" sz="4800" spc="-102" dirty="0">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IoT Business Maturity Model</a:t>
            </a:r>
            <a:br>
              <a:rPr lang="en-US" sz="4800" spc="-102" dirty="0">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br>
            <a:r>
              <a:rPr lang="en-US" sz="3600" spc="-102" dirty="0">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1. Operational efficiency</a:t>
            </a:r>
            <a:br>
              <a:rPr lang="en-US" sz="4488" dirty="0">
                <a:solidFill>
                  <a:schemeClr val="bg2">
                    <a:lumMod val="50000"/>
                  </a:schemeClr>
                </a:solidFill>
                <a:latin typeface="Segoe UI Light" panose="020B0502040204020203" pitchFamily="34" charset="0"/>
                <a:cs typeface="Segoe UI Light" panose="020B0502040204020203" pitchFamily="34" charset="0"/>
              </a:rPr>
            </a:br>
            <a:endParaRPr lang="en-IN" sz="4488" dirty="0">
              <a:solidFill>
                <a:schemeClr val="bg2">
                  <a:lumMod val="50000"/>
                </a:schemeClr>
              </a:solidFill>
              <a:latin typeface="Segoe UI Light" panose="020B0502040204020203" pitchFamily="34" charset="0"/>
              <a:cs typeface="Segoe UI Light" panose="020B0502040204020203" pitchFamily="34" charset="0"/>
            </a:endParaRPr>
          </a:p>
        </p:txBody>
      </p:sp>
      <p:sp>
        <p:nvSpPr>
          <p:cNvPr id="30" name="Rectangle 29"/>
          <p:cNvSpPr/>
          <p:nvPr/>
        </p:nvSpPr>
        <p:spPr>
          <a:xfrm>
            <a:off x="4878636" y="4747021"/>
            <a:ext cx="7282360" cy="1000128"/>
          </a:xfrm>
          <a:prstGeom prst="rect">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lIns="1005697" rIns="457135" rtlCol="0" anchor="ctr"/>
          <a:lstStyle/>
          <a:p>
            <a:pPr defTabSz="932509">
              <a:lnSpc>
                <a:spcPct val="90000"/>
              </a:lnSpc>
            </a:pPr>
            <a:r>
              <a:rPr lang="en-US" sz="2000" dirty="0">
                <a:solidFill>
                  <a:prstClr val="white"/>
                </a:solidFill>
                <a:latin typeface="Segoe UI Light"/>
              </a:rPr>
              <a:t>Rules and alerting to improve operational efficiency</a:t>
            </a:r>
          </a:p>
        </p:txBody>
      </p:sp>
      <p:sp>
        <p:nvSpPr>
          <p:cNvPr id="27" name="Rectangle 26"/>
          <p:cNvSpPr/>
          <p:nvPr/>
        </p:nvSpPr>
        <p:spPr>
          <a:xfrm>
            <a:off x="4878636" y="3622078"/>
            <a:ext cx="7282360" cy="1000128"/>
          </a:xfrm>
          <a:prstGeom prst="rect">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lIns="1005697" rIns="457135" rtlCol="0" anchor="ctr"/>
          <a:lstStyle/>
          <a:p>
            <a:pPr defTabSz="932509">
              <a:lnSpc>
                <a:spcPct val="90000"/>
              </a:lnSpc>
            </a:pPr>
            <a:r>
              <a:rPr lang="en-US" sz="2000" dirty="0">
                <a:solidFill>
                  <a:prstClr val="white"/>
                </a:solidFill>
                <a:latin typeface="Segoe UI Light"/>
              </a:rPr>
              <a:t>Monitor and track device state, location and health</a:t>
            </a:r>
          </a:p>
        </p:txBody>
      </p:sp>
      <p:sp>
        <p:nvSpPr>
          <p:cNvPr id="3" name="Rectangle 2"/>
          <p:cNvSpPr/>
          <p:nvPr/>
        </p:nvSpPr>
        <p:spPr>
          <a:xfrm>
            <a:off x="4878636" y="2497135"/>
            <a:ext cx="7282360" cy="1000128"/>
          </a:xfrm>
          <a:prstGeom prst="rect">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lIns="1005697" rIns="457135" rtlCol="0" anchor="ctr"/>
          <a:lstStyle/>
          <a:p>
            <a:pPr defTabSz="932509">
              <a:lnSpc>
                <a:spcPct val="90000"/>
              </a:lnSpc>
            </a:pPr>
            <a:r>
              <a:rPr lang="en-US" sz="2000" dirty="0">
                <a:solidFill>
                  <a:prstClr val="white"/>
                </a:solidFill>
                <a:latin typeface="Segoe UI Light"/>
              </a:rPr>
              <a:t>Connect devices and monitor telemetry</a:t>
            </a:r>
          </a:p>
        </p:txBody>
      </p:sp>
      <p:sp>
        <p:nvSpPr>
          <p:cNvPr id="2" name="Oval 1"/>
          <p:cNvSpPr/>
          <p:nvPr/>
        </p:nvSpPr>
        <p:spPr>
          <a:xfrm>
            <a:off x="385589" y="1448091"/>
            <a:ext cx="5255896" cy="525589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09"/>
            <a:endParaRPr lang="en-US" sz="1836" dirty="0">
              <a:solidFill>
                <a:prstClr val="white"/>
              </a:solidFill>
            </a:endParaRPr>
          </a:p>
        </p:txBody>
      </p:sp>
      <p:sp>
        <p:nvSpPr>
          <p:cNvPr id="10" name="Isosceles Triangle 60"/>
          <p:cNvSpPr/>
          <p:nvPr/>
        </p:nvSpPr>
        <p:spPr bwMode="auto">
          <a:xfrm rot="16200000">
            <a:off x="2054844" y="3236739"/>
            <a:ext cx="1935258" cy="1713605"/>
          </a:xfrm>
          <a:custGeom>
            <a:avLst/>
            <a:gdLst/>
            <a:ahLst/>
            <a:cxnLst/>
            <a:rect l="l" t="t" r="r" b="b"/>
            <a:pathLst>
              <a:path w="2108298" h="1866828">
                <a:moveTo>
                  <a:pt x="225150" y="844900"/>
                </a:moveTo>
                <a:lnTo>
                  <a:pt x="450299" y="1126706"/>
                </a:lnTo>
                <a:lnTo>
                  <a:pt x="300646" y="1126706"/>
                </a:lnTo>
                <a:cubicBezTo>
                  <a:pt x="383956" y="1463794"/>
                  <a:pt x="689152" y="1712441"/>
                  <a:pt x="1052423" y="1712441"/>
                </a:cubicBezTo>
                <a:cubicBezTo>
                  <a:pt x="1421279" y="1712441"/>
                  <a:pt x="1730261" y="1456089"/>
                  <a:pt x="1809108" y="1111403"/>
                </a:cubicBezTo>
                <a:lnTo>
                  <a:pt x="1968419" y="1111403"/>
                </a:lnTo>
                <a:cubicBezTo>
                  <a:pt x="1885742" y="1541826"/>
                  <a:pt x="1507036" y="1866828"/>
                  <a:pt x="1052423" y="1866828"/>
                </a:cubicBezTo>
                <a:cubicBezTo>
                  <a:pt x="603305" y="1866828"/>
                  <a:pt x="228270" y="1549636"/>
                  <a:pt x="140786" y="1126706"/>
                </a:cubicBezTo>
                <a:lnTo>
                  <a:pt x="0" y="1126706"/>
                </a:lnTo>
                <a:close/>
                <a:moveTo>
                  <a:pt x="1052423" y="0"/>
                </a:moveTo>
                <a:cubicBezTo>
                  <a:pt x="1501998" y="0"/>
                  <a:pt x="1877337" y="317836"/>
                  <a:pt x="1964421" y="741388"/>
                </a:cubicBezTo>
                <a:lnTo>
                  <a:pt x="2108298" y="741388"/>
                </a:lnTo>
                <a:lnTo>
                  <a:pt x="1883149" y="1023194"/>
                </a:lnTo>
                <a:lnTo>
                  <a:pt x="1657999" y="741388"/>
                </a:lnTo>
                <a:lnTo>
                  <a:pt x="1804607" y="741388"/>
                </a:lnTo>
                <a:cubicBezTo>
                  <a:pt x="1721669" y="403669"/>
                  <a:pt x="1416158" y="154387"/>
                  <a:pt x="1052423" y="154387"/>
                </a:cubicBezTo>
                <a:cubicBezTo>
                  <a:pt x="683568" y="154387"/>
                  <a:pt x="374587" y="410738"/>
                  <a:pt x="295739" y="755423"/>
                </a:cubicBezTo>
                <a:lnTo>
                  <a:pt x="136428" y="755423"/>
                </a:lnTo>
                <a:cubicBezTo>
                  <a:pt x="219106" y="325001"/>
                  <a:pt x="597811" y="0"/>
                  <a:pt x="1052423" y="0"/>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solidFill>
                <a:prstClr val="white"/>
              </a:solidFill>
              <a:latin typeface="Segoe UI Light"/>
              <a:ea typeface="Segoe UI" pitchFamily="34" charset="0"/>
              <a:cs typeface="Segoe UI" pitchFamily="34" charset="0"/>
            </a:endParaRPr>
          </a:p>
        </p:txBody>
      </p:sp>
      <p:sp>
        <p:nvSpPr>
          <p:cNvPr id="11" name="TextBox 10"/>
          <p:cNvSpPr txBox="1"/>
          <p:nvPr/>
        </p:nvSpPr>
        <p:spPr>
          <a:xfrm>
            <a:off x="1960797" y="3874036"/>
            <a:ext cx="2123357" cy="422029"/>
          </a:xfrm>
          <a:prstGeom prst="rect">
            <a:avLst/>
          </a:prstGeom>
          <a:noFill/>
        </p:spPr>
        <p:txBody>
          <a:bodyPr lIns="182854" tIns="146283" rIns="182854" bIns="146283" anchor="ctr"/>
          <a:lstStyle/>
          <a:p>
            <a:pPr algn="ctr" defTabSz="932509">
              <a:lnSpc>
                <a:spcPct val="90000"/>
              </a:lnSpc>
              <a:defRPr/>
            </a:pPr>
            <a:r>
              <a:rPr lang="en-US" sz="2800" dirty="0">
                <a:solidFill>
                  <a:srgbClr val="000000"/>
                </a:solidFill>
                <a:latin typeface="Segoe UI Light"/>
                <a:ea typeface="MS PGothic" panose="020B0600070205080204" pitchFamily="34" charset="-128"/>
              </a:rPr>
              <a:t>Things</a:t>
            </a:r>
          </a:p>
        </p:txBody>
      </p:sp>
      <p:sp>
        <p:nvSpPr>
          <p:cNvPr id="13" name="Freeform 12"/>
          <p:cNvSpPr/>
          <p:nvPr/>
        </p:nvSpPr>
        <p:spPr bwMode="auto">
          <a:xfrm>
            <a:off x="536780" y="1602329"/>
            <a:ext cx="2425386" cy="3506352"/>
          </a:xfrm>
          <a:custGeom>
            <a:avLst/>
            <a:gdLst>
              <a:gd name="connsiteX0" fmla="*/ 263544 w 2425730"/>
              <a:gd name="connsiteY0" fmla="*/ 3485485 h 3506849"/>
              <a:gd name="connsiteX1" fmla="*/ 222423 w 2425730"/>
              <a:gd name="connsiteY1" fmla="*/ 3506849 h 3506849"/>
              <a:gd name="connsiteX2" fmla="*/ 222113 w 2425730"/>
              <a:gd name="connsiteY2" fmla="*/ 3506205 h 3506849"/>
              <a:gd name="connsiteX3" fmla="*/ 2425730 w 2425730"/>
              <a:gd name="connsiteY3" fmla="*/ 0 h 3506849"/>
              <a:gd name="connsiteX4" fmla="*/ 2425730 w 2425730"/>
              <a:gd name="connsiteY4" fmla="*/ 1411223 h 3506849"/>
              <a:gd name="connsiteX5" fmla="*/ 2375998 w 2425730"/>
              <a:gd name="connsiteY5" fmla="*/ 1413734 h 3506849"/>
              <a:gd name="connsiteX6" fmla="*/ 1409700 w 2425730"/>
              <a:gd name="connsiteY6" fmla="*/ 2484525 h 3506849"/>
              <a:gd name="connsiteX7" fmla="*/ 1431568 w 2425730"/>
              <a:gd name="connsiteY7" fmla="*/ 2701447 h 3506849"/>
              <a:gd name="connsiteX8" fmla="*/ 1446377 w 2425730"/>
              <a:gd name="connsiteY8" fmla="*/ 2759042 h 3506849"/>
              <a:gd name="connsiteX9" fmla="*/ 174954 w 2425730"/>
              <a:gd name="connsiteY9" fmla="*/ 3394913 h 3506849"/>
              <a:gd name="connsiteX10" fmla="*/ 111768 w 2425730"/>
              <a:gd name="connsiteY10" fmla="*/ 3222276 h 3506849"/>
              <a:gd name="connsiteX11" fmla="*/ 0 w 2425730"/>
              <a:gd name="connsiteY11" fmla="*/ 2483001 h 3506849"/>
              <a:gd name="connsiteX12" fmla="*/ 2231863 w 2425730"/>
              <a:gd name="connsiteY12" fmla="*/ 9789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5730" h="3506849">
                <a:moveTo>
                  <a:pt x="263544" y="3485485"/>
                </a:moveTo>
                <a:lnTo>
                  <a:pt x="222423" y="3506849"/>
                </a:lnTo>
                <a:lnTo>
                  <a:pt x="222113" y="3506205"/>
                </a:lnTo>
                <a:close/>
                <a:moveTo>
                  <a:pt x="2425730" y="0"/>
                </a:moveTo>
                <a:lnTo>
                  <a:pt x="2425730" y="1411223"/>
                </a:lnTo>
                <a:lnTo>
                  <a:pt x="2375998" y="1413734"/>
                </a:lnTo>
                <a:cubicBezTo>
                  <a:pt x="1833243" y="1468854"/>
                  <a:pt x="1409700" y="1927227"/>
                  <a:pt x="1409700" y="2484525"/>
                </a:cubicBezTo>
                <a:cubicBezTo>
                  <a:pt x="1409700" y="2558831"/>
                  <a:pt x="1417230" y="2631379"/>
                  <a:pt x="1431568" y="2701447"/>
                </a:cubicBezTo>
                <a:lnTo>
                  <a:pt x="1446377" y="2759042"/>
                </a:lnTo>
                <a:lnTo>
                  <a:pt x="174954" y="3394913"/>
                </a:lnTo>
                <a:lnTo>
                  <a:pt x="111768" y="3222276"/>
                </a:lnTo>
                <a:cubicBezTo>
                  <a:pt x="39131" y="2988739"/>
                  <a:pt x="0" y="2740440"/>
                  <a:pt x="0" y="2483001"/>
                </a:cubicBezTo>
                <a:cubicBezTo>
                  <a:pt x="0" y="1195808"/>
                  <a:pt x="978259" y="137100"/>
                  <a:pt x="2231863" y="9789"/>
                </a:cubicBezTo>
                <a:close/>
              </a:path>
            </a:pathLst>
          </a:cu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14"/>
          <p:cNvSpPr/>
          <p:nvPr/>
        </p:nvSpPr>
        <p:spPr bwMode="auto">
          <a:xfrm>
            <a:off x="758863" y="1602329"/>
            <a:ext cx="4749307" cy="3506352"/>
          </a:xfrm>
          <a:custGeom>
            <a:avLst/>
            <a:gdLst>
              <a:gd name="connsiteX0" fmla="*/ 41432 w 4749981"/>
              <a:gd name="connsiteY0" fmla="*/ 3485484 h 3506849"/>
              <a:gd name="connsiteX1" fmla="*/ 310 w 4749981"/>
              <a:gd name="connsiteY1" fmla="*/ 3506849 h 3506849"/>
              <a:gd name="connsiteX2" fmla="*/ 0 w 4749981"/>
              <a:gd name="connsiteY2" fmla="*/ 3506205 h 3506849"/>
              <a:gd name="connsiteX3" fmla="*/ 2324249 w 4749981"/>
              <a:gd name="connsiteY3" fmla="*/ 0 h 3506849"/>
              <a:gd name="connsiteX4" fmla="*/ 2518118 w 4749981"/>
              <a:gd name="connsiteY4" fmla="*/ 9789 h 3506849"/>
              <a:gd name="connsiteX5" fmla="*/ 4749981 w 4749981"/>
              <a:gd name="connsiteY5" fmla="*/ 2483001 h 3506849"/>
              <a:gd name="connsiteX6" fmla="*/ 4638213 w 4749981"/>
              <a:gd name="connsiteY6" fmla="*/ 3222276 h 3506849"/>
              <a:gd name="connsiteX7" fmla="*/ 4575027 w 4749981"/>
              <a:gd name="connsiteY7" fmla="*/ 3394914 h 3506849"/>
              <a:gd name="connsiteX8" fmla="*/ 3303606 w 4749981"/>
              <a:gd name="connsiteY8" fmla="*/ 2759044 h 3506849"/>
              <a:gd name="connsiteX9" fmla="*/ 3318415 w 4749981"/>
              <a:gd name="connsiteY9" fmla="*/ 2701447 h 3506849"/>
              <a:gd name="connsiteX10" fmla="*/ 3340283 w 4749981"/>
              <a:gd name="connsiteY10" fmla="*/ 2484525 h 3506849"/>
              <a:gd name="connsiteX11" fmla="*/ 2373986 w 4749981"/>
              <a:gd name="connsiteY11" fmla="*/ 1413734 h 3506849"/>
              <a:gd name="connsiteX12" fmla="*/ 2324249 w 4749981"/>
              <a:gd name="connsiteY12" fmla="*/ 1411223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981" h="3506849">
                <a:moveTo>
                  <a:pt x="41432" y="3485484"/>
                </a:moveTo>
                <a:lnTo>
                  <a:pt x="310" y="3506849"/>
                </a:lnTo>
                <a:lnTo>
                  <a:pt x="0" y="3506205"/>
                </a:lnTo>
                <a:close/>
                <a:moveTo>
                  <a:pt x="2324249" y="0"/>
                </a:moveTo>
                <a:lnTo>
                  <a:pt x="2518118" y="9789"/>
                </a:lnTo>
                <a:cubicBezTo>
                  <a:pt x="3771722" y="137100"/>
                  <a:pt x="4749981" y="1195808"/>
                  <a:pt x="4749981" y="2483001"/>
                </a:cubicBezTo>
                <a:cubicBezTo>
                  <a:pt x="4749981" y="2740440"/>
                  <a:pt x="4710851" y="2988739"/>
                  <a:pt x="4638213" y="3222276"/>
                </a:cubicBezTo>
                <a:lnTo>
                  <a:pt x="4575027" y="3394914"/>
                </a:lnTo>
                <a:lnTo>
                  <a:pt x="3303606" y="2759044"/>
                </a:lnTo>
                <a:lnTo>
                  <a:pt x="3318415" y="2701447"/>
                </a:lnTo>
                <a:cubicBezTo>
                  <a:pt x="3332753" y="2631379"/>
                  <a:pt x="3340283" y="2558831"/>
                  <a:pt x="3340283" y="2484525"/>
                </a:cubicBezTo>
                <a:cubicBezTo>
                  <a:pt x="3340283" y="1927227"/>
                  <a:pt x="2916741" y="1468854"/>
                  <a:pt x="2373986" y="1413734"/>
                </a:cubicBezTo>
                <a:lnTo>
                  <a:pt x="2324249" y="1411223"/>
                </a:ln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p:nvSpPr>
        <p:spPr bwMode="auto">
          <a:xfrm>
            <a:off x="758863" y="4477069"/>
            <a:ext cx="4527227" cy="2093604"/>
          </a:xfrm>
          <a:custGeom>
            <a:avLst/>
            <a:gdLst>
              <a:gd name="connsiteX0" fmla="*/ 1261799 w 4527869"/>
              <a:gd name="connsiteY0" fmla="*/ 0 h 2093901"/>
              <a:gd name="connsiteX1" fmla="*/ 1272172 w 4527869"/>
              <a:gd name="connsiteY1" fmla="*/ 28342 h 2093901"/>
              <a:gd name="connsiteX2" fmla="*/ 2263935 w 4527869"/>
              <a:gd name="connsiteY2" fmla="*/ 685726 h 2093901"/>
              <a:gd name="connsiteX3" fmla="*/ 3255698 w 4527869"/>
              <a:gd name="connsiteY3" fmla="*/ 28342 h 2093901"/>
              <a:gd name="connsiteX4" fmla="*/ 3266071 w 4527869"/>
              <a:gd name="connsiteY4" fmla="*/ 1 h 2093901"/>
              <a:gd name="connsiteX5" fmla="*/ 4527869 w 4527869"/>
              <a:gd name="connsiteY5" fmla="*/ 631058 h 2093901"/>
              <a:gd name="connsiteX6" fmla="*/ 4449929 w 4527869"/>
              <a:gd name="connsiteY6" fmla="*/ 792852 h 2093901"/>
              <a:gd name="connsiteX7" fmla="*/ 2263934 w 4527869"/>
              <a:gd name="connsiteY7" fmla="*/ 2093901 h 2093901"/>
              <a:gd name="connsiteX8" fmla="*/ 77940 w 4527869"/>
              <a:gd name="connsiteY8" fmla="*/ 792852 h 2093901"/>
              <a:gd name="connsiteX9" fmla="*/ 0 w 4527869"/>
              <a:gd name="connsiteY9" fmla="*/ 631058 h 209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7869" h="2093901">
                <a:moveTo>
                  <a:pt x="1261799" y="0"/>
                </a:moveTo>
                <a:lnTo>
                  <a:pt x="1272172" y="28342"/>
                </a:lnTo>
                <a:cubicBezTo>
                  <a:pt x="1435570" y="414659"/>
                  <a:pt x="1818097" y="685726"/>
                  <a:pt x="2263935" y="685726"/>
                </a:cubicBezTo>
                <a:cubicBezTo>
                  <a:pt x="2709773" y="685726"/>
                  <a:pt x="3092300" y="414659"/>
                  <a:pt x="3255698" y="28342"/>
                </a:cubicBezTo>
                <a:lnTo>
                  <a:pt x="3266071" y="1"/>
                </a:lnTo>
                <a:lnTo>
                  <a:pt x="4527869" y="631058"/>
                </a:lnTo>
                <a:lnTo>
                  <a:pt x="4449929" y="792852"/>
                </a:lnTo>
                <a:cubicBezTo>
                  <a:pt x="4028943" y="1567815"/>
                  <a:pt x="3207876" y="2093901"/>
                  <a:pt x="2263934" y="2093901"/>
                </a:cubicBezTo>
                <a:cubicBezTo>
                  <a:pt x="1319993" y="2093901"/>
                  <a:pt x="498925" y="1567815"/>
                  <a:pt x="77940" y="792852"/>
                </a:cubicBezTo>
                <a:lnTo>
                  <a:pt x="0" y="631058"/>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45"/>
          <p:cNvSpPr/>
          <p:nvPr/>
        </p:nvSpPr>
        <p:spPr bwMode="auto">
          <a:xfrm>
            <a:off x="755838" y="1602329"/>
            <a:ext cx="4748973" cy="3506352"/>
          </a:xfrm>
          <a:custGeom>
            <a:avLst/>
            <a:gdLst>
              <a:gd name="connsiteX0" fmla="*/ 41432 w 4749981"/>
              <a:gd name="connsiteY0" fmla="*/ 3485484 h 3506849"/>
              <a:gd name="connsiteX1" fmla="*/ 310 w 4749981"/>
              <a:gd name="connsiteY1" fmla="*/ 3506849 h 3506849"/>
              <a:gd name="connsiteX2" fmla="*/ 0 w 4749981"/>
              <a:gd name="connsiteY2" fmla="*/ 3506205 h 3506849"/>
              <a:gd name="connsiteX3" fmla="*/ 2324249 w 4749981"/>
              <a:gd name="connsiteY3" fmla="*/ 0 h 3506849"/>
              <a:gd name="connsiteX4" fmla="*/ 2518118 w 4749981"/>
              <a:gd name="connsiteY4" fmla="*/ 9789 h 3506849"/>
              <a:gd name="connsiteX5" fmla="*/ 4749981 w 4749981"/>
              <a:gd name="connsiteY5" fmla="*/ 2483001 h 3506849"/>
              <a:gd name="connsiteX6" fmla="*/ 4638213 w 4749981"/>
              <a:gd name="connsiteY6" fmla="*/ 3222276 h 3506849"/>
              <a:gd name="connsiteX7" fmla="*/ 4575027 w 4749981"/>
              <a:gd name="connsiteY7" fmla="*/ 3394914 h 3506849"/>
              <a:gd name="connsiteX8" fmla="*/ 3303606 w 4749981"/>
              <a:gd name="connsiteY8" fmla="*/ 2759044 h 3506849"/>
              <a:gd name="connsiteX9" fmla="*/ 3318415 w 4749981"/>
              <a:gd name="connsiteY9" fmla="*/ 2701447 h 3506849"/>
              <a:gd name="connsiteX10" fmla="*/ 3340283 w 4749981"/>
              <a:gd name="connsiteY10" fmla="*/ 2484525 h 3506849"/>
              <a:gd name="connsiteX11" fmla="*/ 2373986 w 4749981"/>
              <a:gd name="connsiteY11" fmla="*/ 1413734 h 3506849"/>
              <a:gd name="connsiteX12" fmla="*/ 2324249 w 4749981"/>
              <a:gd name="connsiteY12" fmla="*/ 1411223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981" h="3506849">
                <a:moveTo>
                  <a:pt x="41432" y="3485484"/>
                </a:moveTo>
                <a:lnTo>
                  <a:pt x="310" y="3506849"/>
                </a:lnTo>
                <a:lnTo>
                  <a:pt x="0" y="3506205"/>
                </a:lnTo>
                <a:close/>
                <a:moveTo>
                  <a:pt x="2324249" y="0"/>
                </a:moveTo>
                <a:lnTo>
                  <a:pt x="2518118" y="9789"/>
                </a:lnTo>
                <a:cubicBezTo>
                  <a:pt x="3771722" y="137100"/>
                  <a:pt x="4749981" y="1195808"/>
                  <a:pt x="4749981" y="2483001"/>
                </a:cubicBezTo>
                <a:cubicBezTo>
                  <a:pt x="4749981" y="2740440"/>
                  <a:pt x="4710851" y="2988739"/>
                  <a:pt x="4638213" y="3222276"/>
                </a:cubicBezTo>
                <a:lnTo>
                  <a:pt x="4575027" y="3394914"/>
                </a:lnTo>
                <a:lnTo>
                  <a:pt x="3303606" y="2759044"/>
                </a:lnTo>
                <a:lnTo>
                  <a:pt x="3318415" y="2701447"/>
                </a:lnTo>
                <a:cubicBezTo>
                  <a:pt x="3332753" y="2631379"/>
                  <a:pt x="3340283" y="2558831"/>
                  <a:pt x="3340283" y="2484525"/>
                </a:cubicBezTo>
                <a:cubicBezTo>
                  <a:pt x="3340283" y="1927227"/>
                  <a:pt x="2916741" y="1468854"/>
                  <a:pt x="2373986" y="1413734"/>
                </a:cubicBezTo>
                <a:lnTo>
                  <a:pt x="2324249" y="1411223"/>
                </a:lnTo>
                <a:close/>
              </a:path>
            </a:pathLst>
          </a:custGeom>
          <a:solidFill>
            <a:schemeClr val="bg1">
              <a:lumMod val="85000"/>
            </a:schemeClr>
          </a:solid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7" name="Freeform 46"/>
          <p:cNvSpPr/>
          <p:nvPr/>
        </p:nvSpPr>
        <p:spPr bwMode="auto">
          <a:xfrm>
            <a:off x="756425" y="4477069"/>
            <a:ext cx="4526909" cy="2093604"/>
          </a:xfrm>
          <a:custGeom>
            <a:avLst/>
            <a:gdLst>
              <a:gd name="connsiteX0" fmla="*/ 1261799 w 4527869"/>
              <a:gd name="connsiteY0" fmla="*/ 0 h 2093901"/>
              <a:gd name="connsiteX1" fmla="*/ 1272172 w 4527869"/>
              <a:gd name="connsiteY1" fmla="*/ 28342 h 2093901"/>
              <a:gd name="connsiteX2" fmla="*/ 2263935 w 4527869"/>
              <a:gd name="connsiteY2" fmla="*/ 685726 h 2093901"/>
              <a:gd name="connsiteX3" fmla="*/ 3255698 w 4527869"/>
              <a:gd name="connsiteY3" fmla="*/ 28342 h 2093901"/>
              <a:gd name="connsiteX4" fmla="*/ 3266071 w 4527869"/>
              <a:gd name="connsiteY4" fmla="*/ 1 h 2093901"/>
              <a:gd name="connsiteX5" fmla="*/ 4527869 w 4527869"/>
              <a:gd name="connsiteY5" fmla="*/ 631058 h 2093901"/>
              <a:gd name="connsiteX6" fmla="*/ 4449929 w 4527869"/>
              <a:gd name="connsiteY6" fmla="*/ 792852 h 2093901"/>
              <a:gd name="connsiteX7" fmla="*/ 2263934 w 4527869"/>
              <a:gd name="connsiteY7" fmla="*/ 2093901 h 2093901"/>
              <a:gd name="connsiteX8" fmla="*/ 77940 w 4527869"/>
              <a:gd name="connsiteY8" fmla="*/ 792852 h 2093901"/>
              <a:gd name="connsiteX9" fmla="*/ 0 w 4527869"/>
              <a:gd name="connsiteY9" fmla="*/ 631058 h 209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7869" h="2093901">
                <a:moveTo>
                  <a:pt x="1261799" y="0"/>
                </a:moveTo>
                <a:lnTo>
                  <a:pt x="1272172" y="28342"/>
                </a:lnTo>
                <a:cubicBezTo>
                  <a:pt x="1435570" y="414659"/>
                  <a:pt x="1818097" y="685726"/>
                  <a:pt x="2263935" y="685726"/>
                </a:cubicBezTo>
                <a:cubicBezTo>
                  <a:pt x="2709773" y="685726"/>
                  <a:pt x="3092300" y="414659"/>
                  <a:pt x="3255698" y="28342"/>
                </a:cubicBezTo>
                <a:lnTo>
                  <a:pt x="3266071" y="1"/>
                </a:lnTo>
                <a:lnTo>
                  <a:pt x="4527869" y="631058"/>
                </a:lnTo>
                <a:lnTo>
                  <a:pt x="4449929" y="792852"/>
                </a:lnTo>
                <a:cubicBezTo>
                  <a:pt x="4028943" y="1567815"/>
                  <a:pt x="3207876" y="2093901"/>
                  <a:pt x="2263934" y="2093901"/>
                </a:cubicBezTo>
                <a:cubicBezTo>
                  <a:pt x="1319993" y="2093901"/>
                  <a:pt x="498925" y="1567815"/>
                  <a:pt x="77940" y="792852"/>
                </a:cubicBezTo>
                <a:lnTo>
                  <a:pt x="0" y="631058"/>
                </a:lnTo>
                <a:close/>
              </a:path>
            </a:pathLst>
          </a:custGeom>
          <a:solidFill>
            <a:schemeClr val="bg1">
              <a:lumMod val="85000"/>
            </a:schemeClr>
          </a:solid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97" name="Group 96"/>
          <p:cNvGrpSpPr/>
          <p:nvPr/>
        </p:nvGrpSpPr>
        <p:grpSpPr>
          <a:xfrm>
            <a:off x="2561199" y="5477904"/>
            <a:ext cx="719448" cy="723544"/>
            <a:chOff x="10969809" y="2370994"/>
            <a:chExt cx="418861" cy="421246"/>
          </a:xfrm>
        </p:grpSpPr>
        <p:sp>
          <p:nvSpPr>
            <p:cNvPr id="98" name="Rectangle 97"/>
            <p:cNvSpPr/>
            <p:nvPr/>
          </p:nvSpPr>
          <p:spPr bwMode="auto">
            <a:xfrm>
              <a:off x="10994788" y="2597530"/>
              <a:ext cx="72412" cy="1947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p:cNvSpPr/>
            <p:nvPr/>
          </p:nvSpPr>
          <p:spPr bwMode="auto">
            <a:xfrm>
              <a:off x="11101945" y="2519077"/>
              <a:ext cx="72412" cy="2731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p:cNvSpPr/>
            <p:nvPr/>
          </p:nvSpPr>
          <p:spPr bwMode="auto">
            <a:xfrm>
              <a:off x="11209102" y="2455067"/>
              <a:ext cx="72412" cy="3371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100"/>
            <p:cNvSpPr/>
            <p:nvPr/>
          </p:nvSpPr>
          <p:spPr bwMode="auto">
            <a:xfrm>
              <a:off x="11316258" y="2370994"/>
              <a:ext cx="72412" cy="4212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2" name="icon BULB"/>
            <p:cNvSpPr>
              <a:spLocks noChangeAspect="1" noEditPoints="1"/>
            </p:cNvSpPr>
            <p:nvPr/>
          </p:nvSpPr>
          <p:spPr bwMode="auto">
            <a:xfrm>
              <a:off x="10969809" y="2375442"/>
              <a:ext cx="114209" cy="182734"/>
            </a:xfrm>
            <a:custGeom>
              <a:avLst/>
              <a:gdLst>
                <a:gd name="T0" fmla="*/ 74 w 149"/>
                <a:gd name="T1" fmla="*/ 0 h 241"/>
                <a:gd name="T2" fmla="*/ 74 w 149"/>
                <a:gd name="T3" fmla="*/ 0 h 241"/>
                <a:gd name="T4" fmla="*/ 0 w 149"/>
                <a:gd name="T5" fmla="*/ 70 h 241"/>
                <a:gd name="T6" fmla="*/ 27 w 149"/>
                <a:gd name="T7" fmla="*/ 127 h 241"/>
                <a:gd name="T8" fmla="*/ 33 w 149"/>
                <a:gd name="T9" fmla="*/ 140 h 241"/>
                <a:gd name="T10" fmla="*/ 35 w 149"/>
                <a:gd name="T11" fmla="*/ 154 h 241"/>
                <a:gd name="T12" fmla="*/ 44 w 149"/>
                <a:gd name="T13" fmla="*/ 176 h 241"/>
                <a:gd name="T14" fmla="*/ 107 w 149"/>
                <a:gd name="T15" fmla="*/ 176 h 241"/>
                <a:gd name="T16" fmla="*/ 115 w 149"/>
                <a:gd name="T17" fmla="*/ 154 h 241"/>
                <a:gd name="T18" fmla="*/ 124 w 149"/>
                <a:gd name="T19" fmla="*/ 127 h 241"/>
                <a:gd name="T20" fmla="*/ 137 w 149"/>
                <a:gd name="T21" fmla="*/ 105 h 241"/>
                <a:gd name="T22" fmla="*/ 149 w 149"/>
                <a:gd name="T23" fmla="*/ 70 h 241"/>
                <a:gd name="T24" fmla="*/ 74 w 149"/>
                <a:gd name="T25" fmla="*/ 0 h 241"/>
                <a:gd name="T26" fmla="*/ 58 w 149"/>
                <a:gd name="T27" fmla="*/ 234 h 241"/>
                <a:gd name="T28" fmla="*/ 67 w 149"/>
                <a:gd name="T29" fmla="*/ 241 h 241"/>
                <a:gd name="T30" fmla="*/ 86 w 149"/>
                <a:gd name="T31" fmla="*/ 241 h 241"/>
                <a:gd name="T32" fmla="*/ 94 w 149"/>
                <a:gd name="T33" fmla="*/ 234 h 241"/>
                <a:gd name="T34" fmla="*/ 58 w 149"/>
                <a:gd name="T35" fmla="*/ 234 h 241"/>
                <a:gd name="T36" fmla="*/ 97 w 149"/>
                <a:gd name="T37" fmla="*/ 209 h 241"/>
                <a:gd name="T38" fmla="*/ 55 w 149"/>
                <a:gd name="T39" fmla="*/ 209 h 241"/>
                <a:gd name="T40" fmla="*/ 45 w 149"/>
                <a:gd name="T41" fmla="*/ 217 h 241"/>
                <a:gd name="T42" fmla="*/ 56 w 149"/>
                <a:gd name="T43" fmla="*/ 226 h 241"/>
                <a:gd name="T44" fmla="*/ 97 w 149"/>
                <a:gd name="T45" fmla="*/ 226 h 241"/>
                <a:gd name="T46" fmla="*/ 107 w 149"/>
                <a:gd name="T47" fmla="*/ 217 h 241"/>
                <a:gd name="T48" fmla="*/ 97 w 149"/>
                <a:gd name="T49" fmla="*/ 209 h 241"/>
                <a:gd name="T50" fmla="*/ 99 w 149"/>
                <a:gd name="T51" fmla="*/ 184 h 241"/>
                <a:gd name="T52" fmla="*/ 52 w 149"/>
                <a:gd name="T53" fmla="*/ 184 h 241"/>
                <a:gd name="T54" fmla="*/ 43 w 149"/>
                <a:gd name="T55" fmla="*/ 192 h 241"/>
                <a:gd name="T56" fmla="*/ 53 w 149"/>
                <a:gd name="T57" fmla="*/ 201 h 241"/>
                <a:gd name="T58" fmla="*/ 99 w 149"/>
                <a:gd name="T59" fmla="*/ 201 h 241"/>
                <a:gd name="T60" fmla="*/ 110 w 149"/>
                <a:gd name="T61" fmla="*/ 192 h 241"/>
                <a:gd name="T62" fmla="*/ 99 w 149"/>
                <a:gd name="T63" fmla="*/ 18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241">
                  <a:moveTo>
                    <a:pt x="74" y="0"/>
                  </a:moveTo>
                  <a:cubicBezTo>
                    <a:pt x="74" y="0"/>
                    <a:pt x="74" y="0"/>
                    <a:pt x="74" y="0"/>
                  </a:cubicBezTo>
                  <a:cubicBezTo>
                    <a:pt x="33" y="0"/>
                    <a:pt x="0" y="31"/>
                    <a:pt x="0" y="70"/>
                  </a:cubicBezTo>
                  <a:cubicBezTo>
                    <a:pt x="0" y="92"/>
                    <a:pt x="18" y="107"/>
                    <a:pt x="27" y="127"/>
                  </a:cubicBezTo>
                  <a:cubicBezTo>
                    <a:pt x="30" y="132"/>
                    <a:pt x="31" y="136"/>
                    <a:pt x="33" y="140"/>
                  </a:cubicBezTo>
                  <a:cubicBezTo>
                    <a:pt x="34" y="146"/>
                    <a:pt x="34" y="150"/>
                    <a:pt x="35" y="154"/>
                  </a:cubicBezTo>
                  <a:cubicBezTo>
                    <a:pt x="36" y="162"/>
                    <a:pt x="38" y="170"/>
                    <a:pt x="44" y="176"/>
                  </a:cubicBezTo>
                  <a:cubicBezTo>
                    <a:pt x="107" y="176"/>
                    <a:pt x="107" y="176"/>
                    <a:pt x="107" y="176"/>
                  </a:cubicBezTo>
                  <a:cubicBezTo>
                    <a:pt x="114" y="170"/>
                    <a:pt x="115" y="162"/>
                    <a:pt x="115" y="154"/>
                  </a:cubicBezTo>
                  <a:cubicBezTo>
                    <a:pt x="117" y="146"/>
                    <a:pt x="118" y="138"/>
                    <a:pt x="124" y="127"/>
                  </a:cubicBezTo>
                  <a:cubicBezTo>
                    <a:pt x="127" y="119"/>
                    <a:pt x="132" y="112"/>
                    <a:pt x="137" y="105"/>
                  </a:cubicBezTo>
                  <a:cubicBezTo>
                    <a:pt x="143" y="94"/>
                    <a:pt x="149" y="83"/>
                    <a:pt x="149" y="70"/>
                  </a:cubicBezTo>
                  <a:cubicBezTo>
                    <a:pt x="149" y="31"/>
                    <a:pt x="115" y="0"/>
                    <a:pt x="74" y="0"/>
                  </a:cubicBezTo>
                  <a:moveTo>
                    <a:pt x="58" y="234"/>
                  </a:moveTo>
                  <a:cubicBezTo>
                    <a:pt x="58" y="234"/>
                    <a:pt x="59" y="241"/>
                    <a:pt x="67" y="241"/>
                  </a:cubicBezTo>
                  <a:cubicBezTo>
                    <a:pt x="86" y="241"/>
                    <a:pt x="86" y="241"/>
                    <a:pt x="86" y="241"/>
                  </a:cubicBezTo>
                  <a:cubicBezTo>
                    <a:pt x="93" y="241"/>
                    <a:pt x="94" y="234"/>
                    <a:pt x="94" y="234"/>
                  </a:cubicBezTo>
                  <a:lnTo>
                    <a:pt x="58" y="234"/>
                  </a:lnTo>
                  <a:close/>
                  <a:moveTo>
                    <a:pt x="97" y="209"/>
                  </a:moveTo>
                  <a:cubicBezTo>
                    <a:pt x="55" y="209"/>
                    <a:pt x="55" y="209"/>
                    <a:pt x="55" y="209"/>
                  </a:cubicBezTo>
                  <a:cubicBezTo>
                    <a:pt x="50" y="209"/>
                    <a:pt x="45" y="213"/>
                    <a:pt x="45" y="217"/>
                  </a:cubicBezTo>
                  <a:cubicBezTo>
                    <a:pt x="45" y="223"/>
                    <a:pt x="50" y="226"/>
                    <a:pt x="56" y="226"/>
                  </a:cubicBezTo>
                  <a:cubicBezTo>
                    <a:pt x="97" y="226"/>
                    <a:pt x="97" y="226"/>
                    <a:pt x="97" y="226"/>
                  </a:cubicBezTo>
                  <a:cubicBezTo>
                    <a:pt x="103" y="226"/>
                    <a:pt x="107" y="223"/>
                    <a:pt x="107" y="217"/>
                  </a:cubicBezTo>
                  <a:cubicBezTo>
                    <a:pt x="107" y="213"/>
                    <a:pt x="103" y="209"/>
                    <a:pt x="97" y="209"/>
                  </a:cubicBezTo>
                  <a:moveTo>
                    <a:pt x="99" y="184"/>
                  </a:moveTo>
                  <a:cubicBezTo>
                    <a:pt x="52" y="184"/>
                    <a:pt x="52" y="184"/>
                    <a:pt x="52" y="184"/>
                  </a:cubicBezTo>
                  <a:cubicBezTo>
                    <a:pt x="47" y="184"/>
                    <a:pt x="43" y="187"/>
                    <a:pt x="43" y="192"/>
                  </a:cubicBezTo>
                  <a:cubicBezTo>
                    <a:pt x="43" y="197"/>
                    <a:pt x="47" y="201"/>
                    <a:pt x="53" y="201"/>
                  </a:cubicBezTo>
                  <a:cubicBezTo>
                    <a:pt x="99" y="201"/>
                    <a:pt x="99" y="201"/>
                    <a:pt x="99" y="201"/>
                  </a:cubicBezTo>
                  <a:cubicBezTo>
                    <a:pt x="105" y="201"/>
                    <a:pt x="110" y="197"/>
                    <a:pt x="110" y="192"/>
                  </a:cubicBezTo>
                  <a:cubicBezTo>
                    <a:pt x="110" y="187"/>
                    <a:pt x="105" y="184"/>
                    <a:pt x="99" y="184"/>
                  </a:cubicBezTo>
                </a:path>
              </a:pathLst>
            </a:custGeom>
            <a:solidFill>
              <a:schemeClr val="bg1"/>
            </a:solidFill>
            <a:ln>
              <a:noFill/>
            </a:ln>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86"/>
              <a:endParaRPr lang="en-US" sz="1764" dirty="0">
                <a:solidFill>
                  <a:srgbClr val="000000"/>
                </a:solidFill>
              </a:endParaRPr>
            </a:p>
          </p:txBody>
        </p:sp>
      </p:grpSp>
      <p:sp>
        <p:nvSpPr>
          <p:cNvPr id="103" name="Freeform 61"/>
          <p:cNvSpPr>
            <a:spLocks noChangeAspect="1"/>
          </p:cNvSpPr>
          <p:nvPr/>
        </p:nvSpPr>
        <p:spPr bwMode="auto">
          <a:xfrm>
            <a:off x="4156797" y="2861500"/>
            <a:ext cx="894340" cy="586558"/>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prstClr val="black"/>
              </a:solidFill>
            </a:endParaRPr>
          </a:p>
        </p:txBody>
      </p:sp>
      <p:grpSp>
        <p:nvGrpSpPr>
          <p:cNvPr id="104" name="Group 103"/>
          <p:cNvGrpSpPr/>
          <p:nvPr/>
        </p:nvGrpSpPr>
        <p:grpSpPr>
          <a:xfrm>
            <a:off x="1050965" y="2728795"/>
            <a:ext cx="959548" cy="794236"/>
            <a:chOff x="12890500" y="-3265488"/>
            <a:chExt cx="3722688" cy="3081338"/>
          </a:xfrm>
          <a:solidFill>
            <a:schemeClr val="bg1"/>
          </a:solidFill>
        </p:grpSpPr>
        <p:sp>
          <p:nvSpPr>
            <p:cNvPr id="105" name="Freeform 5"/>
            <p:cNvSpPr>
              <a:spLocks noEditPoints="1"/>
            </p:cNvSpPr>
            <p:nvPr/>
          </p:nvSpPr>
          <p:spPr bwMode="auto">
            <a:xfrm>
              <a:off x="12890500" y="-2878138"/>
              <a:ext cx="3722688"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106" name="Oval 6"/>
            <p:cNvSpPr>
              <a:spLocks noChangeArrowheads="1"/>
            </p:cNvSpPr>
            <p:nvPr/>
          </p:nvSpPr>
          <p:spPr bwMode="auto">
            <a:xfrm>
              <a:off x="14333538" y="-3265488"/>
              <a:ext cx="508000" cy="5080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spTree>
    <p:extLst>
      <p:ext uri="{BB962C8B-B14F-4D97-AF65-F5344CB8AC3E}">
        <p14:creationId xmlns:p14="http://schemas.microsoft.com/office/powerpoint/2010/main" val="311886543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43477E-6 -4.13981E-6 L -0.53893 -0.04448 " pathEditMode="relative" rAng="0" ptsTypes="AA">
                                      <p:cBhvr>
                                        <p:cTn id="6" dur="1000" fill="hold"/>
                                        <p:tgtEl>
                                          <p:spTgt spid="92"/>
                                        </p:tgtEl>
                                        <p:attrNameLst>
                                          <p:attrName>ppt_x</p:attrName>
                                          <p:attrName>ppt_y</p:attrName>
                                        </p:attrNameLst>
                                      </p:cBhvr>
                                      <p:rCtr x="-26947" y="-2224"/>
                                    </p:animMotion>
                                  </p:childTnLst>
                                </p:cTn>
                              </p:par>
                              <p:par>
                                <p:cTn id="7" presetID="10" presetClass="exit" presetSubtype="0" fill="hold" nodeType="withEffect">
                                  <p:stCondLst>
                                    <p:cond delay="500"/>
                                  </p:stCondLst>
                                  <p:childTnLst>
                                    <p:animEffect transition="out" filter="fade">
                                      <p:cBhvr>
                                        <p:cTn id="8" dur="500"/>
                                        <p:tgtEl>
                                          <p:spTgt spid="92"/>
                                        </p:tgtEl>
                                      </p:cBhvr>
                                    </p:animEffect>
                                    <p:set>
                                      <p:cBhvr>
                                        <p:cTn id="9" dur="1" fill="hold">
                                          <p:stCondLst>
                                            <p:cond delay="499"/>
                                          </p:stCondLst>
                                        </p:cTn>
                                        <p:tgtEl>
                                          <p:spTgt spid="92"/>
                                        </p:tgtEl>
                                        <p:attrNameLst>
                                          <p:attrName>style.visibility</p:attrName>
                                        </p:attrNameLst>
                                      </p:cBhvr>
                                      <p:to>
                                        <p:strVal val="hidden"/>
                                      </p:to>
                                    </p:set>
                                  </p:childTnLst>
                                </p:cTn>
                              </p:par>
                              <p:par>
                                <p:cTn id="10" presetID="10" presetClass="entr" presetSubtype="0" fill="hold" grpId="0" nodeType="withEffect">
                                  <p:stCondLst>
                                    <p:cond delay="75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750"/>
                                  </p:stCondLst>
                                  <p:childTnLst>
                                    <p:set>
                                      <p:cBhvr>
                                        <p:cTn id="14" dur="1" fill="hold">
                                          <p:stCondLst>
                                            <p:cond delay="0"/>
                                          </p:stCondLst>
                                        </p:cTn>
                                        <p:tgtEl>
                                          <p:spTgt spid="104"/>
                                        </p:tgtEl>
                                        <p:attrNameLst>
                                          <p:attrName>style.visibility</p:attrName>
                                        </p:attrNameLst>
                                      </p:cBhvr>
                                      <p:to>
                                        <p:strVal val="visible"/>
                                      </p:to>
                                    </p:set>
                                    <p:animEffect transition="in" filter="fade">
                                      <p:cBhvr>
                                        <p:cTn id="15" dur="500"/>
                                        <p:tgtEl>
                                          <p:spTgt spid="104"/>
                                        </p:tgtEl>
                                      </p:cBhvr>
                                    </p:animEffect>
                                  </p:childTnLst>
                                </p:cTn>
                              </p:par>
                              <p:par>
                                <p:cTn id="16" presetID="42" presetClass="path" presetSubtype="0" accel="50000" decel="50000" fill="hold" nodeType="withEffect">
                                  <p:stCondLst>
                                    <p:cond delay="750"/>
                                  </p:stCondLst>
                                  <p:childTnLst>
                                    <p:animMotion origin="layout" path="M 2.5785E-6 -4.13981E-6 L -0.38512 -0.03767 " pathEditMode="relative" rAng="0" ptsTypes="AA">
                                      <p:cBhvr>
                                        <p:cTn id="17" dur="1000" fill="hold"/>
                                        <p:tgtEl>
                                          <p:spTgt spid="89"/>
                                        </p:tgtEl>
                                        <p:attrNameLst>
                                          <p:attrName>ppt_x</p:attrName>
                                          <p:attrName>ppt_y</p:attrName>
                                        </p:attrNameLst>
                                      </p:cBhvr>
                                      <p:rCtr x="-19262" y="-1884"/>
                                    </p:animMotion>
                                  </p:childTnLst>
                                </p:cTn>
                              </p:par>
                              <p:par>
                                <p:cTn id="18" presetID="10" presetClass="exit" presetSubtype="0" fill="hold" nodeType="withEffect">
                                  <p:stCondLst>
                                    <p:cond delay="1250"/>
                                  </p:stCondLst>
                                  <p:childTnLst>
                                    <p:animEffect transition="out" filter="fade">
                                      <p:cBhvr>
                                        <p:cTn id="19" dur="500"/>
                                        <p:tgtEl>
                                          <p:spTgt spid="89"/>
                                        </p:tgtEl>
                                      </p:cBhvr>
                                    </p:animEffect>
                                    <p:set>
                                      <p:cBhvr>
                                        <p:cTn id="20" dur="1" fill="hold">
                                          <p:stCondLst>
                                            <p:cond delay="499"/>
                                          </p:stCondLst>
                                        </p:cTn>
                                        <p:tgtEl>
                                          <p:spTgt spid="89"/>
                                        </p:tgtEl>
                                        <p:attrNameLst>
                                          <p:attrName>style.visibility</p:attrName>
                                        </p:attrNameLst>
                                      </p:cBhvr>
                                      <p:to>
                                        <p:strVal val="hidden"/>
                                      </p:to>
                                    </p:set>
                                  </p:childTnLst>
                                </p:cTn>
                              </p:par>
                              <p:par>
                                <p:cTn id="21" presetID="10" presetClass="entr" presetSubtype="0" fill="hold" grpId="0" nodeType="withEffect">
                                  <p:stCondLst>
                                    <p:cond delay="15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1500"/>
                                  </p:stCondLst>
                                  <p:childTnLst>
                                    <p:set>
                                      <p:cBhvr>
                                        <p:cTn id="25" dur="1" fill="hold">
                                          <p:stCondLst>
                                            <p:cond delay="0"/>
                                          </p:stCondLst>
                                        </p:cTn>
                                        <p:tgtEl>
                                          <p:spTgt spid="103"/>
                                        </p:tgtEl>
                                        <p:attrNameLst>
                                          <p:attrName>style.visibility</p:attrName>
                                        </p:attrNameLst>
                                      </p:cBhvr>
                                      <p:to>
                                        <p:strVal val="visible"/>
                                      </p:to>
                                    </p:set>
                                    <p:animEffect transition="in" filter="fade">
                                      <p:cBhvr>
                                        <p:cTn id="26" dur="500"/>
                                        <p:tgtEl>
                                          <p:spTgt spid="103"/>
                                        </p:tgtEl>
                                      </p:cBhvr>
                                    </p:animEffect>
                                  </p:childTnLst>
                                </p:cTn>
                              </p:par>
                              <p:par>
                                <p:cTn id="27" presetID="42" presetClass="path" presetSubtype="0" accel="50000" decel="50000" fill="hold" nodeType="withEffect">
                                  <p:stCondLst>
                                    <p:cond delay="1500"/>
                                  </p:stCondLst>
                                  <p:childTnLst>
                                    <p:animMotion origin="layout" path="M -4.52132E-6 4.60281E-6 L -0.61488 0.34929 " pathEditMode="relative" rAng="0" ptsTypes="AA">
                                      <p:cBhvr>
                                        <p:cTn id="28" dur="1000" fill="hold"/>
                                        <p:tgtEl>
                                          <p:spTgt spid="81"/>
                                        </p:tgtEl>
                                        <p:attrNameLst>
                                          <p:attrName>ppt_x</p:attrName>
                                          <p:attrName>ppt_y</p:attrName>
                                        </p:attrNameLst>
                                      </p:cBhvr>
                                      <p:rCtr x="-30751" y="17453"/>
                                    </p:animMotion>
                                  </p:childTnLst>
                                </p:cTn>
                              </p:par>
                              <p:par>
                                <p:cTn id="29" presetID="10" presetClass="exit" presetSubtype="0" fill="hold" nodeType="withEffect">
                                  <p:stCondLst>
                                    <p:cond delay="2000"/>
                                  </p:stCondLst>
                                  <p:childTnLst>
                                    <p:animEffect transition="out" filter="fade">
                                      <p:cBhvr>
                                        <p:cTn id="30" dur="500"/>
                                        <p:tgtEl>
                                          <p:spTgt spid="81"/>
                                        </p:tgtEl>
                                      </p:cBhvr>
                                    </p:animEffect>
                                    <p:set>
                                      <p:cBhvr>
                                        <p:cTn id="31" dur="1" fill="hold">
                                          <p:stCondLst>
                                            <p:cond delay="499"/>
                                          </p:stCondLst>
                                        </p:cTn>
                                        <p:tgtEl>
                                          <p:spTgt spid="81"/>
                                        </p:tgtEl>
                                        <p:attrNameLst>
                                          <p:attrName>style.visibility</p:attrName>
                                        </p:attrNameLst>
                                      </p:cBhvr>
                                      <p:to>
                                        <p:strVal val="hidden"/>
                                      </p:to>
                                    </p:set>
                                  </p:childTnLst>
                                </p:cTn>
                              </p:par>
                              <p:par>
                                <p:cTn id="32" presetID="10" presetClass="entr" presetSubtype="0" fill="hold" grpId="0" nodeType="withEffect">
                                  <p:stCondLst>
                                    <p:cond delay="225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nodeType="withEffect">
                                  <p:stCondLst>
                                    <p:cond delay="2250"/>
                                  </p:stCondLst>
                                  <p:childTnLst>
                                    <p:set>
                                      <p:cBhvr>
                                        <p:cTn id="36" dur="1" fill="hold">
                                          <p:stCondLst>
                                            <p:cond delay="0"/>
                                          </p:stCondLst>
                                        </p:cTn>
                                        <p:tgtEl>
                                          <p:spTgt spid="97"/>
                                        </p:tgtEl>
                                        <p:attrNameLst>
                                          <p:attrName>style.visibility</p:attrName>
                                        </p:attrNameLst>
                                      </p:cBhvr>
                                      <p:to>
                                        <p:strVal val="visible"/>
                                      </p:to>
                                    </p:set>
                                    <p:animEffect transition="in" filter="fade">
                                      <p:cBhvr>
                                        <p:cTn id="37" dur="500"/>
                                        <p:tgtEl>
                                          <p:spTgt spid="97"/>
                                        </p:tgtEl>
                                      </p:cBhvr>
                                    </p:animEffect>
                                  </p:childTnLst>
                                </p:cTn>
                              </p:par>
                              <p:par>
                                <p:cTn id="38" presetID="10" presetClass="entr" presetSubtype="0" fill="hold" grpId="1" nodeType="withEffect">
                                  <p:stCondLst>
                                    <p:cond delay="275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1000"/>
                                        <p:tgtEl>
                                          <p:spTgt spid="10"/>
                                        </p:tgtEl>
                                      </p:cBhvr>
                                    </p:animEffect>
                                  </p:childTnLst>
                                </p:cTn>
                              </p:par>
                              <p:par>
                                <p:cTn id="41" presetID="8" presetClass="emph" presetSubtype="0" decel="100000" fill="hold" grpId="0" nodeType="withEffect">
                                  <p:stCondLst>
                                    <p:cond delay="2250"/>
                                  </p:stCondLst>
                                  <p:childTnLst>
                                    <p:animRot by="43200000">
                                      <p:cBhvr>
                                        <p:cTn id="42" dur="1500" fill="hold"/>
                                        <p:tgtEl>
                                          <p:spTgt spid="10"/>
                                        </p:tgtEl>
                                        <p:attrNameLst>
                                          <p:attrName>r</p:attrName>
                                        </p:attrNameLst>
                                      </p:cBhvr>
                                    </p:animRot>
                                  </p:childTnLst>
                                </p:cTn>
                              </p:par>
                              <p:par>
                                <p:cTn id="43" presetID="10" presetClass="entr" presetSubtype="0" fill="hold" grpId="0" nodeType="withEffect">
                                  <p:stCondLst>
                                    <p:cond delay="350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par>
                          <p:cTn id="46" fill="hold">
                            <p:stCondLst>
                              <p:cond delay="4000"/>
                            </p:stCondLst>
                            <p:childTnLst>
                              <p:par>
                                <p:cTn id="47" presetID="10" presetClass="entr" presetSubtype="0" fill="hold" grpId="0" nodeType="after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500"/>
                                        <p:tgtEl>
                                          <p:spTgt spid="4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fade">
                                      <p:cBhvr>
                                        <p:cTn id="52" dur="500"/>
                                        <p:tgtEl>
                                          <p:spTgt spid="47"/>
                                        </p:tgtEl>
                                      </p:cBhvr>
                                    </p:animEffect>
                                  </p:childTnLst>
                                </p:cTn>
                              </p:par>
                              <p:par>
                                <p:cTn id="53" presetID="1" presetClass="entr" presetSubtype="0" fill="hold" grpId="0" nodeType="withEffect">
                                  <p:stCondLst>
                                    <p:cond delay="0"/>
                                  </p:stCondLst>
                                  <p:childTnLst>
                                    <p:set>
                                      <p:cBhvr>
                                        <p:cTn id="54" dur="1" fill="hold">
                                          <p:stCondLst>
                                            <p:cond delay="0"/>
                                          </p:stCondLst>
                                        </p:cTn>
                                        <p:tgtEl>
                                          <p:spTgt spid="2"/>
                                        </p:tgtEl>
                                        <p:attrNameLst>
                                          <p:attrName>style.visibility</p:attrName>
                                        </p:attrNameLst>
                                      </p:cBhvr>
                                      <p:to>
                                        <p:strVal val="visible"/>
                                      </p:to>
                                    </p:set>
                                  </p:childTnLst>
                                </p:cTn>
                              </p:par>
                            </p:childTnLst>
                          </p:cTn>
                        </p:par>
                        <p:par>
                          <p:cTn id="55" fill="hold">
                            <p:stCondLst>
                              <p:cond delay="4500"/>
                            </p:stCondLst>
                            <p:childTnLst>
                              <p:par>
                                <p:cTn id="56" presetID="2" presetClass="entr" presetSubtype="2" decel="100000" fill="hold" grpId="0" nodeType="afterEffect">
                                  <p:stCondLst>
                                    <p:cond delay="0"/>
                                  </p:stCondLst>
                                  <p:childTnLst>
                                    <p:set>
                                      <p:cBhvr>
                                        <p:cTn id="57" dur="1" fill="hold">
                                          <p:stCondLst>
                                            <p:cond delay="0"/>
                                          </p:stCondLst>
                                        </p:cTn>
                                        <p:tgtEl>
                                          <p:spTgt spid="3"/>
                                        </p:tgtEl>
                                        <p:attrNameLst>
                                          <p:attrName>style.visibility</p:attrName>
                                        </p:attrNameLst>
                                      </p:cBhvr>
                                      <p:to>
                                        <p:strVal val="visible"/>
                                      </p:to>
                                    </p:set>
                                    <p:anim calcmode="lin" valueType="num">
                                      <p:cBhvr additive="base">
                                        <p:cTn id="58" dur="1000" fill="hold"/>
                                        <p:tgtEl>
                                          <p:spTgt spid="3"/>
                                        </p:tgtEl>
                                        <p:attrNameLst>
                                          <p:attrName>ppt_x</p:attrName>
                                        </p:attrNameLst>
                                      </p:cBhvr>
                                      <p:tavLst>
                                        <p:tav tm="0">
                                          <p:val>
                                            <p:strVal val="1+#ppt_w/2"/>
                                          </p:val>
                                        </p:tav>
                                        <p:tav tm="100000">
                                          <p:val>
                                            <p:strVal val="#ppt_x"/>
                                          </p:val>
                                        </p:tav>
                                      </p:tavLst>
                                    </p:anim>
                                    <p:anim calcmode="lin" valueType="num">
                                      <p:cBhvr additive="base">
                                        <p:cTn id="59" dur="1000" fill="hold"/>
                                        <p:tgtEl>
                                          <p:spTgt spid="3"/>
                                        </p:tgtEl>
                                        <p:attrNameLst>
                                          <p:attrName>ppt_y</p:attrName>
                                        </p:attrNameLst>
                                      </p:cBhvr>
                                      <p:tavLst>
                                        <p:tav tm="0">
                                          <p:val>
                                            <p:strVal val="#ppt_y"/>
                                          </p:val>
                                        </p:tav>
                                        <p:tav tm="100000">
                                          <p:val>
                                            <p:strVal val="#ppt_y"/>
                                          </p:val>
                                        </p:tav>
                                      </p:tavLst>
                                    </p:anim>
                                  </p:childTnLst>
                                </p:cTn>
                              </p:par>
                              <p:par>
                                <p:cTn id="60" presetID="2" presetClass="entr" presetSubtype="2" decel="100000" fill="hold" grpId="0" nodeType="withEffect">
                                  <p:stCondLst>
                                    <p:cond delay="250"/>
                                  </p:stCondLst>
                                  <p:childTnLst>
                                    <p:set>
                                      <p:cBhvr>
                                        <p:cTn id="61" dur="1" fill="hold">
                                          <p:stCondLst>
                                            <p:cond delay="0"/>
                                          </p:stCondLst>
                                        </p:cTn>
                                        <p:tgtEl>
                                          <p:spTgt spid="27"/>
                                        </p:tgtEl>
                                        <p:attrNameLst>
                                          <p:attrName>style.visibility</p:attrName>
                                        </p:attrNameLst>
                                      </p:cBhvr>
                                      <p:to>
                                        <p:strVal val="visible"/>
                                      </p:to>
                                    </p:set>
                                    <p:anim calcmode="lin" valueType="num">
                                      <p:cBhvr additive="base">
                                        <p:cTn id="62" dur="1000" fill="hold"/>
                                        <p:tgtEl>
                                          <p:spTgt spid="27"/>
                                        </p:tgtEl>
                                        <p:attrNameLst>
                                          <p:attrName>ppt_x</p:attrName>
                                        </p:attrNameLst>
                                      </p:cBhvr>
                                      <p:tavLst>
                                        <p:tav tm="0">
                                          <p:val>
                                            <p:strVal val="1+#ppt_w/2"/>
                                          </p:val>
                                        </p:tav>
                                        <p:tav tm="100000">
                                          <p:val>
                                            <p:strVal val="#ppt_x"/>
                                          </p:val>
                                        </p:tav>
                                      </p:tavLst>
                                    </p:anim>
                                    <p:anim calcmode="lin" valueType="num">
                                      <p:cBhvr additive="base">
                                        <p:cTn id="63" dur="1000" fill="hold"/>
                                        <p:tgtEl>
                                          <p:spTgt spid="27"/>
                                        </p:tgtEl>
                                        <p:attrNameLst>
                                          <p:attrName>ppt_y</p:attrName>
                                        </p:attrNameLst>
                                      </p:cBhvr>
                                      <p:tavLst>
                                        <p:tav tm="0">
                                          <p:val>
                                            <p:strVal val="#ppt_y"/>
                                          </p:val>
                                        </p:tav>
                                        <p:tav tm="100000">
                                          <p:val>
                                            <p:strVal val="#ppt_y"/>
                                          </p:val>
                                        </p:tav>
                                      </p:tavLst>
                                    </p:anim>
                                  </p:childTnLst>
                                </p:cTn>
                              </p:par>
                              <p:par>
                                <p:cTn id="64" presetID="2" presetClass="entr" presetSubtype="2" decel="100000" fill="hold" grpId="0" nodeType="withEffect">
                                  <p:stCondLst>
                                    <p:cond delay="500"/>
                                  </p:stCondLst>
                                  <p:childTnLst>
                                    <p:set>
                                      <p:cBhvr>
                                        <p:cTn id="65" dur="1" fill="hold">
                                          <p:stCondLst>
                                            <p:cond delay="0"/>
                                          </p:stCondLst>
                                        </p:cTn>
                                        <p:tgtEl>
                                          <p:spTgt spid="30"/>
                                        </p:tgtEl>
                                        <p:attrNameLst>
                                          <p:attrName>style.visibility</p:attrName>
                                        </p:attrNameLst>
                                      </p:cBhvr>
                                      <p:to>
                                        <p:strVal val="visible"/>
                                      </p:to>
                                    </p:set>
                                    <p:anim calcmode="lin" valueType="num">
                                      <p:cBhvr additive="base">
                                        <p:cTn id="66" dur="1000" fill="hold"/>
                                        <p:tgtEl>
                                          <p:spTgt spid="30"/>
                                        </p:tgtEl>
                                        <p:attrNameLst>
                                          <p:attrName>ppt_x</p:attrName>
                                        </p:attrNameLst>
                                      </p:cBhvr>
                                      <p:tavLst>
                                        <p:tav tm="0">
                                          <p:val>
                                            <p:strVal val="1+#ppt_w/2"/>
                                          </p:val>
                                        </p:tav>
                                        <p:tav tm="100000">
                                          <p:val>
                                            <p:strVal val="#ppt_x"/>
                                          </p:val>
                                        </p:tav>
                                      </p:tavLst>
                                    </p:anim>
                                    <p:anim calcmode="lin" valueType="num">
                                      <p:cBhvr additive="base">
                                        <p:cTn id="67" dur="1000" fill="hold"/>
                                        <p:tgtEl>
                                          <p:spTgt spid="30"/>
                                        </p:tgtEl>
                                        <p:attrNameLst>
                                          <p:attrName>ppt_y</p:attrName>
                                        </p:attrNameLst>
                                      </p:cBhvr>
                                      <p:tavLst>
                                        <p:tav tm="0">
                                          <p:val>
                                            <p:strVal val="#ppt_y"/>
                                          </p:val>
                                        </p:tav>
                                        <p:tav tm="100000">
                                          <p:val>
                                            <p:strVal val="#ppt_y"/>
                                          </p:val>
                                        </p:tav>
                                      </p:tavLst>
                                    </p:anim>
                                  </p:childTnLst>
                                </p:cTn>
                              </p:par>
                            </p:childTnLst>
                          </p:cTn>
                        </p:par>
                        <p:par>
                          <p:cTn id="68" fill="hold">
                            <p:stCondLst>
                              <p:cond delay="6000"/>
                            </p:stCondLst>
                            <p:childTnLst>
                              <p:par>
                                <p:cTn id="69" presetID="1" presetClass="entr" presetSubtype="0" fill="hold" grpId="0" nodeType="afterEffect">
                                  <p:stCondLst>
                                    <p:cond delay="0"/>
                                  </p:stCondLst>
                                  <p:childTnLst>
                                    <p:set>
                                      <p:cBhvr>
                                        <p:cTn id="7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0" grpId="0" animBg="1"/>
      <p:bldP spid="27" grpId="0" animBg="1"/>
      <p:bldP spid="3" grpId="0" animBg="1"/>
      <p:bldP spid="2" grpId="0" animBg="1"/>
      <p:bldP spid="10" grpId="0" animBg="1"/>
      <p:bldP spid="10" grpId="1" animBg="1"/>
      <p:bldP spid="11" grpId="0"/>
      <p:bldP spid="13" grpId="0" animBg="1"/>
      <p:bldP spid="15" grpId="0" animBg="1"/>
      <p:bldP spid="23" grpId="0" animBg="1"/>
      <p:bldP spid="46" grpId="0" animBg="1"/>
      <p:bldP spid="47" grpId="0" animBg="1"/>
      <p:bldP spid="10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878636" y="4747021"/>
            <a:ext cx="7282360" cy="1000128"/>
          </a:xfrm>
          <a:prstGeom prst="rect">
            <a:avLst/>
          </a:prstGeom>
          <a:solidFill>
            <a:srgbClr val="0078D7"/>
          </a:solidFill>
          <a:ln>
            <a:noFill/>
          </a:ln>
          <a:effectLst/>
        </p:spPr>
        <p:style>
          <a:lnRef idx="1">
            <a:schemeClr val="accent1"/>
          </a:lnRef>
          <a:fillRef idx="3">
            <a:schemeClr val="accent1"/>
          </a:fillRef>
          <a:effectRef idx="2">
            <a:schemeClr val="accent1"/>
          </a:effectRef>
          <a:fontRef idx="minor">
            <a:schemeClr val="lt1"/>
          </a:fontRef>
        </p:style>
        <p:txBody>
          <a:bodyPr lIns="1005697" rIns="457135" rtlCol="0" anchor="ctr"/>
          <a:lstStyle/>
          <a:p>
            <a:pPr defTabSz="932597">
              <a:lnSpc>
                <a:spcPct val="90000"/>
              </a:lnSpc>
            </a:pPr>
            <a:r>
              <a:rPr lang="en-US" sz="2000" dirty="0">
                <a:solidFill>
                  <a:prstClr val="white"/>
                </a:solidFill>
                <a:latin typeface="Calibri Light" panose="020F0302020204030204"/>
              </a:rPr>
              <a:t>Operationalize insights to improve things and processes in real time</a:t>
            </a:r>
          </a:p>
        </p:txBody>
      </p:sp>
      <p:sp>
        <p:nvSpPr>
          <p:cNvPr id="30" name="Rectangle 29"/>
          <p:cNvSpPr/>
          <p:nvPr/>
        </p:nvSpPr>
        <p:spPr>
          <a:xfrm>
            <a:off x="4878636" y="3622078"/>
            <a:ext cx="7282360" cy="1000128"/>
          </a:xfrm>
          <a:prstGeom prst="rect">
            <a:avLst/>
          </a:prstGeom>
          <a:solidFill>
            <a:srgbClr val="0078D7"/>
          </a:solidFill>
          <a:ln>
            <a:noFill/>
          </a:ln>
          <a:effectLst/>
        </p:spPr>
        <p:style>
          <a:lnRef idx="1">
            <a:schemeClr val="accent1"/>
          </a:lnRef>
          <a:fillRef idx="3">
            <a:schemeClr val="accent1"/>
          </a:fillRef>
          <a:effectRef idx="2">
            <a:schemeClr val="accent1"/>
          </a:effectRef>
          <a:fontRef idx="minor">
            <a:schemeClr val="lt1"/>
          </a:fontRef>
        </p:style>
        <p:txBody>
          <a:bodyPr lIns="1005697" rIns="457135" rtlCol="0" anchor="ctr"/>
          <a:lstStyle/>
          <a:p>
            <a:pPr defTabSz="932597">
              <a:lnSpc>
                <a:spcPct val="90000"/>
              </a:lnSpc>
            </a:pPr>
            <a:r>
              <a:rPr lang="en-US" sz="2000" dirty="0">
                <a:solidFill>
                  <a:prstClr val="white"/>
                </a:solidFill>
                <a:latin typeface="Calibri Light" panose="020F0302020204030204"/>
              </a:rPr>
              <a:t>Discover patterns in device data using predictive analytics</a:t>
            </a:r>
          </a:p>
        </p:txBody>
      </p:sp>
      <p:sp>
        <p:nvSpPr>
          <p:cNvPr id="31" name="Rectangle 30"/>
          <p:cNvSpPr/>
          <p:nvPr/>
        </p:nvSpPr>
        <p:spPr>
          <a:xfrm>
            <a:off x="4878636" y="2497135"/>
            <a:ext cx="7282360" cy="1000128"/>
          </a:xfrm>
          <a:prstGeom prst="rect">
            <a:avLst/>
          </a:prstGeom>
          <a:solidFill>
            <a:srgbClr val="0078D7"/>
          </a:solidFill>
          <a:ln>
            <a:noFill/>
          </a:ln>
          <a:effectLst/>
        </p:spPr>
        <p:style>
          <a:lnRef idx="1">
            <a:schemeClr val="accent1"/>
          </a:lnRef>
          <a:fillRef idx="3">
            <a:schemeClr val="accent1"/>
          </a:fillRef>
          <a:effectRef idx="2">
            <a:schemeClr val="accent1"/>
          </a:effectRef>
          <a:fontRef idx="minor">
            <a:schemeClr val="lt1"/>
          </a:fontRef>
        </p:style>
        <p:txBody>
          <a:bodyPr lIns="1005697" rIns="457135" rtlCol="0" anchor="ctr"/>
          <a:lstStyle/>
          <a:p>
            <a:pPr defTabSz="932597">
              <a:lnSpc>
                <a:spcPct val="90000"/>
              </a:lnSpc>
            </a:pPr>
            <a:r>
              <a:rPr lang="en-US" sz="2000" dirty="0">
                <a:solidFill>
                  <a:prstClr val="white"/>
                </a:solidFill>
                <a:latin typeface="Calibri Light" panose="020F0302020204030204"/>
              </a:rPr>
              <a:t>Analyze and visualize data from devices</a:t>
            </a:r>
          </a:p>
        </p:txBody>
      </p:sp>
      <p:sp>
        <p:nvSpPr>
          <p:cNvPr id="32" name="Oval 31"/>
          <p:cNvSpPr/>
          <p:nvPr/>
        </p:nvSpPr>
        <p:spPr>
          <a:xfrm>
            <a:off x="385589" y="1448091"/>
            <a:ext cx="5255896" cy="525589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97"/>
            <a:endParaRPr lang="en-US" dirty="0">
              <a:solidFill>
                <a:prstClr val="white"/>
              </a:solidFill>
            </a:endParaRPr>
          </a:p>
        </p:txBody>
      </p:sp>
      <p:sp>
        <p:nvSpPr>
          <p:cNvPr id="10" name="Isosceles Triangle 60"/>
          <p:cNvSpPr/>
          <p:nvPr/>
        </p:nvSpPr>
        <p:spPr bwMode="auto">
          <a:xfrm rot="16200000">
            <a:off x="2054844" y="3236739"/>
            <a:ext cx="1935258" cy="1713605"/>
          </a:xfrm>
          <a:custGeom>
            <a:avLst/>
            <a:gdLst/>
            <a:ahLst/>
            <a:cxnLst/>
            <a:rect l="l" t="t" r="r" b="b"/>
            <a:pathLst>
              <a:path w="2108298" h="1866828">
                <a:moveTo>
                  <a:pt x="225150" y="844900"/>
                </a:moveTo>
                <a:lnTo>
                  <a:pt x="450299" y="1126706"/>
                </a:lnTo>
                <a:lnTo>
                  <a:pt x="300646" y="1126706"/>
                </a:lnTo>
                <a:cubicBezTo>
                  <a:pt x="383956" y="1463794"/>
                  <a:pt x="689152" y="1712441"/>
                  <a:pt x="1052423" y="1712441"/>
                </a:cubicBezTo>
                <a:cubicBezTo>
                  <a:pt x="1421279" y="1712441"/>
                  <a:pt x="1730261" y="1456089"/>
                  <a:pt x="1809108" y="1111403"/>
                </a:cubicBezTo>
                <a:lnTo>
                  <a:pt x="1968419" y="1111403"/>
                </a:lnTo>
                <a:cubicBezTo>
                  <a:pt x="1885742" y="1541826"/>
                  <a:pt x="1507036" y="1866828"/>
                  <a:pt x="1052423" y="1866828"/>
                </a:cubicBezTo>
                <a:cubicBezTo>
                  <a:pt x="603305" y="1866828"/>
                  <a:pt x="228270" y="1549636"/>
                  <a:pt x="140786" y="1126706"/>
                </a:cubicBezTo>
                <a:lnTo>
                  <a:pt x="0" y="1126706"/>
                </a:lnTo>
                <a:close/>
                <a:moveTo>
                  <a:pt x="1052423" y="0"/>
                </a:moveTo>
                <a:cubicBezTo>
                  <a:pt x="1501998" y="0"/>
                  <a:pt x="1877337" y="317836"/>
                  <a:pt x="1964421" y="741388"/>
                </a:cubicBezTo>
                <a:lnTo>
                  <a:pt x="2108298" y="741388"/>
                </a:lnTo>
                <a:lnTo>
                  <a:pt x="1883149" y="1023194"/>
                </a:lnTo>
                <a:lnTo>
                  <a:pt x="1657999" y="741388"/>
                </a:lnTo>
                <a:lnTo>
                  <a:pt x="1804607" y="741388"/>
                </a:lnTo>
                <a:cubicBezTo>
                  <a:pt x="1721669" y="403669"/>
                  <a:pt x="1416158" y="154387"/>
                  <a:pt x="1052423" y="154387"/>
                </a:cubicBezTo>
                <a:cubicBezTo>
                  <a:pt x="683568" y="154387"/>
                  <a:pt x="374587" y="410738"/>
                  <a:pt x="295739" y="755423"/>
                </a:cubicBezTo>
                <a:lnTo>
                  <a:pt x="136428" y="755423"/>
                </a:lnTo>
                <a:cubicBezTo>
                  <a:pt x="219106" y="325001"/>
                  <a:pt x="597811" y="0"/>
                  <a:pt x="1052423" y="0"/>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solidFill>
                <a:prstClr val="white"/>
              </a:solidFill>
              <a:latin typeface="Calibri Light" panose="020F0302020204030204"/>
              <a:ea typeface="Segoe UI" pitchFamily="34" charset="0"/>
              <a:cs typeface="Segoe UI" pitchFamily="34" charset="0"/>
            </a:endParaRPr>
          </a:p>
        </p:txBody>
      </p:sp>
      <p:sp>
        <p:nvSpPr>
          <p:cNvPr id="11" name="TextBox 10"/>
          <p:cNvSpPr txBox="1"/>
          <p:nvPr/>
        </p:nvSpPr>
        <p:spPr>
          <a:xfrm>
            <a:off x="1960797" y="3874036"/>
            <a:ext cx="2123357" cy="422029"/>
          </a:xfrm>
          <a:prstGeom prst="rect">
            <a:avLst/>
          </a:prstGeom>
          <a:noFill/>
        </p:spPr>
        <p:txBody>
          <a:bodyPr lIns="182854" tIns="146283" rIns="182854" bIns="146283" anchor="ctr"/>
          <a:lstStyle/>
          <a:p>
            <a:pPr algn="ctr" defTabSz="932597">
              <a:lnSpc>
                <a:spcPct val="90000"/>
              </a:lnSpc>
              <a:defRPr/>
            </a:pPr>
            <a:r>
              <a:rPr lang="en-US" sz="2800" dirty="0">
                <a:solidFill>
                  <a:srgbClr val="44546A"/>
                </a:solidFill>
                <a:latin typeface="Calibri Light" panose="020F0302020204030204"/>
                <a:ea typeface="MS PGothic" panose="020B0600070205080204" pitchFamily="34" charset="-128"/>
              </a:rPr>
              <a:t>Things</a:t>
            </a:r>
          </a:p>
        </p:txBody>
      </p:sp>
      <p:sp>
        <p:nvSpPr>
          <p:cNvPr id="13" name="Freeform 12"/>
          <p:cNvSpPr/>
          <p:nvPr/>
        </p:nvSpPr>
        <p:spPr bwMode="auto">
          <a:xfrm>
            <a:off x="536780" y="1602329"/>
            <a:ext cx="2425386" cy="3506352"/>
          </a:xfrm>
          <a:custGeom>
            <a:avLst/>
            <a:gdLst>
              <a:gd name="connsiteX0" fmla="*/ 263544 w 2425730"/>
              <a:gd name="connsiteY0" fmla="*/ 3485485 h 3506849"/>
              <a:gd name="connsiteX1" fmla="*/ 222423 w 2425730"/>
              <a:gd name="connsiteY1" fmla="*/ 3506849 h 3506849"/>
              <a:gd name="connsiteX2" fmla="*/ 222113 w 2425730"/>
              <a:gd name="connsiteY2" fmla="*/ 3506205 h 3506849"/>
              <a:gd name="connsiteX3" fmla="*/ 2425730 w 2425730"/>
              <a:gd name="connsiteY3" fmla="*/ 0 h 3506849"/>
              <a:gd name="connsiteX4" fmla="*/ 2425730 w 2425730"/>
              <a:gd name="connsiteY4" fmla="*/ 1411223 h 3506849"/>
              <a:gd name="connsiteX5" fmla="*/ 2375998 w 2425730"/>
              <a:gd name="connsiteY5" fmla="*/ 1413734 h 3506849"/>
              <a:gd name="connsiteX6" fmla="*/ 1409700 w 2425730"/>
              <a:gd name="connsiteY6" fmla="*/ 2484525 h 3506849"/>
              <a:gd name="connsiteX7" fmla="*/ 1431568 w 2425730"/>
              <a:gd name="connsiteY7" fmla="*/ 2701447 h 3506849"/>
              <a:gd name="connsiteX8" fmla="*/ 1446377 w 2425730"/>
              <a:gd name="connsiteY8" fmla="*/ 2759042 h 3506849"/>
              <a:gd name="connsiteX9" fmla="*/ 174954 w 2425730"/>
              <a:gd name="connsiteY9" fmla="*/ 3394913 h 3506849"/>
              <a:gd name="connsiteX10" fmla="*/ 111768 w 2425730"/>
              <a:gd name="connsiteY10" fmla="*/ 3222276 h 3506849"/>
              <a:gd name="connsiteX11" fmla="*/ 0 w 2425730"/>
              <a:gd name="connsiteY11" fmla="*/ 2483001 h 3506849"/>
              <a:gd name="connsiteX12" fmla="*/ 2231863 w 2425730"/>
              <a:gd name="connsiteY12" fmla="*/ 9789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5730" h="3506849">
                <a:moveTo>
                  <a:pt x="263544" y="3485485"/>
                </a:moveTo>
                <a:lnTo>
                  <a:pt x="222423" y="3506849"/>
                </a:lnTo>
                <a:lnTo>
                  <a:pt x="222113" y="3506205"/>
                </a:lnTo>
                <a:close/>
                <a:moveTo>
                  <a:pt x="2425730" y="0"/>
                </a:moveTo>
                <a:lnTo>
                  <a:pt x="2425730" y="1411223"/>
                </a:lnTo>
                <a:lnTo>
                  <a:pt x="2375998" y="1413734"/>
                </a:lnTo>
                <a:cubicBezTo>
                  <a:pt x="1833243" y="1468854"/>
                  <a:pt x="1409700" y="1927227"/>
                  <a:pt x="1409700" y="2484525"/>
                </a:cubicBezTo>
                <a:cubicBezTo>
                  <a:pt x="1409700" y="2558831"/>
                  <a:pt x="1417230" y="2631379"/>
                  <a:pt x="1431568" y="2701447"/>
                </a:cubicBezTo>
                <a:lnTo>
                  <a:pt x="1446377" y="2759042"/>
                </a:lnTo>
                <a:lnTo>
                  <a:pt x="174954" y="3394913"/>
                </a:lnTo>
                <a:lnTo>
                  <a:pt x="111768" y="3222276"/>
                </a:lnTo>
                <a:cubicBezTo>
                  <a:pt x="39131" y="2988739"/>
                  <a:pt x="0" y="2740440"/>
                  <a:pt x="0" y="2483001"/>
                </a:cubicBezTo>
                <a:cubicBezTo>
                  <a:pt x="0" y="1195808"/>
                  <a:pt x="978259" y="137100"/>
                  <a:pt x="2231863" y="9789"/>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14"/>
          <p:cNvSpPr/>
          <p:nvPr/>
        </p:nvSpPr>
        <p:spPr bwMode="auto">
          <a:xfrm>
            <a:off x="758863" y="1602329"/>
            <a:ext cx="4749307" cy="3506352"/>
          </a:xfrm>
          <a:custGeom>
            <a:avLst/>
            <a:gdLst>
              <a:gd name="connsiteX0" fmla="*/ 41432 w 4749981"/>
              <a:gd name="connsiteY0" fmla="*/ 3485484 h 3506849"/>
              <a:gd name="connsiteX1" fmla="*/ 310 w 4749981"/>
              <a:gd name="connsiteY1" fmla="*/ 3506849 h 3506849"/>
              <a:gd name="connsiteX2" fmla="*/ 0 w 4749981"/>
              <a:gd name="connsiteY2" fmla="*/ 3506205 h 3506849"/>
              <a:gd name="connsiteX3" fmla="*/ 2324249 w 4749981"/>
              <a:gd name="connsiteY3" fmla="*/ 0 h 3506849"/>
              <a:gd name="connsiteX4" fmla="*/ 2518118 w 4749981"/>
              <a:gd name="connsiteY4" fmla="*/ 9789 h 3506849"/>
              <a:gd name="connsiteX5" fmla="*/ 4749981 w 4749981"/>
              <a:gd name="connsiteY5" fmla="*/ 2483001 h 3506849"/>
              <a:gd name="connsiteX6" fmla="*/ 4638213 w 4749981"/>
              <a:gd name="connsiteY6" fmla="*/ 3222276 h 3506849"/>
              <a:gd name="connsiteX7" fmla="*/ 4575027 w 4749981"/>
              <a:gd name="connsiteY7" fmla="*/ 3394914 h 3506849"/>
              <a:gd name="connsiteX8" fmla="*/ 3303606 w 4749981"/>
              <a:gd name="connsiteY8" fmla="*/ 2759044 h 3506849"/>
              <a:gd name="connsiteX9" fmla="*/ 3318415 w 4749981"/>
              <a:gd name="connsiteY9" fmla="*/ 2701447 h 3506849"/>
              <a:gd name="connsiteX10" fmla="*/ 3340283 w 4749981"/>
              <a:gd name="connsiteY10" fmla="*/ 2484525 h 3506849"/>
              <a:gd name="connsiteX11" fmla="*/ 2373986 w 4749981"/>
              <a:gd name="connsiteY11" fmla="*/ 1413734 h 3506849"/>
              <a:gd name="connsiteX12" fmla="*/ 2324249 w 4749981"/>
              <a:gd name="connsiteY12" fmla="*/ 1411223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981" h="3506849">
                <a:moveTo>
                  <a:pt x="41432" y="3485484"/>
                </a:moveTo>
                <a:lnTo>
                  <a:pt x="310" y="3506849"/>
                </a:lnTo>
                <a:lnTo>
                  <a:pt x="0" y="3506205"/>
                </a:lnTo>
                <a:close/>
                <a:moveTo>
                  <a:pt x="2324249" y="0"/>
                </a:moveTo>
                <a:lnTo>
                  <a:pt x="2518118" y="9789"/>
                </a:lnTo>
                <a:cubicBezTo>
                  <a:pt x="3771722" y="137100"/>
                  <a:pt x="4749981" y="1195808"/>
                  <a:pt x="4749981" y="2483001"/>
                </a:cubicBezTo>
                <a:cubicBezTo>
                  <a:pt x="4749981" y="2740440"/>
                  <a:pt x="4710851" y="2988739"/>
                  <a:pt x="4638213" y="3222276"/>
                </a:cubicBezTo>
                <a:lnTo>
                  <a:pt x="4575027" y="3394914"/>
                </a:lnTo>
                <a:lnTo>
                  <a:pt x="3303606" y="2759044"/>
                </a:lnTo>
                <a:lnTo>
                  <a:pt x="3318415" y="2701447"/>
                </a:lnTo>
                <a:cubicBezTo>
                  <a:pt x="3332753" y="2631379"/>
                  <a:pt x="3340283" y="2558831"/>
                  <a:pt x="3340283" y="2484525"/>
                </a:cubicBezTo>
                <a:cubicBezTo>
                  <a:pt x="3340283" y="1927227"/>
                  <a:pt x="2916741" y="1468854"/>
                  <a:pt x="2373986" y="1413734"/>
                </a:cubicBezTo>
                <a:lnTo>
                  <a:pt x="2324249" y="1411223"/>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p:nvSpPr>
        <p:spPr bwMode="auto">
          <a:xfrm>
            <a:off x="758863" y="4477069"/>
            <a:ext cx="4527227" cy="2093604"/>
          </a:xfrm>
          <a:custGeom>
            <a:avLst/>
            <a:gdLst>
              <a:gd name="connsiteX0" fmla="*/ 1261799 w 4527869"/>
              <a:gd name="connsiteY0" fmla="*/ 0 h 2093901"/>
              <a:gd name="connsiteX1" fmla="*/ 1272172 w 4527869"/>
              <a:gd name="connsiteY1" fmla="*/ 28342 h 2093901"/>
              <a:gd name="connsiteX2" fmla="*/ 2263935 w 4527869"/>
              <a:gd name="connsiteY2" fmla="*/ 685726 h 2093901"/>
              <a:gd name="connsiteX3" fmla="*/ 3255698 w 4527869"/>
              <a:gd name="connsiteY3" fmla="*/ 28342 h 2093901"/>
              <a:gd name="connsiteX4" fmla="*/ 3266071 w 4527869"/>
              <a:gd name="connsiteY4" fmla="*/ 1 h 2093901"/>
              <a:gd name="connsiteX5" fmla="*/ 4527869 w 4527869"/>
              <a:gd name="connsiteY5" fmla="*/ 631058 h 2093901"/>
              <a:gd name="connsiteX6" fmla="*/ 4449929 w 4527869"/>
              <a:gd name="connsiteY6" fmla="*/ 792852 h 2093901"/>
              <a:gd name="connsiteX7" fmla="*/ 2263934 w 4527869"/>
              <a:gd name="connsiteY7" fmla="*/ 2093901 h 2093901"/>
              <a:gd name="connsiteX8" fmla="*/ 77940 w 4527869"/>
              <a:gd name="connsiteY8" fmla="*/ 792852 h 2093901"/>
              <a:gd name="connsiteX9" fmla="*/ 0 w 4527869"/>
              <a:gd name="connsiteY9" fmla="*/ 631058 h 209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7869" h="2093901">
                <a:moveTo>
                  <a:pt x="1261799" y="0"/>
                </a:moveTo>
                <a:lnTo>
                  <a:pt x="1272172" y="28342"/>
                </a:lnTo>
                <a:cubicBezTo>
                  <a:pt x="1435570" y="414659"/>
                  <a:pt x="1818097" y="685726"/>
                  <a:pt x="2263935" y="685726"/>
                </a:cubicBezTo>
                <a:cubicBezTo>
                  <a:pt x="2709773" y="685726"/>
                  <a:pt x="3092300" y="414659"/>
                  <a:pt x="3255698" y="28342"/>
                </a:cubicBezTo>
                <a:lnTo>
                  <a:pt x="3266071" y="1"/>
                </a:lnTo>
                <a:lnTo>
                  <a:pt x="4527869" y="631058"/>
                </a:lnTo>
                <a:lnTo>
                  <a:pt x="4449929" y="792852"/>
                </a:lnTo>
                <a:cubicBezTo>
                  <a:pt x="4028943" y="1567815"/>
                  <a:pt x="3207876" y="2093901"/>
                  <a:pt x="2263934" y="2093901"/>
                </a:cubicBezTo>
                <a:cubicBezTo>
                  <a:pt x="1319993" y="2093901"/>
                  <a:pt x="498925" y="1567815"/>
                  <a:pt x="77940" y="792852"/>
                </a:cubicBezTo>
                <a:lnTo>
                  <a:pt x="0" y="631058"/>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p:cNvGrpSpPr/>
          <p:nvPr/>
        </p:nvGrpSpPr>
        <p:grpSpPr>
          <a:xfrm>
            <a:off x="2561199" y="5477904"/>
            <a:ext cx="719448" cy="723544"/>
            <a:chOff x="10969809" y="2370994"/>
            <a:chExt cx="418861" cy="421246"/>
          </a:xfrm>
        </p:grpSpPr>
        <p:sp>
          <p:nvSpPr>
            <p:cNvPr id="26" name="Rectangle 25"/>
            <p:cNvSpPr/>
            <p:nvPr/>
          </p:nvSpPr>
          <p:spPr bwMode="auto">
            <a:xfrm>
              <a:off x="10994788" y="2597530"/>
              <a:ext cx="72412" cy="1947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11101945" y="2519077"/>
              <a:ext cx="72412" cy="2731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11209102" y="2455067"/>
              <a:ext cx="72412" cy="3371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11316258" y="2370994"/>
              <a:ext cx="72412" cy="4212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4" name="icon BULB"/>
            <p:cNvSpPr>
              <a:spLocks noChangeAspect="1" noEditPoints="1"/>
            </p:cNvSpPr>
            <p:nvPr/>
          </p:nvSpPr>
          <p:spPr bwMode="auto">
            <a:xfrm>
              <a:off x="10969809" y="2375442"/>
              <a:ext cx="114209" cy="182734"/>
            </a:xfrm>
            <a:custGeom>
              <a:avLst/>
              <a:gdLst>
                <a:gd name="T0" fmla="*/ 74 w 149"/>
                <a:gd name="T1" fmla="*/ 0 h 241"/>
                <a:gd name="T2" fmla="*/ 74 w 149"/>
                <a:gd name="T3" fmla="*/ 0 h 241"/>
                <a:gd name="T4" fmla="*/ 0 w 149"/>
                <a:gd name="T5" fmla="*/ 70 h 241"/>
                <a:gd name="T6" fmla="*/ 27 w 149"/>
                <a:gd name="T7" fmla="*/ 127 h 241"/>
                <a:gd name="T8" fmla="*/ 33 w 149"/>
                <a:gd name="T9" fmla="*/ 140 h 241"/>
                <a:gd name="T10" fmla="*/ 35 w 149"/>
                <a:gd name="T11" fmla="*/ 154 h 241"/>
                <a:gd name="T12" fmla="*/ 44 w 149"/>
                <a:gd name="T13" fmla="*/ 176 h 241"/>
                <a:gd name="T14" fmla="*/ 107 w 149"/>
                <a:gd name="T15" fmla="*/ 176 h 241"/>
                <a:gd name="T16" fmla="*/ 115 w 149"/>
                <a:gd name="T17" fmla="*/ 154 h 241"/>
                <a:gd name="T18" fmla="*/ 124 w 149"/>
                <a:gd name="T19" fmla="*/ 127 h 241"/>
                <a:gd name="T20" fmla="*/ 137 w 149"/>
                <a:gd name="T21" fmla="*/ 105 h 241"/>
                <a:gd name="T22" fmla="*/ 149 w 149"/>
                <a:gd name="T23" fmla="*/ 70 h 241"/>
                <a:gd name="T24" fmla="*/ 74 w 149"/>
                <a:gd name="T25" fmla="*/ 0 h 241"/>
                <a:gd name="T26" fmla="*/ 58 w 149"/>
                <a:gd name="T27" fmla="*/ 234 h 241"/>
                <a:gd name="T28" fmla="*/ 67 w 149"/>
                <a:gd name="T29" fmla="*/ 241 h 241"/>
                <a:gd name="T30" fmla="*/ 86 w 149"/>
                <a:gd name="T31" fmla="*/ 241 h 241"/>
                <a:gd name="T32" fmla="*/ 94 w 149"/>
                <a:gd name="T33" fmla="*/ 234 h 241"/>
                <a:gd name="T34" fmla="*/ 58 w 149"/>
                <a:gd name="T35" fmla="*/ 234 h 241"/>
                <a:gd name="T36" fmla="*/ 97 w 149"/>
                <a:gd name="T37" fmla="*/ 209 h 241"/>
                <a:gd name="T38" fmla="*/ 55 w 149"/>
                <a:gd name="T39" fmla="*/ 209 h 241"/>
                <a:gd name="T40" fmla="*/ 45 w 149"/>
                <a:gd name="T41" fmla="*/ 217 h 241"/>
                <a:gd name="T42" fmla="*/ 56 w 149"/>
                <a:gd name="T43" fmla="*/ 226 h 241"/>
                <a:gd name="T44" fmla="*/ 97 w 149"/>
                <a:gd name="T45" fmla="*/ 226 h 241"/>
                <a:gd name="T46" fmla="*/ 107 w 149"/>
                <a:gd name="T47" fmla="*/ 217 h 241"/>
                <a:gd name="T48" fmla="*/ 97 w 149"/>
                <a:gd name="T49" fmla="*/ 209 h 241"/>
                <a:gd name="T50" fmla="*/ 99 w 149"/>
                <a:gd name="T51" fmla="*/ 184 h 241"/>
                <a:gd name="T52" fmla="*/ 52 w 149"/>
                <a:gd name="T53" fmla="*/ 184 h 241"/>
                <a:gd name="T54" fmla="*/ 43 w 149"/>
                <a:gd name="T55" fmla="*/ 192 h 241"/>
                <a:gd name="T56" fmla="*/ 53 w 149"/>
                <a:gd name="T57" fmla="*/ 201 h 241"/>
                <a:gd name="T58" fmla="*/ 99 w 149"/>
                <a:gd name="T59" fmla="*/ 201 h 241"/>
                <a:gd name="T60" fmla="*/ 110 w 149"/>
                <a:gd name="T61" fmla="*/ 192 h 241"/>
                <a:gd name="T62" fmla="*/ 99 w 149"/>
                <a:gd name="T63" fmla="*/ 18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241">
                  <a:moveTo>
                    <a:pt x="74" y="0"/>
                  </a:moveTo>
                  <a:cubicBezTo>
                    <a:pt x="74" y="0"/>
                    <a:pt x="74" y="0"/>
                    <a:pt x="74" y="0"/>
                  </a:cubicBezTo>
                  <a:cubicBezTo>
                    <a:pt x="33" y="0"/>
                    <a:pt x="0" y="31"/>
                    <a:pt x="0" y="70"/>
                  </a:cubicBezTo>
                  <a:cubicBezTo>
                    <a:pt x="0" y="92"/>
                    <a:pt x="18" y="107"/>
                    <a:pt x="27" y="127"/>
                  </a:cubicBezTo>
                  <a:cubicBezTo>
                    <a:pt x="30" y="132"/>
                    <a:pt x="31" y="136"/>
                    <a:pt x="33" y="140"/>
                  </a:cubicBezTo>
                  <a:cubicBezTo>
                    <a:pt x="34" y="146"/>
                    <a:pt x="34" y="150"/>
                    <a:pt x="35" y="154"/>
                  </a:cubicBezTo>
                  <a:cubicBezTo>
                    <a:pt x="36" y="162"/>
                    <a:pt x="38" y="170"/>
                    <a:pt x="44" y="176"/>
                  </a:cubicBezTo>
                  <a:cubicBezTo>
                    <a:pt x="107" y="176"/>
                    <a:pt x="107" y="176"/>
                    <a:pt x="107" y="176"/>
                  </a:cubicBezTo>
                  <a:cubicBezTo>
                    <a:pt x="114" y="170"/>
                    <a:pt x="115" y="162"/>
                    <a:pt x="115" y="154"/>
                  </a:cubicBezTo>
                  <a:cubicBezTo>
                    <a:pt x="117" y="146"/>
                    <a:pt x="118" y="138"/>
                    <a:pt x="124" y="127"/>
                  </a:cubicBezTo>
                  <a:cubicBezTo>
                    <a:pt x="127" y="119"/>
                    <a:pt x="132" y="112"/>
                    <a:pt x="137" y="105"/>
                  </a:cubicBezTo>
                  <a:cubicBezTo>
                    <a:pt x="143" y="94"/>
                    <a:pt x="149" y="83"/>
                    <a:pt x="149" y="70"/>
                  </a:cubicBezTo>
                  <a:cubicBezTo>
                    <a:pt x="149" y="31"/>
                    <a:pt x="115" y="0"/>
                    <a:pt x="74" y="0"/>
                  </a:cubicBezTo>
                  <a:moveTo>
                    <a:pt x="58" y="234"/>
                  </a:moveTo>
                  <a:cubicBezTo>
                    <a:pt x="58" y="234"/>
                    <a:pt x="59" y="241"/>
                    <a:pt x="67" y="241"/>
                  </a:cubicBezTo>
                  <a:cubicBezTo>
                    <a:pt x="86" y="241"/>
                    <a:pt x="86" y="241"/>
                    <a:pt x="86" y="241"/>
                  </a:cubicBezTo>
                  <a:cubicBezTo>
                    <a:pt x="93" y="241"/>
                    <a:pt x="94" y="234"/>
                    <a:pt x="94" y="234"/>
                  </a:cubicBezTo>
                  <a:lnTo>
                    <a:pt x="58" y="234"/>
                  </a:lnTo>
                  <a:close/>
                  <a:moveTo>
                    <a:pt x="97" y="209"/>
                  </a:moveTo>
                  <a:cubicBezTo>
                    <a:pt x="55" y="209"/>
                    <a:pt x="55" y="209"/>
                    <a:pt x="55" y="209"/>
                  </a:cubicBezTo>
                  <a:cubicBezTo>
                    <a:pt x="50" y="209"/>
                    <a:pt x="45" y="213"/>
                    <a:pt x="45" y="217"/>
                  </a:cubicBezTo>
                  <a:cubicBezTo>
                    <a:pt x="45" y="223"/>
                    <a:pt x="50" y="226"/>
                    <a:pt x="56" y="226"/>
                  </a:cubicBezTo>
                  <a:cubicBezTo>
                    <a:pt x="97" y="226"/>
                    <a:pt x="97" y="226"/>
                    <a:pt x="97" y="226"/>
                  </a:cubicBezTo>
                  <a:cubicBezTo>
                    <a:pt x="103" y="226"/>
                    <a:pt x="107" y="223"/>
                    <a:pt x="107" y="217"/>
                  </a:cubicBezTo>
                  <a:cubicBezTo>
                    <a:pt x="107" y="213"/>
                    <a:pt x="103" y="209"/>
                    <a:pt x="97" y="209"/>
                  </a:cubicBezTo>
                  <a:moveTo>
                    <a:pt x="99" y="184"/>
                  </a:moveTo>
                  <a:cubicBezTo>
                    <a:pt x="52" y="184"/>
                    <a:pt x="52" y="184"/>
                    <a:pt x="52" y="184"/>
                  </a:cubicBezTo>
                  <a:cubicBezTo>
                    <a:pt x="47" y="184"/>
                    <a:pt x="43" y="187"/>
                    <a:pt x="43" y="192"/>
                  </a:cubicBezTo>
                  <a:cubicBezTo>
                    <a:pt x="43" y="197"/>
                    <a:pt x="47" y="201"/>
                    <a:pt x="53" y="201"/>
                  </a:cubicBezTo>
                  <a:cubicBezTo>
                    <a:pt x="99" y="201"/>
                    <a:pt x="99" y="201"/>
                    <a:pt x="99" y="201"/>
                  </a:cubicBezTo>
                  <a:cubicBezTo>
                    <a:pt x="105" y="201"/>
                    <a:pt x="110" y="197"/>
                    <a:pt x="110" y="192"/>
                  </a:cubicBezTo>
                  <a:cubicBezTo>
                    <a:pt x="110" y="187"/>
                    <a:pt x="105" y="184"/>
                    <a:pt x="99" y="184"/>
                  </a:cubicBezTo>
                </a:path>
              </a:pathLst>
            </a:custGeom>
            <a:solidFill>
              <a:schemeClr val="bg1"/>
            </a:solidFill>
            <a:ln>
              <a:noFill/>
            </a:ln>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86"/>
              <a:endParaRPr lang="en-US" sz="1764" dirty="0">
                <a:solidFill>
                  <a:srgbClr val="000000"/>
                </a:solidFill>
              </a:endParaRPr>
            </a:p>
          </p:txBody>
        </p:sp>
      </p:grpSp>
      <p:sp>
        <p:nvSpPr>
          <p:cNvPr id="35" name="Freeform 61"/>
          <p:cNvSpPr>
            <a:spLocks noChangeAspect="1"/>
          </p:cNvSpPr>
          <p:nvPr/>
        </p:nvSpPr>
        <p:spPr bwMode="auto">
          <a:xfrm>
            <a:off x="4156797" y="2861500"/>
            <a:ext cx="894340" cy="586558"/>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prstClr val="black"/>
              </a:solidFill>
            </a:endParaRPr>
          </a:p>
        </p:txBody>
      </p:sp>
      <p:grpSp>
        <p:nvGrpSpPr>
          <p:cNvPr id="36" name="Group 35"/>
          <p:cNvGrpSpPr/>
          <p:nvPr/>
        </p:nvGrpSpPr>
        <p:grpSpPr>
          <a:xfrm>
            <a:off x="1050965" y="2728795"/>
            <a:ext cx="959548" cy="794236"/>
            <a:chOff x="12890500" y="-3265488"/>
            <a:chExt cx="3722688" cy="3081338"/>
          </a:xfrm>
          <a:solidFill>
            <a:schemeClr val="bg1"/>
          </a:solidFill>
        </p:grpSpPr>
        <p:sp>
          <p:nvSpPr>
            <p:cNvPr id="37" name="Freeform 5"/>
            <p:cNvSpPr>
              <a:spLocks noEditPoints="1"/>
            </p:cNvSpPr>
            <p:nvPr/>
          </p:nvSpPr>
          <p:spPr bwMode="auto">
            <a:xfrm>
              <a:off x="12890500" y="-2878138"/>
              <a:ext cx="3722688"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dirty="0">
                <a:solidFill>
                  <a:prstClr val="black"/>
                </a:solidFill>
              </a:endParaRPr>
            </a:p>
          </p:txBody>
        </p:sp>
        <p:sp>
          <p:nvSpPr>
            <p:cNvPr id="38" name="Oval 6"/>
            <p:cNvSpPr>
              <a:spLocks noChangeArrowheads="1"/>
            </p:cNvSpPr>
            <p:nvPr/>
          </p:nvSpPr>
          <p:spPr bwMode="auto">
            <a:xfrm>
              <a:off x="14333538" y="-3265488"/>
              <a:ext cx="508000" cy="5080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dirty="0">
                <a:solidFill>
                  <a:prstClr val="black"/>
                </a:solidFill>
              </a:endParaRPr>
            </a:p>
          </p:txBody>
        </p:sp>
      </p:grpSp>
      <p:sp>
        <p:nvSpPr>
          <p:cNvPr id="40" name="Title 1"/>
          <p:cNvSpPr>
            <a:spLocks noGrp="1"/>
          </p:cNvSpPr>
          <p:nvPr>
            <p:ph type="title"/>
          </p:nvPr>
        </p:nvSpPr>
        <p:spPr>
          <a:xfrm>
            <a:off x="273478" y="531993"/>
            <a:ext cx="11887518" cy="914365"/>
          </a:xfrm>
        </p:spPr>
        <p:txBody>
          <a:bodyPr vert="horz" lIns="93260" tIns="46630" rIns="93260" bIns="46630" rtlCol="0" anchor="ctr">
            <a:noAutofit/>
          </a:bodyPr>
          <a:lstStyle/>
          <a:p>
            <a:r>
              <a:rPr lang="en-US" sz="4800" spc="-102" dirty="0">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IoT Business Maturity Model</a:t>
            </a:r>
            <a:br>
              <a:rPr lang="en-US" sz="4800" spc="-102" dirty="0">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br>
            <a:r>
              <a:rPr lang="en-US" sz="3600" spc="-102" dirty="0">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2. Business Intelligence</a:t>
            </a:r>
            <a:br>
              <a:rPr lang="en-US" sz="4488" dirty="0">
                <a:solidFill>
                  <a:schemeClr val="bg2">
                    <a:lumMod val="50000"/>
                  </a:schemeClr>
                </a:solidFill>
                <a:latin typeface="Segoe UI Light" panose="020B0502040204020203" pitchFamily="34" charset="0"/>
                <a:cs typeface="Segoe UI Light" panose="020B0502040204020203" pitchFamily="34" charset="0"/>
              </a:rPr>
            </a:br>
            <a:endParaRPr lang="en-IN" sz="4488" dirty="0">
              <a:solidFill>
                <a:schemeClr val="bg2">
                  <a:lumMod val="50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3991114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750" fill="hold"/>
                                        <p:tgtEl>
                                          <p:spTgt spid="31"/>
                                        </p:tgtEl>
                                        <p:attrNameLst>
                                          <p:attrName>ppt_x</p:attrName>
                                        </p:attrNameLst>
                                      </p:cBhvr>
                                      <p:tavLst>
                                        <p:tav tm="0">
                                          <p:val>
                                            <p:strVal val="1+#ppt_w/2"/>
                                          </p:val>
                                        </p:tav>
                                        <p:tav tm="100000">
                                          <p:val>
                                            <p:strVal val="#ppt_x"/>
                                          </p:val>
                                        </p:tav>
                                      </p:tavLst>
                                    </p:anim>
                                    <p:anim calcmode="lin" valueType="num">
                                      <p:cBhvr additive="base">
                                        <p:cTn id="8" dur="75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750" fill="hold"/>
                                        <p:tgtEl>
                                          <p:spTgt spid="30"/>
                                        </p:tgtEl>
                                        <p:attrNameLst>
                                          <p:attrName>ppt_x</p:attrName>
                                        </p:attrNameLst>
                                      </p:cBhvr>
                                      <p:tavLst>
                                        <p:tav tm="0">
                                          <p:val>
                                            <p:strVal val="1+#ppt_w/2"/>
                                          </p:val>
                                        </p:tav>
                                        <p:tav tm="100000">
                                          <p:val>
                                            <p:strVal val="#ppt_x"/>
                                          </p:val>
                                        </p:tav>
                                      </p:tavLst>
                                    </p:anim>
                                    <p:anim calcmode="lin" valueType="num">
                                      <p:cBhvr additive="base">
                                        <p:cTn id="12" dur="75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750" fill="hold"/>
                                        <p:tgtEl>
                                          <p:spTgt spid="29"/>
                                        </p:tgtEl>
                                        <p:attrNameLst>
                                          <p:attrName>ppt_x</p:attrName>
                                        </p:attrNameLst>
                                      </p:cBhvr>
                                      <p:tavLst>
                                        <p:tav tm="0">
                                          <p:val>
                                            <p:strVal val="1+#ppt_w/2"/>
                                          </p:val>
                                        </p:tav>
                                        <p:tav tm="100000">
                                          <p:val>
                                            <p:strVal val="#ppt_x"/>
                                          </p:val>
                                        </p:tav>
                                      </p:tavLst>
                                    </p:anim>
                                    <p:anim calcmode="lin" valueType="num">
                                      <p:cBhvr additive="base">
                                        <p:cTn id="16" dur="75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4878636" y="4747021"/>
            <a:ext cx="7282360" cy="10001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005697" rIns="457135" rtlCol="0" anchor="ctr"/>
          <a:lstStyle/>
          <a:p>
            <a:pPr defTabSz="932509"/>
            <a:r>
              <a:rPr lang="en-US" sz="2000" dirty="0">
                <a:solidFill>
                  <a:prstClr val="white"/>
                </a:solidFill>
                <a:latin typeface="Segoe UI Light"/>
              </a:rPr>
              <a:t>New partnership opportunities</a:t>
            </a:r>
          </a:p>
        </p:txBody>
      </p:sp>
      <p:sp>
        <p:nvSpPr>
          <p:cNvPr id="29" name="Rectangle 28"/>
          <p:cNvSpPr/>
          <p:nvPr/>
        </p:nvSpPr>
        <p:spPr>
          <a:xfrm>
            <a:off x="4878636" y="3622078"/>
            <a:ext cx="7282360" cy="10001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005697" rIns="457135" rtlCol="0" anchor="ctr"/>
          <a:lstStyle/>
          <a:p>
            <a:pPr defTabSz="932509"/>
            <a:r>
              <a:rPr lang="en-US" sz="2000" dirty="0">
                <a:solidFill>
                  <a:prstClr val="white"/>
                </a:solidFill>
                <a:latin typeface="Segoe UI Light"/>
              </a:rPr>
              <a:t>Expand into new adjacent businesses</a:t>
            </a:r>
          </a:p>
        </p:txBody>
      </p:sp>
      <p:sp>
        <p:nvSpPr>
          <p:cNvPr id="31" name="Rectangle 30"/>
          <p:cNvSpPr/>
          <p:nvPr/>
        </p:nvSpPr>
        <p:spPr>
          <a:xfrm>
            <a:off x="4878636" y="2497135"/>
            <a:ext cx="7282360" cy="10001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005697" rIns="457135" rtlCol="0" anchor="ctr"/>
          <a:lstStyle/>
          <a:p>
            <a:pPr defTabSz="932509"/>
            <a:r>
              <a:rPr lang="en-US" sz="2000" dirty="0">
                <a:solidFill>
                  <a:prstClr val="white"/>
                </a:solidFill>
                <a:latin typeface="Segoe UI Light"/>
              </a:rPr>
              <a:t>Combine IoT &amp; other data with advanced analytics to power new services and revenue streams</a:t>
            </a:r>
          </a:p>
        </p:txBody>
      </p:sp>
      <p:sp>
        <p:nvSpPr>
          <p:cNvPr id="32" name="Oval 31"/>
          <p:cNvSpPr/>
          <p:nvPr/>
        </p:nvSpPr>
        <p:spPr>
          <a:xfrm>
            <a:off x="385589" y="1448091"/>
            <a:ext cx="5255896" cy="525589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09"/>
            <a:endParaRPr lang="en-US" sz="1836" dirty="0">
              <a:solidFill>
                <a:prstClr val="white"/>
              </a:solidFill>
            </a:endParaRPr>
          </a:p>
        </p:txBody>
      </p:sp>
      <p:sp>
        <p:nvSpPr>
          <p:cNvPr id="10" name="Isosceles Triangle 60"/>
          <p:cNvSpPr/>
          <p:nvPr/>
        </p:nvSpPr>
        <p:spPr bwMode="auto">
          <a:xfrm rot="16200000">
            <a:off x="2054844" y="3236739"/>
            <a:ext cx="1935258" cy="1713605"/>
          </a:xfrm>
          <a:custGeom>
            <a:avLst/>
            <a:gdLst/>
            <a:ahLst/>
            <a:cxnLst/>
            <a:rect l="l" t="t" r="r" b="b"/>
            <a:pathLst>
              <a:path w="2108298" h="1866828">
                <a:moveTo>
                  <a:pt x="225150" y="844900"/>
                </a:moveTo>
                <a:lnTo>
                  <a:pt x="450299" y="1126706"/>
                </a:lnTo>
                <a:lnTo>
                  <a:pt x="300646" y="1126706"/>
                </a:lnTo>
                <a:cubicBezTo>
                  <a:pt x="383956" y="1463794"/>
                  <a:pt x="689152" y="1712441"/>
                  <a:pt x="1052423" y="1712441"/>
                </a:cubicBezTo>
                <a:cubicBezTo>
                  <a:pt x="1421279" y="1712441"/>
                  <a:pt x="1730261" y="1456089"/>
                  <a:pt x="1809108" y="1111403"/>
                </a:cubicBezTo>
                <a:lnTo>
                  <a:pt x="1968419" y="1111403"/>
                </a:lnTo>
                <a:cubicBezTo>
                  <a:pt x="1885742" y="1541826"/>
                  <a:pt x="1507036" y="1866828"/>
                  <a:pt x="1052423" y="1866828"/>
                </a:cubicBezTo>
                <a:cubicBezTo>
                  <a:pt x="603305" y="1866828"/>
                  <a:pt x="228270" y="1549636"/>
                  <a:pt x="140786" y="1126706"/>
                </a:cubicBezTo>
                <a:lnTo>
                  <a:pt x="0" y="1126706"/>
                </a:lnTo>
                <a:close/>
                <a:moveTo>
                  <a:pt x="1052423" y="0"/>
                </a:moveTo>
                <a:cubicBezTo>
                  <a:pt x="1501998" y="0"/>
                  <a:pt x="1877337" y="317836"/>
                  <a:pt x="1964421" y="741388"/>
                </a:cubicBezTo>
                <a:lnTo>
                  <a:pt x="2108298" y="741388"/>
                </a:lnTo>
                <a:lnTo>
                  <a:pt x="1883149" y="1023194"/>
                </a:lnTo>
                <a:lnTo>
                  <a:pt x="1657999" y="741388"/>
                </a:lnTo>
                <a:lnTo>
                  <a:pt x="1804607" y="741388"/>
                </a:lnTo>
                <a:cubicBezTo>
                  <a:pt x="1721669" y="403669"/>
                  <a:pt x="1416158" y="154387"/>
                  <a:pt x="1052423" y="154387"/>
                </a:cubicBezTo>
                <a:cubicBezTo>
                  <a:pt x="683568" y="154387"/>
                  <a:pt x="374587" y="410738"/>
                  <a:pt x="295739" y="755423"/>
                </a:cubicBezTo>
                <a:lnTo>
                  <a:pt x="136428" y="755423"/>
                </a:lnTo>
                <a:cubicBezTo>
                  <a:pt x="219106" y="325001"/>
                  <a:pt x="597811" y="0"/>
                  <a:pt x="1052423" y="0"/>
                </a:cubicBezTo>
                <a:close/>
              </a:path>
            </a:pathLst>
          </a:cu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solidFill>
                <a:prstClr val="white"/>
              </a:solidFill>
              <a:latin typeface="Segoe UI Light"/>
              <a:ea typeface="Segoe UI" pitchFamily="34" charset="0"/>
              <a:cs typeface="Segoe UI" pitchFamily="34" charset="0"/>
            </a:endParaRPr>
          </a:p>
        </p:txBody>
      </p:sp>
      <p:sp>
        <p:nvSpPr>
          <p:cNvPr id="11" name="TextBox 10"/>
          <p:cNvSpPr txBox="1"/>
          <p:nvPr/>
        </p:nvSpPr>
        <p:spPr>
          <a:xfrm>
            <a:off x="1960797" y="3874036"/>
            <a:ext cx="2123357" cy="422029"/>
          </a:xfrm>
          <a:prstGeom prst="rect">
            <a:avLst/>
          </a:prstGeom>
          <a:noFill/>
        </p:spPr>
        <p:txBody>
          <a:bodyPr lIns="182854" tIns="146283" rIns="182854" bIns="146283" anchor="ctr"/>
          <a:lstStyle/>
          <a:p>
            <a:pPr algn="ctr" defTabSz="932509">
              <a:lnSpc>
                <a:spcPct val="90000"/>
              </a:lnSpc>
              <a:defRPr/>
            </a:pPr>
            <a:r>
              <a:rPr lang="en-US" sz="2800" dirty="0">
                <a:solidFill>
                  <a:srgbClr val="000000"/>
                </a:solidFill>
                <a:latin typeface="Segoe UI Light"/>
                <a:ea typeface="MS PGothic" panose="020B0600070205080204" pitchFamily="34" charset="-128"/>
              </a:rPr>
              <a:t>Things</a:t>
            </a:r>
          </a:p>
        </p:txBody>
      </p:sp>
      <p:sp>
        <p:nvSpPr>
          <p:cNvPr id="13" name="Freeform 12"/>
          <p:cNvSpPr/>
          <p:nvPr/>
        </p:nvSpPr>
        <p:spPr bwMode="auto">
          <a:xfrm>
            <a:off x="536780" y="1602329"/>
            <a:ext cx="2425386" cy="3506352"/>
          </a:xfrm>
          <a:custGeom>
            <a:avLst/>
            <a:gdLst>
              <a:gd name="connsiteX0" fmla="*/ 263544 w 2425730"/>
              <a:gd name="connsiteY0" fmla="*/ 3485485 h 3506849"/>
              <a:gd name="connsiteX1" fmla="*/ 222423 w 2425730"/>
              <a:gd name="connsiteY1" fmla="*/ 3506849 h 3506849"/>
              <a:gd name="connsiteX2" fmla="*/ 222113 w 2425730"/>
              <a:gd name="connsiteY2" fmla="*/ 3506205 h 3506849"/>
              <a:gd name="connsiteX3" fmla="*/ 2425730 w 2425730"/>
              <a:gd name="connsiteY3" fmla="*/ 0 h 3506849"/>
              <a:gd name="connsiteX4" fmla="*/ 2425730 w 2425730"/>
              <a:gd name="connsiteY4" fmla="*/ 1411223 h 3506849"/>
              <a:gd name="connsiteX5" fmla="*/ 2375998 w 2425730"/>
              <a:gd name="connsiteY5" fmla="*/ 1413734 h 3506849"/>
              <a:gd name="connsiteX6" fmla="*/ 1409700 w 2425730"/>
              <a:gd name="connsiteY6" fmla="*/ 2484525 h 3506849"/>
              <a:gd name="connsiteX7" fmla="*/ 1431568 w 2425730"/>
              <a:gd name="connsiteY7" fmla="*/ 2701447 h 3506849"/>
              <a:gd name="connsiteX8" fmla="*/ 1446377 w 2425730"/>
              <a:gd name="connsiteY8" fmla="*/ 2759042 h 3506849"/>
              <a:gd name="connsiteX9" fmla="*/ 174954 w 2425730"/>
              <a:gd name="connsiteY9" fmla="*/ 3394913 h 3506849"/>
              <a:gd name="connsiteX10" fmla="*/ 111768 w 2425730"/>
              <a:gd name="connsiteY10" fmla="*/ 3222276 h 3506849"/>
              <a:gd name="connsiteX11" fmla="*/ 0 w 2425730"/>
              <a:gd name="connsiteY11" fmla="*/ 2483001 h 3506849"/>
              <a:gd name="connsiteX12" fmla="*/ 2231863 w 2425730"/>
              <a:gd name="connsiteY12" fmla="*/ 9789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5730" h="3506849">
                <a:moveTo>
                  <a:pt x="263544" y="3485485"/>
                </a:moveTo>
                <a:lnTo>
                  <a:pt x="222423" y="3506849"/>
                </a:lnTo>
                <a:lnTo>
                  <a:pt x="222113" y="3506205"/>
                </a:lnTo>
                <a:close/>
                <a:moveTo>
                  <a:pt x="2425730" y="0"/>
                </a:moveTo>
                <a:lnTo>
                  <a:pt x="2425730" y="1411223"/>
                </a:lnTo>
                <a:lnTo>
                  <a:pt x="2375998" y="1413734"/>
                </a:lnTo>
                <a:cubicBezTo>
                  <a:pt x="1833243" y="1468854"/>
                  <a:pt x="1409700" y="1927227"/>
                  <a:pt x="1409700" y="2484525"/>
                </a:cubicBezTo>
                <a:cubicBezTo>
                  <a:pt x="1409700" y="2558831"/>
                  <a:pt x="1417230" y="2631379"/>
                  <a:pt x="1431568" y="2701447"/>
                </a:cubicBezTo>
                <a:lnTo>
                  <a:pt x="1446377" y="2759042"/>
                </a:lnTo>
                <a:lnTo>
                  <a:pt x="174954" y="3394913"/>
                </a:lnTo>
                <a:lnTo>
                  <a:pt x="111768" y="3222276"/>
                </a:lnTo>
                <a:cubicBezTo>
                  <a:pt x="39131" y="2988739"/>
                  <a:pt x="0" y="2740440"/>
                  <a:pt x="0" y="2483001"/>
                </a:cubicBezTo>
                <a:cubicBezTo>
                  <a:pt x="0" y="1195808"/>
                  <a:pt x="978259" y="137100"/>
                  <a:pt x="2231863" y="9789"/>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14"/>
          <p:cNvSpPr/>
          <p:nvPr/>
        </p:nvSpPr>
        <p:spPr bwMode="auto">
          <a:xfrm>
            <a:off x="766461" y="1608290"/>
            <a:ext cx="4749307" cy="3506352"/>
          </a:xfrm>
          <a:custGeom>
            <a:avLst/>
            <a:gdLst>
              <a:gd name="connsiteX0" fmla="*/ 41432 w 4749981"/>
              <a:gd name="connsiteY0" fmla="*/ 3485484 h 3506849"/>
              <a:gd name="connsiteX1" fmla="*/ 310 w 4749981"/>
              <a:gd name="connsiteY1" fmla="*/ 3506849 h 3506849"/>
              <a:gd name="connsiteX2" fmla="*/ 0 w 4749981"/>
              <a:gd name="connsiteY2" fmla="*/ 3506205 h 3506849"/>
              <a:gd name="connsiteX3" fmla="*/ 2324249 w 4749981"/>
              <a:gd name="connsiteY3" fmla="*/ 0 h 3506849"/>
              <a:gd name="connsiteX4" fmla="*/ 2518118 w 4749981"/>
              <a:gd name="connsiteY4" fmla="*/ 9789 h 3506849"/>
              <a:gd name="connsiteX5" fmla="*/ 4749981 w 4749981"/>
              <a:gd name="connsiteY5" fmla="*/ 2483001 h 3506849"/>
              <a:gd name="connsiteX6" fmla="*/ 4638213 w 4749981"/>
              <a:gd name="connsiteY6" fmla="*/ 3222276 h 3506849"/>
              <a:gd name="connsiteX7" fmla="*/ 4575027 w 4749981"/>
              <a:gd name="connsiteY7" fmla="*/ 3394914 h 3506849"/>
              <a:gd name="connsiteX8" fmla="*/ 3303606 w 4749981"/>
              <a:gd name="connsiteY8" fmla="*/ 2759044 h 3506849"/>
              <a:gd name="connsiteX9" fmla="*/ 3318415 w 4749981"/>
              <a:gd name="connsiteY9" fmla="*/ 2701447 h 3506849"/>
              <a:gd name="connsiteX10" fmla="*/ 3340283 w 4749981"/>
              <a:gd name="connsiteY10" fmla="*/ 2484525 h 3506849"/>
              <a:gd name="connsiteX11" fmla="*/ 2373986 w 4749981"/>
              <a:gd name="connsiteY11" fmla="*/ 1413734 h 3506849"/>
              <a:gd name="connsiteX12" fmla="*/ 2324249 w 4749981"/>
              <a:gd name="connsiteY12" fmla="*/ 1411223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981" h="3506849">
                <a:moveTo>
                  <a:pt x="41432" y="3485484"/>
                </a:moveTo>
                <a:lnTo>
                  <a:pt x="310" y="3506849"/>
                </a:lnTo>
                <a:lnTo>
                  <a:pt x="0" y="3506205"/>
                </a:lnTo>
                <a:close/>
                <a:moveTo>
                  <a:pt x="2324249" y="0"/>
                </a:moveTo>
                <a:lnTo>
                  <a:pt x="2518118" y="9789"/>
                </a:lnTo>
                <a:cubicBezTo>
                  <a:pt x="3771722" y="137100"/>
                  <a:pt x="4749981" y="1195808"/>
                  <a:pt x="4749981" y="2483001"/>
                </a:cubicBezTo>
                <a:cubicBezTo>
                  <a:pt x="4749981" y="2740440"/>
                  <a:pt x="4710851" y="2988739"/>
                  <a:pt x="4638213" y="3222276"/>
                </a:cubicBezTo>
                <a:lnTo>
                  <a:pt x="4575027" y="3394914"/>
                </a:lnTo>
                <a:lnTo>
                  <a:pt x="3303606" y="2759044"/>
                </a:lnTo>
                <a:lnTo>
                  <a:pt x="3318415" y="2701447"/>
                </a:lnTo>
                <a:cubicBezTo>
                  <a:pt x="3332753" y="2631379"/>
                  <a:pt x="3340283" y="2558831"/>
                  <a:pt x="3340283" y="2484525"/>
                </a:cubicBezTo>
                <a:cubicBezTo>
                  <a:pt x="3340283" y="1927227"/>
                  <a:pt x="2916741" y="1468854"/>
                  <a:pt x="2373986" y="1413734"/>
                </a:cubicBezTo>
                <a:lnTo>
                  <a:pt x="2324249" y="1411223"/>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p:nvSpPr>
        <p:spPr bwMode="auto">
          <a:xfrm>
            <a:off x="758863" y="4477069"/>
            <a:ext cx="4527227" cy="2093604"/>
          </a:xfrm>
          <a:custGeom>
            <a:avLst/>
            <a:gdLst>
              <a:gd name="connsiteX0" fmla="*/ 1261799 w 4527869"/>
              <a:gd name="connsiteY0" fmla="*/ 0 h 2093901"/>
              <a:gd name="connsiteX1" fmla="*/ 1272172 w 4527869"/>
              <a:gd name="connsiteY1" fmla="*/ 28342 h 2093901"/>
              <a:gd name="connsiteX2" fmla="*/ 2263935 w 4527869"/>
              <a:gd name="connsiteY2" fmla="*/ 685726 h 2093901"/>
              <a:gd name="connsiteX3" fmla="*/ 3255698 w 4527869"/>
              <a:gd name="connsiteY3" fmla="*/ 28342 h 2093901"/>
              <a:gd name="connsiteX4" fmla="*/ 3266071 w 4527869"/>
              <a:gd name="connsiteY4" fmla="*/ 1 h 2093901"/>
              <a:gd name="connsiteX5" fmla="*/ 4527869 w 4527869"/>
              <a:gd name="connsiteY5" fmla="*/ 631058 h 2093901"/>
              <a:gd name="connsiteX6" fmla="*/ 4449929 w 4527869"/>
              <a:gd name="connsiteY6" fmla="*/ 792852 h 2093901"/>
              <a:gd name="connsiteX7" fmla="*/ 2263934 w 4527869"/>
              <a:gd name="connsiteY7" fmla="*/ 2093901 h 2093901"/>
              <a:gd name="connsiteX8" fmla="*/ 77940 w 4527869"/>
              <a:gd name="connsiteY8" fmla="*/ 792852 h 2093901"/>
              <a:gd name="connsiteX9" fmla="*/ 0 w 4527869"/>
              <a:gd name="connsiteY9" fmla="*/ 631058 h 209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7869" h="2093901">
                <a:moveTo>
                  <a:pt x="1261799" y="0"/>
                </a:moveTo>
                <a:lnTo>
                  <a:pt x="1272172" y="28342"/>
                </a:lnTo>
                <a:cubicBezTo>
                  <a:pt x="1435570" y="414659"/>
                  <a:pt x="1818097" y="685726"/>
                  <a:pt x="2263935" y="685726"/>
                </a:cubicBezTo>
                <a:cubicBezTo>
                  <a:pt x="2709773" y="685726"/>
                  <a:pt x="3092300" y="414659"/>
                  <a:pt x="3255698" y="28342"/>
                </a:cubicBezTo>
                <a:lnTo>
                  <a:pt x="3266071" y="1"/>
                </a:lnTo>
                <a:lnTo>
                  <a:pt x="4527869" y="631058"/>
                </a:lnTo>
                <a:lnTo>
                  <a:pt x="4449929" y="792852"/>
                </a:lnTo>
                <a:cubicBezTo>
                  <a:pt x="4028943" y="1567815"/>
                  <a:pt x="3207876" y="2093901"/>
                  <a:pt x="2263934" y="2093901"/>
                </a:cubicBezTo>
                <a:cubicBezTo>
                  <a:pt x="1319993" y="2093901"/>
                  <a:pt x="498925" y="1567815"/>
                  <a:pt x="77940" y="792852"/>
                </a:cubicBezTo>
                <a:lnTo>
                  <a:pt x="0" y="631058"/>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p:cNvGrpSpPr/>
          <p:nvPr/>
        </p:nvGrpSpPr>
        <p:grpSpPr>
          <a:xfrm>
            <a:off x="2561199" y="5477904"/>
            <a:ext cx="719448" cy="723544"/>
            <a:chOff x="10969809" y="2370994"/>
            <a:chExt cx="418861" cy="421246"/>
          </a:xfrm>
        </p:grpSpPr>
        <p:sp>
          <p:nvSpPr>
            <p:cNvPr id="26" name="Rectangle 25"/>
            <p:cNvSpPr/>
            <p:nvPr/>
          </p:nvSpPr>
          <p:spPr bwMode="auto">
            <a:xfrm>
              <a:off x="10994788" y="2597530"/>
              <a:ext cx="72412" cy="1947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11101945" y="2519077"/>
              <a:ext cx="72412" cy="2731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11209102" y="2455067"/>
              <a:ext cx="72412" cy="3371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11316258" y="2370994"/>
              <a:ext cx="72412" cy="4212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4" name="icon BULB"/>
            <p:cNvSpPr>
              <a:spLocks noChangeAspect="1" noEditPoints="1"/>
            </p:cNvSpPr>
            <p:nvPr/>
          </p:nvSpPr>
          <p:spPr bwMode="auto">
            <a:xfrm>
              <a:off x="10969809" y="2375442"/>
              <a:ext cx="114209" cy="182734"/>
            </a:xfrm>
            <a:custGeom>
              <a:avLst/>
              <a:gdLst>
                <a:gd name="T0" fmla="*/ 74 w 149"/>
                <a:gd name="T1" fmla="*/ 0 h 241"/>
                <a:gd name="T2" fmla="*/ 74 w 149"/>
                <a:gd name="T3" fmla="*/ 0 h 241"/>
                <a:gd name="T4" fmla="*/ 0 w 149"/>
                <a:gd name="T5" fmla="*/ 70 h 241"/>
                <a:gd name="T6" fmla="*/ 27 w 149"/>
                <a:gd name="T7" fmla="*/ 127 h 241"/>
                <a:gd name="T8" fmla="*/ 33 w 149"/>
                <a:gd name="T9" fmla="*/ 140 h 241"/>
                <a:gd name="T10" fmla="*/ 35 w 149"/>
                <a:gd name="T11" fmla="*/ 154 h 241"/>
                <a:gd name="T12" fmla="*/ 44 w 149"/>
                <a:gd name="T13" fmla="*/ 176 h 241"/>
                <a:gd name="T14" fmla="*/ 107 w 149"/>
                <a:gd name="T15" fmla="*/ 176 h 241"/>
                <a:gd name="T16" fmla="*/ 115 w 149"/>
                <a:gd name="T17" fmla="*/ 154 h 241"/>
                <a:gd name="T18" fmla="*/ 124 w 149"/>
                <a:gd name="T19" fmla="*/ 127 h 241"/>
                <a:gd name="T20" fmla="*/ 137 w 149"/>
                <a:gd name="T21" fmla="*/ 105 h 241"/>
                <a:gd name="T22" fmla="*/ 149 w 149"/>
                <a:gd name="T23" fmla="*/ 70 h 241"/>
                <a:gd name="T24" fmla="*/ 74 w 149"/>
                <a:gd name="T25" fmla="*/ 0 h 241"/>
                <a:gd name="T26" fmla="*/ 58 w 149"/>
                <a:gd name="T27" fmla="*/ 234 h 241"/>
                <a:gd name="T28" fmla="*/ 67 w 149"/>
                <a:gd name="T29" fmla="*/ 241 h 241"/>
                <a:gd name="T30" fmla="*/ 86 w 149"/>
                <a:gd name="T31" fmla="*/ 241 h 241"/>
                <a:gd name="T32" fmla="*/ 94 w 149"/>
                <a:gd name="T33" fmla="*/ 234 h 241"/>
                <a:gd name="T34" fmla="*/ 58 w 149"/>
                <a:gd name="T35" fmla="*/ 234 h 241"/>
                <a:gd name="T36" fmla="*/ 97 w 149"/>
                <a:gd name="T37" fmla="*/ 209 h 241"/>
                <a:gd name="T38" fmla="*/ 55 w 149"/>
                <a:gd name="T39" fmla="*/ 209 h 241"/>
                <a:gd name="T40" fmla="*/ 45 w 149"/>
                <a:gd name="T41" fmla="*/ 217 h 241"/>
                <a:gd name="T42" fmla="*/ 56 w 149"/>
                <a:gd name="T43" fmla="*/ 226 h 241"/>
                <a:gd name="T44" fmla="*/ 97 w 149"/>
                <a:gd name="T45" fmla="*/ 226 h 241"/>
                <a:gd name="T46" fmla="*/ 107 w 149"/>
                <a:gd name="T47" fmla="*/ 217 h 241"/>
                <a:gd name="T48" fmla="*/ 97 w 149"/>
                <a:gd name="T49" fmla="*/ 209 h 241"/>
                <a:gd name="T50" fmla="*/ 99 w 149"/>
                <a:gd name="T51" fmla="*/ 184 h 241"/>
                <a:gd name="T52" fmla="*/ 52 w 149"/>
                <a:gd name="T53" fmla="*/ 184 h 241"/>
                <a:gd name="T54" fmla="*/ 43 w 149"/>
                <a:gd name="T55" fmla="*/ 192 h 241"/>
                <a:gd name="T56" fmla="*/ 53 w 149"/>
                <a:gd name="T57" fmla="*/ 201 h 241"/>
                <a:gd name="T58" fmla="*/ 99 w 149"/>
                <a:gd name="T59" fmla="*/ 201 h 241"/>
                <a:gd name="T60" fmla="*/ 110 w 149"/>
                <a:gd name="T61" fmla="*/ 192 h 241"/>
                <a:gd name="T62" fmla="*/ 99 w 149"/>
                <a:gd name="T63" fmla="*/ 18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241">
                  <a:moveTo>
                    <a:pt x="74" y="0"/>
                  </a:moveTo>
                  <a:cubicBezTo>
                    <a:pt x="74" y="0"/>
                    <a:pt x="74" y="0"/>
                    <a:pt x="74" y="0"/>
                  </a:cubicBezTo>
                  <a:cubicBezTo>
                    <a:pt x="33" y="0"/>
                    <a:pt x="0" y="31"/>
                    <a:pt x="0" y="70"/>
                  </a:cubicBezTo>
                  <a:cubicBezTo>
                    <a:pt x="0" y="92"/>
                    <a:pt x="18" y="107"/>
                    <a:pt x="27" y="127"/>
                  </a:cubicBezTo>
                  <a:cubicBezTo>
                    <a:pt x="30" y="132"/>
                    <a:pt x="31" y="136"/>
                    <a:pt x="33" y="140"/>
                  </a:cubicBezTo>
                  <a:cubicBezTo>
                    <a:pt x="34" y="146"/>
                    <a:pt x="34" y="150"/>
                    <a:pt x="35" y="154"/>
                  </a:cubicBezTo>
                  <a:cubicBezTo>
                    <a:pt x="36" y="162"/>
                    <a:pt x="38" y="170"/>
                    <a:pt x="44" y="176"/>
                  </a:cubicBezTo>
                  <a:cubicBezTo>
                    <a:pt x="107" y="176"/>
                    <a:pt x="107" y="176"/>
                    <a:pt x="107" y="176"/>
                  </a:cubicBezTo>
                  <a:cubicBezTo>
                    <a:pt x="114" y="170"/>
                    <a:pt x="115" y="162"/>
                    <a:pt x="115" y="154"/>
                  </a:cubicBezTo>
                  <a:cubicBezTo>
                    <a:pt x="117" y="146"/>
                    <a:pt x="118" y="138"/>
                    <a:pt x="124" y="127"/>
                  </a:cubicBezTo>
                  <a:cubicBezTo>
                    <a:pt x="127" y="119"/>
                    <a:pt x="132" y="112"/>
                    <a:pt x="137" y="105"/>
                  </a:cubicBezTo>
                  <a:cubicBezTo>
                    <a:pt x="143" y="94"/>
                    <a:pt x="149" y="83"/>
                    <a:pt x="149" y="70"/>
                  </a:cubicBezTo>
                  <a:cubicBezTo>
                    <a:pt x="149" y="31"/>
                    <a:pt x="115" y="0"/>
                    <a:pt x="74" y="0"/>
                  </a:cubicBezTo>
                  <a:moveTo>
                    <a:pt x="58" y="234"/>
                  </a:moveTo>
                  <a:cubicBezTo>
                    <a:pt x="58" y="234"/>
                    <a:pt x="59" y="241"/>
                    <a:pt x="67" y="241"/>
                  </a:cubicBezTo>
                  <a:cubicBezTo>
                    <a:pt x="86" y="241"/>
                    <a:pt x="86" y="241"/>
                    <a:pt x="86" y="241"/>
                  </a:cubicBezTo>
                  <a:cubicBezTo>
                    <a:pt x="93" y="241"/>
                    <a:pt x="94" y="234"/>
                    <a:pt x="94" y="234"/>
                  </a:cubicBezTo>
                  <a:lnTo>
                    <a:pt x="58" y="234"/>
                  </a:lnTo>
                  <a:close/>
                  <a:moveTo>
                    <a:pt x="97" y="209"/>
                  </a:moveTo>
                  <a:cubicBezTo>
                    <a:pt x="55" y="209"/>
                    <a:pt x="55" y="209"/>
                    <a:pt x="55" y="209"/>
                  </a:cubicBezTo>
                  <a:cubicBezTo>
                    <a:pt x="50" y="209"/>
                    <a:pt x="45" y="213"/>
                    <a:pt x="45" y="217"/>
                  </a:cubicBezTo>
                  <a:cubicBezTo>
                    <a:pt x="45" y="223"/>
                    <a:pt x="50" y="226"/>
                    <a:pt x="56" y="226"/>
                  </a:cubicBezTo>
                  <a:cubicBezTo>
                    <a:pt x="97" y="226"/>
                    <a:pt x="97" y="226"/>
                    <a:pt x="97" y="226"/>
                  </a:cubicBezTo>
                  <a:cubicBezTo>
                    <a:pt x="103" y="226"/>
                    <a:pt x="107" y="223"/>
                    <a:pt x="107" y="217"/>
                  </a:cubicBezTo>
                  <a:cubicBezTo>
                    <a:pt x="107" y="213"/>
                    <a:pt x="103" y="209"/>
                    <a:pt x="97" y="209"/>
                  </a:cubicBezTo>
                  <a:moveTo>
                    <a:pt x="99" y="184"/>
                  </a:moveTo>
                  <a:cubicBezTo>
                    <a:pt x="52" y="184"/>
                    <a:pt x="52" y="184"/>
                    <a:pt x="52" y="184"/>
                  </a:cubicBezTo>
                  <a:cubicBezTo>
                    <a:pt x="47" y="184"/>
                    <a:pt x="43" y="187"/>
                    <a:pt x="43" y="192"/>
                  </a:cubicBezTo>
                  <a:cubicBezTo>
                    <a:pt x="43" y="197"/>
                    <a:pt x="47" y="201"/>
                    <a:pt x="53" y="201"/>
                  </a:cubicBezTo>
                  <a:cubicBezTo>
                    <a:pt x="99" y="201"/>
                    <a:pt x="99" y="201"/>
                    <a:pt x="99" y="201"/>
                  </a:cubicBezTo>
                  <a:cubicBezTo>
                    <a:pt x="105" y="201"/>
                    <a:pt x="110" y="197"/>
                    <a:pt x="110" y="192"/>
                  </a:cubicBezTo>
                  <a:cubicBezTo>
                    <a:pt x="110" y="187"/>
                    <a:pt x="105" y="184"/>
                    <a:pt x="99" y="184"/>
                  </a:cubicBezTo>
                </a:path>
              </a:pathLst>
            </a:custGeom>
            <a:solidFill>
              <a:schemeClr val="bg1"/>
            </a:solidFill>
            <a:ln>
              <a:noFill/>
            </a:ln>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86"/>
              <a:endParaRPr lang="en-US" sz="1764" dirty="0">
                <a:solidFill>
                  <a:srgbClr val="000000"/>
                </a:solidFill>
              </a:endParaRPr>
            </a:p>
          </p:txBody>
        </p:sp>
      </p:grpSp>
      <p:sp>
        <p:nvSpPr>
          <p:cNvPr id="35" name="Freeform 61"/>
          <p:cNvSpPr>
            <a:spLocks noChangeAspect="1"/>
          </p:cNvSpPr>
          <p:nvPr/>
        </p:nvSpPr>
        <p:spPr bwMode="auto">
          <a:xfrm>
            <a:off x="4156797" y="2861500"/>
            <a:ext cx="894340" cy="586558"/>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prstClr val="black"/>
              </a:solidFill>
            </a:endParaRPr>
          </a:p>
        </p:txBody>
      </p:sp>
      <p:grpSp>
        <p:nvGrpSpPr>
          <p:cNvPr id="36" name="Group 35"/>
          <p:cNvGrpSpPr/>
          <p:nvPr/>
        </p:nvGrpSpPr>
        <p:grpSpPr>
          <a:xfrm>
            <a:off x="1050965" y="2728795"/>
            <a:ext cx="959548" cy="794236"/>
            <a:chOff x="12890500" y="-3265488"/>
            <a:chExt cx="3722688" cy="3081338"/>
          </a:xfrm>
          <a:solidFill>
            <a:schemeClr val="bg1"/>
          </a:solidFill>
        </p:grpSpPr>
        <p:sp>
          <p:nvSpPr>
            <p:cNvPr id="37" name="Freeform 5"/>
            <p:cNvSpPr>
              <a:spLocks noEditPoints="1"/>
            </p:cNvSpPr>
            <p:nvPr/>
          </p:nvSpPr>
          <p:spPr bwMode="auto">
            <a:xfrm>
              <a:off x="12890500" y="-2878138"/>
              <a:ext cx="3722688"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38" name="Oval 6"/>
            <p:cNvSpPr>
              <a:spLocks noChangeArrowheads="1"/>
            </p:cNvSpPr>
            <p:nvPr/>
          </p:nvSpPr>
          <p:spPr bwMode="auto">
            <a:xfrm>
              <a:off x="14333538" y="-3265488"/>
              <a:ext cx="508000" cy="5080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sp>
        <p:nvSpPr>
          <p:cNvPr id="40" name="Title 1"/>
          <p:cNvSpPr>
            <a:spLocks noGrp="1"/>
          </p:cNvSpPr>
          <p:nvPr>
            <p:ph type="title"/>
          </p:nvPr>
        </p:nvSpPr>
        <p:spPr>
          <a:xfrm>
            <a:off x="273478" y="534973"/>
            <a:ext cx="11887518" cy="914365"/>
          </a:xfrm>
        </p:spPr>
        <p:txBody>
          <a:bodyPr vert="horz" lIns="93260" tIns="46630" rIns="93260" bIns="46630" rtlCol="0" anchor="ctr">
            <a:noAutofit/>
          </a:bodyPr>
          <a:lstStyle/>
          <a:p>
            <a:r>
              <a:rPr lang="en-US" sz="4800" spc="-102" dirty="0">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IoT Business Maturity Model</a:t>
            </a:r>
            <a:br>
              <a:rPr lang="en-US" sz="4800" spc="-102" dirty="0">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br>
            <a:r>
              <a:rPr lang="en-US" sz="3600" spc="-102" dirty="0">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3. Business Transformation</a:t>
            </a:r>
            <a:br>
              <a:rPr lang="en-US" sz="4488" dirty="0">
                <a:solidFill>
                  <a:schemeClr val="bg2">
                    <a:lumMod val="50000"/>
                  </a:schemeClr>
                </a:solidFill>
                <a:latin typeface="Segoe UI Light" panose="020B0502040204020203" pitchFamily="34" charset="0"/>
                <a:cs typeface="Segoe UI Light" panose="020B0502040204020203" pitchFamily="34" charset="0"/>
              </a:rPr>
            </a:br>
            <a:endParaRPr lang="en-IN" sz="4488" dirty="0">
              <a:solidFill>
                <a:schemeClr val="bg2">
                  <a:lumMod val="50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1761260"/>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750" fill="hold"/>
                                        <p:tgtEl>
                                          <p:spTgt spid="31"/>
                                        </p:tgtEl>
                                        <p:attrNameLst>
                                          <p:attrName>ppt_x</p:attrName>
                                        </p:attrNameLst>
                                      </p:cBhvr>
                                      <p:tavLst>
                                        <p:tav tm="0">
                                          <p:val>
                                            <p:strVal val="1+#ppt_w/2"/>
                                          </p:val>
                                        </p:tav>
                                        <p:tav tm="100000">
                                          <p:val>
                                            <p:strVal val="#ppt_x"/>
                                          </p:val>
                                        </p:tav>
                                      </p:tavLst>
                                    </p:anim>
                                    <p:anim calcmode="lin" valueType="num">
                                      <p:cBhvr additive="base">
                                        <p:cTn id="8" dur="75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750" fill="hold"/>
                                        <p:tgtEl>
                                          <p:spTgt spid="29"/>
                                        </p:tgtEl>
                                        <p:attrNameLst>
                                          <p:attrName>ppt_x</p:attrName>
                                        </p:attrNameLst>
                                      </p:cBhvr>
                                      <p:tavLst>
                                        <p:tav tm="0">
                                          <p:val>
                                            <p:strVal val="1+#ppt_w/2"/>
                                          </p:val>
                                        </p:tav>
                                        <p:tav tm="100000">
                                          <p:val>
                                            <p:strVal val="#ppt_x"/>
                                          </p:val>
                                        </p:tav>
                                      </p:tavLst>
                                    </p:anim>
                                    <p:anim calcmode="lin" valueType="num">
                                      <p:cBhvr additive="base">
                                        <p:cTn id="12" dur="750" fill="hold"/>
                                        <p:tgtEl>
                                          <p:spTgt spid="2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750" fill="hold"/>
                                        <p:tgtEl>
                                          <p:spTgt spid="27"/>
                                        </p:tgtEl>
                                        <p:attrNameLst>
                                          <p:attrName>ppt_x</p:attrName>
                                        </p:attrNameLst>
                                      </p:cBhvr>
                                      <p:tavLst>
                                        <p:tav tm="0">
                                          <p:val>
                                            <p:strVal val="1+#ppt_w/2"/>
                                          </p:val>
                                        </p:tav>
                                        <p:tav tm="100000">
                                          <p:val>
                                            <p:strVal val="#ppt_x"/>
                                          </p:val>
                                        </p:tav>
                                      </p:tavLst>
                                    </p:anim>
                                    <p:anim calcmode="lin" valueType="num">
                                      <p:cBhvr additive="base">
                                        <p:cTn id="16" dur="75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3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39860" y="1234102"/>
            <a:ext cx="4786440" cy="690906"/>
          </a:xfrm>
          <a:prstGeom prst="rect">
            <a:avLst/>
          </a:prstGeom>
          <a:noFill/>
        </p:spPr>
        <p:txBody>
          <a:bodyPr wrap="square" lIns="182806" tIns="146246" rIns="182806" bIns="146246" rtlCol="0">
            <a:spAutoFit/>
          </a:bodyPr>
          <a:lstStyle>
            <a:defPPr>
              <a:defRPr lang="en-US"/>
            </a:defPPr>
            <a:lvl1pPr algn="ctr">
              <a:lnSpc>
                <a:spcPct val="90000"/>
              </a:lnSpc>
              <a:spcAft>
                <a:spcPts val="588"/>
              </a:spcAft>
              <a:defRPr sz="2800" b="1">
                <a:latin typeface="Segoe UI Light" panose="020B0502040204020203" pitchFamily="34" charset="0"/>
                <a:cs typeface="Segoe UI Light" panose="020B0502040204020203" pitchFamily="34" charset="0"/>
              </a:defRPr>
            </a:lvl1pPr>
          </a:lstStyle>
          <a:p>
            <a:r>
              <a:rPr lang="en-US" sz="2856" dirty="0">
                <a:solidFill>
                  <a:srgbClr val="404040"/>
                </a:solidFill>
              </a:rPr>
              <a:t>Operational Technology (OT)</a:t>
            </a:r>
          </a:p>
        </p:txBody>
      </p:sp>
      <p:sp>
        <p:nvSpPr>
          <p:cNvPr id="5" name="TextBox 4"/>
          <p:cNvSpPr txBox="1"/>
          <p:nvPr/>
        </p:nvSpPr>
        <p:spPr>
          <a:xfrm>
            <a:off x="6644109" y="1230166"/>
            <a:ext cx="4779288" cy="698779"/>
          </a:xfrm>
          <a:prstGeom prst="rect">
            <a:avLst/>
          </a:prstGeom>
          <a:noFill/>
        </p:spPr>
        <p:txBody>
          <a:bodyPr wrap="square" lIns="182806" tIns="146246" rIns="182806" bIns="146246" rtlCol="0">
            <a:spAutoFit/>
          </a:bodyPr>
          <a:lstStyle/>
          <a:p>
            <a:pPr algn="ctr">
              <a:lnSpc>
                <a:spcPct val="90000"/>
              </a:lnSpc>
              <a:spcAft>
                <a:spcPts val="600"/>
              </a:spcAft>
            </a:pPr>
            <a:r>
              <a:rPr lang="en-US" sz="2856" b="1" dirty="0">
                <a:solidFill>
                  <a:srgbClr val="404040"/>
                </a:solidFill>
                <a:latin typeface="Segoe UI Light" panose="020B0502040204020203" pitchFamily="34" charset="0"/>
                <a:cs typeface="Segoe UI Light" panose="020B0502040204020203" pitchFamily="34" charset="0"/>
              </a:rPr>
              <a:t>Information Technology (IT)</a:t>
            </a:r>
          </a:p>
        </p:txBody>
      </p:sp>
      <p:grpSp>
        <p:nvGrpSpPr>
          <p:cNvPr id="6" name="Group 5"/>
          <p:cNvGrpSpPr/>
          <p:nvPr/>
        </p:nvGrpSpPr>
        <p:grpSpPr>
          <a:xfrm>
            <a:off x="6981709" y="1947848"/>
            <a:ext cx="4104088" cy="4683637"/>
            <a:chOff x="6830767" y="1398956"/>
            <a:chExt cx="4592629" cy="5241167"/>
          </a:xfrm>
        </p:grpSpPr>
        <p:sp>
          <p:nvSpPr>
            <p:cNvPr id="2" name="Rectangle 1"/>
            <p:cNvSpPr/>
            <p:nvPr/>
          </p:nvSpPr>
          <p:spPr>
            <a:xfrm>
              <a:off x="6830767" y="1398956"/>
              <a:ext cx="4592629" cy="5241167"/>
            </a:xfrm>
            <a:prstGeom prst="rect">
              <a:avLst/>
            </a:prstGeom>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rgbClr val="FFFFFF"/>
                </a:solidFill>
              </a:endParaRPr>
            </a:p>
          </p:txBody>
        </p:sp>
        <p:pic>
          <p:nvPicPr>
            <p:cNvPr id="11" name="Picture 5" descr="\\MAGNUM\Projects\Microsoft\Cloud Power FY12\Design\ICONS_PNG\Layer-79.png"/>
            <p:cNvPicPr>
              <a:picLocks noChangeAspect="1" noChangeArrowheads="1"/>
            </p:cNvPicPr>
            <p:nvPr/>
          </p:nvPicPr>
          <p:blipFill>
            <a:blip r:embed="rId3" cstate="print">
              <a:biLevel thresh="50000"/>
            </a:blip>
            <a:srcRect/>
            <a:stretch>
              <a:fillRect/>
            </a:stretch>
          </p:blipFill>
          <p:spPr bwMode="auto">
            <a:xfrm>
              <a:off x="7138292" y="4681901"/>
              <a:ext cx="1828065" cy="1828065"/>
            </a:xfrm>
            <a:prstGeom prst="rect">
              <a:avLst/>
            </a:prstGeom>
            <a:noFill/>
          </p:spPr>
        </p:pic>
        <p:pic>
          <p:nvPicPr>
            <p:cNvPr id="12" name="Picture 3" descr="\\MAGNUM\Projects\Microsoft\Cloud Power FY12\Design\ICONS_PNG\Confidentiality.png"/>
            <p:cNvPicPr>
              <a:picLocks noChangeAspect="1" noChangeArrowheads="1"/>
            </p:cNvPicPr>
            <p:nvPr/>
          </p:nvPicPr>
          <p:blipFill>
            <a:blip r:embed="rId4" cstate="print">
              <a:biLevel thresh="50000"/>
            </a:blip>
            <a:srcRect/>
            <a:stretch>
              <a:fillRect/>
            </a:stretch>
          </p:blipFill>
          <p:spPr bwMode="auto">
            <a:xfrm>
              <a:off x="9537120" y="3324152"/>
              <a:ext cx="1828065" cy="1828065"/>
            </a:xfrm>
            <a:prstGeom prst="rect">
              <a:avLst/>
            </a:prstGeom>
            <a:noFill/>
          </p:spPr>
        </p:pic>
        <p:pic>
          <p:nvPicPr>
            <p:cNvPr id="13" name="Picture 6" descr="\\MAGNUM\Projects\Microsoft\Cloud Power FY12\Design\ICONS_PNG\Cloud.png"/>
            <p:cNvPicPr>
              <a:picLocks noChangeAspect="1" noChangeArrowheads="1"/>
            </p:cNvPicPr>
            <p:nvPr/>
          </p:nvPicPr>
          <p:blipFill>
            <a:blip r:embed="rId5" cstate="print">
              <a:biLevel thresh="50000"/>
            </a:blip>
            <a:srcRect/>
            <a:stretch>
              <a:fillRect/>
            </a:stretch>
          </p:blipFill>
          <p:spPr bwMode="auto">
            <a:xfrm>
              <a:off x="9343720" y="1411909"/>
              <a:ext cx="1828065" cy="1828065"/>
            </a:xfrm>
            <a:prstGeom prst="rect">
              <a:avLst/>
            </a:prstGeom>
            <a:noFill/>
          </p:spPr>
        </p:pic>
        <p:pic>
          <p:nvPicPr>
            <p:cNvPr id="14" name="Picture 2" descr="\\MAGNUM\Projects\Microsoft\Cloud Power FY12\Design\ICONS_PNG\Devices.png"/>
            <p:cNvPicPr>
              <a:picLocks noChangeAspect="1" noChangeArrowheads="1"/>
            </p:cNvPicPr>
            <p:nvPr/>
          </p:nvPicPr>
          <p:blipFill>
            <a:blip r:embed="rId6" cstate="print">
              <a:biLevel thresh="50000"/>
            </a:blip>
            <a:srcRect/>
            <a:stretch>
              <a:fillRect/>
            </a:stretch>
          </p:blipFill>
          <p:spPr bwMode="auto">
            <a:xfrm>
              <a:off x="7269912" y="2544978"/>
              <a:ext cx="1828065" cy="1828065"/>
            </a:xfrm>
            <a:prstGeom prst="rect">
              <a:avLst/>
            </a:prstGeom>
            <a:noFill/>
          </p:spPr>
        </p:pic>
      </p:grpSp>
      <p:grpSp>
        <p:nvGrpSpPr>
          <p:cNvPr id="3" name="Group 2"/>
          <p:cNvGrpSpPr/>
          <p:nvPr/>
        </p:nvGrpSpPr>
        <p:grpSpPr>
          <a:xfrm>
            <a:off x="1381037" y="1947848"/>
            <a:ext cx="4104087" cy="4683637"/>
            <a:chOff x="1230095" y="1398956"/>
            <a:chExt cx="4592629" cy="5241167"/>
          </a:xfrm>
        </p:grpSpPr>
        <p:sp>
          <p:nvSpPr>
            <p:cNvPr id="15" name="Rectangle 14"/>
            <p:cNvSpPr/>
            <p:nvPr/>
          </p:nvSpPr>
          <p:spPr>
            <a:xfrm>
              <a:off x="1230095" y="1398956"/>
              <a:ext cx="4592629" cy="5241167"/>
            </a:xfrm>
            <a:prstGeom prst="rect">
              <a:avLst/>
            </a:prstGeom>
            <a:solidFill>
              <a:srgbClr val="FF0000"/>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rgbClr val="FFFFFF"/>
                </a:solidFill>
              </a:endParaRPr>
            </a:p>
          </p:txBody>
        </p:sp>
        <p:pic>
          <p:nvPicPr>
            <p:cNvPr id="8" name="Picture 4" descr="\\MAGNUM\Projects\Microsoft\Cloud Power FY12\Design\Icons\PNGs\Factory.png"/>
            <p:cNvPicPr>
              <a:picLocks noChangeAspect="1" noChangeArrowheads="1"/>
            </p:cNvPicPr>
            <p:nvPr/>
          </p:nvPicPr>
          <p:blipFill>
            <a:blip r:embed="rId7" cstate="print">
              <a:biLevel thresh="50000"/>
            </a:blip>
            <a:srcRect/>
            <a:stretch>
              <a:fillRect/>
            </a:stretch>
          </p:blipFill>
          <p:spPr bwMode="auto">
            <a:xfrm>
              <a:off x="3398631" y="2410121"/>
              <a:ext cx="1828065" cy="1828065"/>
            </a:xfrm>
            <a:prstGeom prst="rect">
              <a:avLst/>
            </a:prstGeom>
            <a:noFill/>
            <a:ln>
              <a:noFill/>
            </a:ln>
          </p:spPr>
        </p:pic>
        <p:pic>
          <p:nvPicPr>
            <p:cNvPr id="9" name="Picture 3" descr="\\MAGNUM\Projects\Microsoft\Cloud Power FY12\Design\Icons\PNGs\Storefront.png"/>
            <p:cNvPicPr>
              <a:picLocks noChangeAspect="1" noChangeArrowheads="1"/>
            </p:cNvPicPr>
            <p:nvPr/>
          </p:nvPicPr>
          <p:blipFill>
            <a:blip r:embed="rId8" cstate="print">
              <a:biLevel thresh="50000"/>
            </a:blip>
            <a:srcRect/>
            <a:stretch>
              <a:fillRect/>
            </a:stretch>
          </p:blipFill>
          <p:spPr bwMode="auto">
            <a:xfrm>
              <a:off x="1638096" y="4007087"/>
              <a:ext cx="1828065" cy="1828065"/>
            </a:xfrm>
            <a:prstGeom prst="rect">
              <a:avLst/>
            </a:prstGeom>
            <a:noFill/>
          </p:spPr>
        </p:pic>
        <p:pic>
          <p:nvPicPr>
            <p:cNvPr id="10" name="Picture 5" descr="\\MAGNUM\Projects\Microsoft\Cloud Power FY12\Design\Icons\PNGs\Truck.png"/>
            <p:cNvPicPr>
              <a:picLocks noChangeAspect="1" noChangeArrowheads="1"/>
            </p:cNvPicPr>
            <p:nvPr/>
          </p:nvPicPr>
          <p:blipFill>
            <a:blip r:embed="rId9" cstate="print">
              <a:biLevel thresh="50000"/>
            </a:blip>
            <a:stretch>
              <a:fillRect/>
            </a:stretch>
          </p:blipFill>
          <p:spPr bwMode="auto">
            <a:xfrm>
              <a:off x="3619923" y="4812058"/>
              <a:ext cx="1828065" cy="1828065"/>
            </a:xfrm>
            <a:prstGeom prst="rect">
              <a:avLst/>
            </a:prstGeom>
            <a:noFill/>
          </p:spPr>
        </p:pic>
        <p:sp>
          <p:nvSpPr>
            <p:cNvPr id="16" name="Rectangle 2048"/>
            <p:cNvSpPr>
              <a:spLocks noChangeAspect="1"/>
            </p:cNvSpPr>
            <p:nvPr/>
          </p:nvSpPr>
          <p:spPr bwMode="auto">
            <a:xfrm flipV="1">
              <a:off x="2237760" y="1934036"/>
              <a:ext cx="641337" cy="1353303"/>
            </a:xfrm>
            <a:custGeom>
              <a:avLst/>
              <a:gdLst/>
              <a:ahLst/>
              <a:cxnLst/>
              <a:rect l="l" t="t" r="r" b="b"/>
              <a:pathLst>
                <a:path w="1402492" h="2959444">
                  <a:moveTo>
                    <a:pt x="0" y="37870"/>
                  </a:moveTo>
                  <a:lnTo>
                    <a:pt x="1402492" y="37870"/>
                  </a:lnTo>
                  <a:lnTo>
                    <a:pt x="1402492" y="0"/>
                  </a:lnTo>
                  <a:lnTo>
                    <a:pt x="0" y="0"/>
                  </a:lnTo>
                  <a:close/>
                  <a:moveTo>
                    <a:pt x="1122231" y="170769"/>
                  </a:moveTo>
                  <a:cubicBezTo>
                    <a:pt x="1117181" y="170769"/>
                    <a:pt x="1113087" y="166675"/>
                    <a:pt x="1113087" y="161625"/>
                  </a:cubicBezTo>
                  <a:lnTo>
                    <a:pt x="1113087" y="88473"/>
                  </a:lnTo>
                  <a:cubicBezTo>
                    <a:pt x="1113087" y="83423"/>
                    <a:pt x="1117181" y="79329"/>
                    <a:pt x="1122231" y="79329"/>
                  </a:cubicBezTo>
                  <a:cubicBezTo>
                    <a:pt x="1127281" y="79329"/>
                    <a:pt x="1131375" y="83423"/>
                    <a:pt x="1131375" y="88473"/>
                  </a:cubicBezTo>
                  <a:lnTo>
                    <a:pt x="1131375" y="161625"/>
                  </a:lnTo>
                  <a:cubicBezTo>
                    <a:pt x="1131375" y="166675"/>
                    <a:pt x="1127281" y="170769"/>
                    <a:pt x="1122231" y="170769"/>
                  </a:cubicBezTo>
                  <a:close/>
                  <a:moveTo>
                    <a:pt x="1094233" y="170769"/>
                  </a:moveTo>
                  <a:cubicBezTo>
                    <a:pt x="1089183" y="170769"/>
                    <a:pt x="1085089" y="166675"/>
                    <a:pt x="1085089" y="161625"/>
                  </a:cubicBezTo>
                  <a:lnTo>
                    <a:pt x="1085089" y="88473"/>
                  </a:lnTo>
                  <a:cubicBezTo>
                    <a:pt x="1085089" y="83423"/>
                    <a:pt x="1089183" y="79329"/>
                    <a:pt x="1094233" y="79329"/>
                  </a:cubicBezTo>
                  <a:cubicBezTo>
                    <a:pt x="1099283" y="79329"/>
                    <a:pt x="1103377" y="83423"/>
                    <a:pt x="1103377" y="88473"/>
                  </a:cubicBezTo>
                  <a:lnTo>
                    <a:pt x="1103377" y="161625"/>
                  </a:lnTo>
                  <a:cubicBezTo>
                    <a:pt x="1103377" y="166675"/>
                    <a:pt x="1099283" y="170769"/>
                    <a:pt x="1094233" y="170769"/>
                  </a:cubicBezTo>
                  <a:close/>
                  <a:moveTo>
                    <a:pt x="1066239" y="170769"/>
                  </a:moveTo>
                  <a:cubicBezTo>
                    <a:pt x="1061189" y="170769"/>
                    <a:pt x="1057095" y="166675"/>
                    <a:pt x="1057095" y="161625"/>
                  </a:cubicBezTo>
                  <a:lnTo>
                    <a:pt x="1057095" y="88473"/>
                  </a:lnTo>
                  <a:cubicBezTo>
                    <a:pt x="1057095" y="83423"/>
                    <a:pt x="1061189" y="79329"/>
                    <a:pt x="1066239" y="79329"/>
                  </a:cubicBezTo>
                  <a:cubicBezTo>
                    <a:pt x="1071289" y="79329"/>
                    <a:pt x="1075383" y="83423"/>
                    <a:pt x="1075383" y="88473"/>
                  </a:cubicBezTo>
                  <a:lnTo>
                    <a:pt x="1075383" y="161625"/>
                  </a:lnTo>
                  <a:cubicBezTo>
                    <a:pt x="1075383" y="166675"/>
                    <a:pt x="1071289" y="170769"/>
                    <a:pt x="1066239" y="170769"/>
                  </a:cubicBezTo>
                  <a:close/>
                  <a:moveTo>
                    <a:pt x="1038245" y="170769"/>
                  </a:moveTo>
                  <a:cubicBezTo>
                    <a:pt x="1033195" y="170769"/>
                    <a:pt x="1029101" y="166675"/>
                    <a:pt x="1029101" y="161625"/>
                  </a:cubicBezTo>
                  <a:lnTo>
                    <a:pt x="1029101" y="88473"/>
                  </a:lnTo>
                  <a:cubicBezTo>
                    <a:pt x="1029101" y="83423"/>
                    <a:pt x="1033195" y="79329"/>
                    <a:pt x="1038245" y="79329"/>
                  </a:cubicBezTo>
                  <a:cubicBezTo>
                    <a:pt x="1043295" y="79329"/>
                    <a:pt x="1047389" y="83423"/>
                    <a:pt x="1047389" y="88473"/>
                  </a:cubicBezTo>
                  <a:lnTo>
                    <a:pt x="1047389" y="161625"/>
                  </a:lnTo>
                  <a:cubicBezTo>
                    <a:pt x="1047389" y="166675"/>
                    <a:pt x="1043295" y="170769"/>
                    <a:pt x="1038245" y="170769"/>
                  </a:cubicBezTo>
                  <a:close/>
                  <a:moveTo>
                    <a:pt x="1010251" y="170769"/>
                  </a:moveTo>
                  <a:cubicBezTo>
                    <a:pt x="1005201" y="170769"/>
                    <a:pt x="1001107" y="166675"/>
                    <a:pt x="1001107" y="161625"/>
                  </a:cubicBezTo>
                  <a:lnTo>
                    <a:pt x="1001107" y="88473"/>
                  </a:lnTo>
                  <a:cubicBezTo>
                    <a:pt x="1001107" y="83423"/>
                    <a:pt x="1005201" y="79329"/>
                    <a:pt x="1010251" y="79329"/>
                  </a:cubicBezTo>
                  <a:cubicBezTo>
                    <a:pt x="1015301" y="79329"/>
                    <a:pt x="1019395" y="83423"/>
                    <a:pt x="1019395" y="88473"/>
                  </a:cubicBezTo>
                  <a:lnTo>
                    <a:pt x="1019395" y="161625"/>
                  </a:lnTo>
                  <a:cubicBezTo>
                    <a:pt x="1019395" y="166675"/>
                    <a:pt x="1015301" y="170769"/>
                    <a:pt x="1010251" y="170769"/>
                  </a:cubicBezTo>
                  <a:close/>
                  <a:moveTo>
                    <a:pt x="982257" y="170769"/>
                  </a:moveTo>
                  <a:cubicBezTo>
                    <a:pt x="977207" y="170769"/>
                    <a:pt x="973113" y="166675"/>
                    <a:pt x="973113" y="161625"/>
                  </a:cubicBezTo>
                  <a:lnTo>
                    <a:pt x="973113" y="88473"/>
                  </a:lnTo>
                  <a:cubicBezTo>
                    <a:pt x="973113" y="83423"/>
                    <a:pt x="977207" y="79329"/>
                    <a:pt x="982257" y="79329"/>
                  </a:cubicBezTo>
                  <a:cubicBezTo>
                    <a:pt x="987307" y="79329"/>
                    <a:pt x="991401" y="83423"/>
                    <a:pt x="991401" y="88473"/>
                  </a:cubicBezTo>
                  <a:lnTo>
                    <a:pt x="991401" y="161625"/>
                  </a:lnTo>
                  <a:cubicBezTo>
                    <a:pt x="991401" y="166675"/>
                    <a:pt x="987307" y="170769"/>
                    <a:pt x="982257" y="170769"/>
                  </a:cubicBezTo>
                  <a:close/>
                  <a:moveTo>
                    <a:pt x="954263" y="170769"/>
                  </a:moveTo>
                  <a:cubicBezTo>
                    <a:pt x="949213" y="170769"/>
                    <a:pt x="945119" y="166675"/>
                    <a:pt x="945119" y="161625"/>
                  </a:cubicBezTo>
                  <a:lnTo>
                    <a:pt x="945119" y="88473"/>
                  </a:lnTo>
                  <a:cubicBezTo>
                    <a:pt x="945119" y="83423"/>
                    <a:pt x="949213" y="79329"/>
                    <a:pt x="954263" y="79329"/>
                  </a:cubicBezTo>
                  <a:cubicBezTo>
                    <a:pt x="959313" y="79329"/>
                    <a:pt x="963407" y="83423"/>
                    <a:pt x="963407" y="88473"/>
                  </a:cubicBezTo>
                  <a:lnTo>
                    <a:pt x="963407" y="161625"/>
                  </a:lnTo>
                  <a:cubicBezTo>
                    <a:pt x="963407" y="166675"/>
                    <a:pt x="959313" y="170769"/>
                    <a:pt x="954263" y="170769"/>
                  </a:cubicBezTo>
                  <a:close/>
                  <a:moveTo>
                    <a:pt x="926269" y="170769"/>
                  </a:moveTo>
                  <a:cubicBezTo>
                    <a:pt x="921219" y="170769"/>
                    <a:pt x="917125" y="166675"/>
                    <a:pt x="917125" y="161625"/>
                  </a:cubicBezTo>
                  <a:lnTo>
                    <a:pt x="917125" y="88473"/>
                  </a:lnTo>
                  <a:cubicBezTo>
                    <a:pt x="917125" y="83423"/>
                    <a:pt x="921219" y="79329"/>
                    <a:pt x="926269" y="79329"/>
                  </a:cubicBezTo>
                  <a:cubicBezTo>
                    <a:pt x="931319" y="79329"/>
                    <a:pt x="935413" y="83423"/>
                    <a:pt x="935413" y="88473"/>
                  </a:cubicBezTo>
                  <a:lnTo>
                    <a:pt x="935413" y="161625"/>
                  </a:lnTo>
                  <a:cubicBezTo>
                    <a:pt x="935413" y="166675"/>
                    <a:pt x="931319" y="170769"/>
                    <a:pt x="926269" y="170769"/>
                  </a:cubicBezTo>
                  <a:close/>
                  <a:moveTo>
                    <a:pt x="898275" y="170769"/>
                  </a:moveTo>
                  <a:cubicBezTo>
                    <a:pt x="893225" y="170769"/>
                    <a:pt x="889131" y="166675"/>
                    <a:pt x="889131" y="161625"/>
                  </a:cubicBezTo>
                  <a:lnTo>
                    <a:pt x="889131" y="88473"/>
                  </a:lnTo>
                  <a:cubicBezTo>
                    <a:pt x="889131" y="83423"/>
                    <a:pt x="893225" y="79329"/>
                    <a:pt x="898275" y="79329"/>
                  </a:cubicBezTo>
                  <a:cubicBezTo>
                    <a:pt x="903325" y="79329"/>
                    <a:pt x="907419" y="83423"/>
                    <a:pt x="907419" y="88473"/>
                  </a:cubicBezTo>
                  <a:lnTo>
                    <a:pt x="907419" y="161625"/>
                  </a:lnTo>
                  <a:cubicBezTo>
                    <a:pt x="907419" y="166675"/>
                    <a:pt x="903325" y="170769"/>
                    <a:pt x="898275" y="170769"/>
                  </a:cubicBezTo>
                  <a:close/>
                  <a:moveTo>
                    <a:pt x="870281" y="170769"/>
                  </a:moveTo>
                  <a:cubicBezTo>
                    <a:pt x="865231" y="170769"/>
                    <a:pt x="861137" y="166675"/>
                    <a:pt x="861137" y="161625"/>
                  </a:cubicBezTo>
                  <a:lnTo>
                    <a:pt x="861137" y="88473"/>
                  </a:lnTo>
                  <a:cubicBezTo>
                    <a:pt x="861137" y="83423"/>
                    <a:pt x="865231" y="79329"/>
                    <a:pt x="870281" y="79329"/>
                  </a:cubicBezTo>
                  <a:cubicBezTo>
                    <a:pt x="875331" y="79329"/>
                    <a:pt x="879425" y="83423"/>
                    <a:pt x="879425" y="88473"/>
                  </a:cubicBezTo>
                  <a:lnTo>
                    <a:pt x="879425" y="161625"/>
                  </a:lnTo>
                  <a:cubicBezTo>
                    <a:pt x="879425" y="166675"/>
                    <a:pt x="875331" y="170769"/>
                    <a:pt x="870281" y="170769"/>
                  </a:cubicBezTo>
                  <a:close/>
                  <a:moveTo>
                    <a:pt x="842287" y="170769"/>
                  </a:moveTo>
                  <a:cubicBezTo>
                    <a:pt x="837237" y="170769"/>
                    <a:pt x="833143" y="166675"/>
                    <a:pt x="833143" y="161625"/>
                  </a:cubicBezTo>
                  <a:lnTo>
                    <a:pt x="833143" y="88473"/>
                  </a:lnTo>
                  <a:cubicBezTo>
                    <a:pt x="833143" y="83423"/>
                    <a:pt x="837237" y="79329"/>
                    <a:pt x="842287" y="79329"/>
                  </a:cubicBezTo>
                  <a:cubicBezTo>
                    <a:pt x="847337" y="79329"/>
                    <a:pt x="851431" y="83423"/>
                    <a:pt x="851431" y="88473"/>
                  </a:cubicBezTo>
                  <a:lnTo>
                    <a:pt x="851431" y="161625"/>
                  </a:lnTo>
                  <a:cubicBezTo>
                    <a:pt x="851431" y="166675"/>
                    <a:pt x="847337" y="170769"/>
                    <a:pt x="842287" y="170769"/>
                  </a:cubicBezTo>
                  <a:close/>
                  <a:moveTo>
                    <a:pt x="814293" y="170769"/>
                  </a:moveTo>
                  <a:cubicBezTo>
                    <a:pt x="809243" y="170769"/>
                    <a:pt x="805149" y="166675"/>
                    <a:pt x="805149" y="161625"/>
                  </a:cubicBezTo>
                  <a:lnTo>
                    <a:pt x="805149" y="88473"/>
                  </a:lnTo>
                  <a:cubicBezTo>
                    <a:pt x="805149" y="83423"/>
                    <a:pt x="809243" y="79329"/>
                    <a:pt x="814293" y="79329"/>
                  </a:cubicBezTo>
                  <a:cubicBezTo>
                    <a:pt x="819343" y="79329"/>
                    <a:pt x="823437" y="83423"/>
                    <a:pt x="823437" y="88473"/>
                  </a:cubicBezTo>
                  <a:lnTo>
                    <a:pt x="823437" y="161625"/>
                  </a:lnTo>
                  <a:cubicBezTo>
                    <a:pt x="823437" y="166675"/>
                    <a:pt x="819343" y="170769"/>
                    <a:pt x="814293" y="170769"/>
                  </a:cubicBezTo>
                  <a:close/>
                  <a:moveTo>
                    <a:pt x="786299" y="170769"/>
                  </a:moveTo>
                  <a:cubicBezTo>
                    <a:pt x="781249" y="170769"/>
                    <a:pt x="777155" y="166675"/>
                    <a:pt x="777155" y="161625"/>
                  </a:cubicBezTo>
                  <a:lnTo>
                    <a:pt x="777155" y="88473"/>
                  </a:lnTo>
                  <a:cubicBezTo>
                    <a:pt x="777155" y="83423"/>
                    <a:pt x="781249" y="79329"/>
                    <a:pt x="786299" y="79329"/>
                  </a:cubicBezTo>
                  <a:cubicBezTo>
                    <a:pt x="791349" y="79329"/>
                    <a:pt x="795443" y="83423"/>
                    <a:pt x="795443" y="88473"/>
                  </a:cubicBezTo>
                  <a:lnTo>
                    <a:pt x="795443" y="161625"/>
                  </a:lnTo>
                  <a:cubicBezTo>
                    <a:pt x="795443" y="166675"/>
                    <a:pt x="791349" y="170769"/>
                    <a:pt x="786299" y="170769"/>
                  </a:cubicBezTo>
                  <a:close/>
                  <a:moveTo>
                    <a:pt x="758305" y="170769"/>
                  </a:moveTo>
                  <a:cubicBezTo>
                    <a:pt x="753255" y="170769"/>
                    <a:pt x="749161" y="166675"/>
                    <a:pt x="749161" y="161625"/>
                  </a:cubicBezTo>
                  <a:lnTo>
                    <a:pt x="749161" y="88473"/>
                  </a:lnTo>
                  <a:cubicBezTo>
                    <a:pt x="749161" y="83423"/>
                    <a:pt x="753255" y="79329"/>
                    <a:pt x="758305" y="79329"/>
                  </a:cubicBezTo>
                  <a:cubicBezTo>
                    <a:pt x="763355" y="79329"/>
                    <a:pt x="767449" y="83423"/>
                    <a:pt x="767449" y="88473"/>
                  </a:cubicBezTo>
                  <a:lnTo>
                    <a:pt x="767449" y="161625"/>
                  </a:lnTo>
                  <a:cubicBezTo>
                    <a:pt x="767449" y="166675"/>
                    <a:pt x="763355" y="170769"/>
                    <a:pt x="758305" y="170769"/>
                  </a:cubicBezTo>
                  <a:close/>
                  <a:moveTo>
                    <a:pt x="730311" y="170769"/>
                  </a:moveTo>
                  <a:cubicBezTo>
                    <a:pt x="725261" y="170769"/>
                    <a:pt x="721167" y="166675"/>
                    <a:pt x="721167" y="161625"/>
                  </a:cubicBezTo>
                  <a:lnTo>
                    <a:pt x="721167" y="88473"/>
                  </a:lnTo>
                  <a:cubicBezTo>
                    <a:pt x="721167" y="83423"/>
                    <a:pt x="725261" y="79329"/>
                    <a:pt x="730311" y="79329"/>
                  </a:cubicBezTo>
                  <a:cubicBezTo>
                    <a:pt x="735361" y="79329"/>
                    <a:pt x="739455" y="83423"/>
                    <a:pt x="739455" y="88473"/>
                  </a:cubicBezTo>
                  <a:lnTo>
                    <a:pt x="739455" y="161625"/>
                  </a:lnTo>
                  <a:cubicBezTo>
                    <a:pt x="739455" y="166675"/>
                    <a:pt x="735361" y="170769"/>
                    <a:pt x="730311" y="170769"/>
                  </a:cubicBezTo>
                  <a:close/>
                  <a:moveTo>
                    <a:pt x="702317" y="170769"/>
                  </a:moveTo>
                  <a:cubicBezTo>
                    <a:pt x="697267" y="170769"/>
                    <a:pt x="693173" y="166675"/>
                    <a:pt x="693173" y="161625"/>
                  </a:cubicBezTo>
                  <a:lnTo>
                    <a:pt x="693173" y="88473"/>
                  </a:lnTo>
                  <a:cubicBezTo>
                    <a:pt x="693173" y="83423"/>
                    <a:pt x="697267" y="79329"/>
                    <a:pt x="702317" y="79329"/>
                  </a:cubicBezTo>
                  <a:cubicBezTo>
                    <a:pt x="707367" y="79329"/>
                    <a:pt x="711461" y="83423"/>
                    <a:pt x="711461" y="88473"/>
                  </a:cubicBezTo>
                  <a:lnTo>
                    <a:pt x="711461" y="161625"/>
                  </a:lnTo>
                  <a:cubicBezTo>
                    <a:pt x="711461" y="166675"/>
                    <a:pt x="707367" y="170769"/>
                    <a:pt x="702317" y="170769"/>
                  </a:cubicBezTo>
                  <a:close/>
                  <a:moveTo>
                    <a:pt x="674323" y="170769"/>
                  </a:moveTo>
                  <a:cubicBezTo>
                    <a:pt x="669273" y="170769"/>
                    <a:pt x="665179" y="166675"/>
                    <a:pt x="665179" y="161625"/>
                  </a:cubicBezTo>
                  <a:lnTo>
                    <a:pt x="665179" y="88473"/>
                  </a:lnTo>
                  <a:cubicBezTo>
                    <a:pt x="665179" y="83423"/>
                    <a:pt x="669273" y="79329"/>
                    <a:pt x="674323" y="79329"/>
                  </a:cubicBezTo>
                  <a:cubicBezTo>
                    <a:pt x="679373" y="79329"/>
                    <a:pt x="683467" y="83423"/>
                    <a:pt x="683467" y="88473"/>
                  </a:cubicBezTo>
                  <a:lnTo>
                    <a:pt x="683467" y="161625"/>
                  </a:lnTo>
                  <a:cubicBezTo>
                    <a:pt x="683467" y="166675"/>
                    <a:pt x="679373" y="170769"/>
                    <a:pt x="674323" y="170769"/>
                  </a:cubicBezTo>
                  <a:close/>
                  <a:moveTo>
                    <a:pt x="646329" y="170769"/>
                  </a:moveTo>
                  <a:cubicBezTo>
                    <a:pt x="641279" y="170769"/>
                    <a:pt x="637185" y="166675"/>
                    <a:pt x="637185" y="161625"/>
                  </a:cubicBezTo>
                  <a:lnTo>
                    <a:pt x="637185" y="88473"/>
                  </a:lnTo>
                  <a:cubicBezTo>
                    <a:pt x="637185" y="83423"/>
                    <a:pt x="641279" y="79329"/>
                    <a:pt x="646329" y="79329"/>
                  </a:cubicBezTo>
                  <a:cubicBezTo>
                    <a:pt x="651379" y="79329"/>
                    <a:pt x="655473" y="83423"/>
                    <a:pt x="655473" y="88473"/>
                  </a:cubicBezTo>
                  <a:lnTo>
                    <a:pt x="655473" y="161625"/>
                  </a:lnTo>
                  <a:cubicBezTo>
                    <a:pt x="655473" y="166675"/>
                    <a:pt x="651379" y="170769"/>
                    <a:pt x="646329" y="170769"/>
                  </a:cubicBezTo>
                  <a:close/>
                  <a:moveTo>
                    <a:pt x="618335" y="170769"/>
                  </a:moveTo>
                  <a:cubicBezTo>
                    <a:pt x="613285" y="170769"/>
                    <a:pt x="609191" y="166675"/>
                    <a:pt x="609191" y="161625"/>
                  </a:cubicBezTo>
                  <a:lnTo>
                    <a:pt x="609191" y="88473"/>
                  </a:lnTo>
                  <a:cubicBezTo>
                    <a:pt x="609191" y="83423"/>
                    <a:pt x="613285" y="79329"/>
                    <a:pt x="618335" y="79329"/>
                  </a:cubicBezTo>
                  <a:cubicBezTo>
                    <a:pt x="623385" y="79329"/>
                    <a:pt x="627479" y="83423"/>
                    <a:pt x="627479" y="88473"/>
                  </a:cubicBezTo>
                  <a:lnTo>
                    <a:pt x="627479" y="161625"/>
                  </a:lnTo>
                  <a:cubicBezTo>
                    <a:pt x="627479" y="166675"/>
                    <a:pt x="623385" y="170769"/>
                    <a:pt x="618335" y="170769"/>
                  </a:cubicBezTo>
                  <a:close/>
                  <a:moveTo>
                    <a:pt x="590341" y="170769"/>
                  </a:moveTo>
                  <a:cubicBezTo>
                    <a:pt x="585291" y="170769"/>
                    <a:pt x="581197" y="166675"/>
                    <a:pt x="581197" y="161625"/>
                  </a:cubicBezTo>
                  <a:lnTo>
                    <a:pt x="581197" y="88473"/>
                  </a:lnTo>
                  <a:cubicBezTo>
                    <a:pt x="581197" y="83423"/>
                    <a:pt x="585291" y="79329"/>
                    <a:pt x="590341" y="79329"/>
                  </a:cubicBezTo>
                  <a:cubicBezTo>
                    <a:pt x="595391" y="79329"/>
                    <a:pt x="599485" y="83423"/>
                    <a:pt x="599485" y="88473"/>
                  </a:cubicBezTo>
                  <a:lnTo>
                    <a:pt x="599485" y="161625"/>
                  </a:lnTo>
                  <a:cubicBezTo>
                    <a:pt x="599485" y="166675"/>
                    <a:pt x="595391" y="170769"/>
                    <a:pt x="590341" y="170769"/>
                  </a:cubicBezTo>
                  <a:close/>
                  <a:moveTo>
                    <a:pt x="562347" y="170769"/>
                  </a:moveTo>
                  <a:cubicBezTo>
                    <a:pt x="557297" y="170769"/>
                    <a:pt x="553203" y="166675"/>
                    <a:pt x="553203" y="161625"/>
                  </a:cubicBezTo>
                  <a:lnTo>
                    <a:pt x="553203" y="88473"/>
                  </a:lnTo>
                  <a:cubicBezTo>
                    <a:pt x="553203" y="83423"/>
                    <a:pt x="557297" y="79329"/>
                    <a:pt x="562347" y="79329"/>
                  </a:cubicBezTo>
                  <a:cubicBezTo>
                    <a:pt x="567397" y="79329"/>
                    <a:pt x="571491" y="83423"/>
                    <a:pt x="571491" y="88473"/>
                  </a:cubicBezTo>
                  <a:lnTo>
                    <a:pt x="571491" y="161625"/>
                  </a:lnTo>
                  <a:cubicBezTo>
                    <a:pt x="571491" y="166675"/>
                    <a:pt x="567397" y="170769"/>
                    <a:pt x="562347" y="170769"/>
                  </a:cubicBezTo>
                  <a:close/>
                  <a:moveTo>
                    <a:pt x="534353" y="170769"/>
                  </a:moveTo>
                  <a:cubicBezTo>
                    <a:pt x="529303" y="170769"/>
                    <a:pt x="525209" y="166675"/>
                    <a:pt x="525209" y="161625"/>
                  </a:cubicBezTo>
                  <a:lnTo>
                    <a:pt x="525209" y="88473"/>
                  </a:lnTo>
                  <a:cubicBezTo>
                    <a:pt x="525209" y="83423"/>
                    <a:pt x="529303" y="79329"/>
                    <a:pt x="534353" y="79329"/>
                  </a:cubicBezTo>
                  <a:cubicBezTo>
                    <a:pt x="539403" y="79329"/>
                    <a:pt x="543497" y="83423"/>
                    <a:pt x="543497" y="88473"/>
                  </a:cubicBezTo>
                  <a:lnTo>
                    <a:pt x="543497" y="161625"/>
                  </a:lnTo>
                  <a:cubicBezTo>
                    <a:pt x="543497" y="166675"/>
                    <a:pt x="539403" y="170769"/>
                    <a:pt x="534353" y="170769"/>
                  </a:cubicBezTo>
                  <a:close/>
                  <a:moveTo>
                    <a:pt x="506359" y="170769"/>
                  </a:moveTo>
                  <a:cubicBezTo>
                    <a:pt x="501309" y="170769"/>
                    <a:pt x="497215" y="166675"/>
                    <a:pt x="497215" y="161625"/>
                  </a:cubicBezTo>
                  <a:lnTo>
                    <a:pt x="497215" y="88473"/>
                  </a:lnTo>
                  <a:cubicBezTo>
                    <a:pt x="497215" y="83423"/>
                    <a:pt x="501309" y="79329"/>
                    <a:pt x="506359" y="79329"/>
                  </a:cubicBezTo>
                  <a:cubicBezTo>
                    <a:pt x="511409" y="79329"/>
                    <a:pt x="515503" y="83423"/>
                    <a:pt x="515503" y="88473"/>
                  </a:cubicBezTo>
                  <a:lnTo>
                    <a:pt x="515503" y="161625"/>
                  </a:lnTo>
                  <a:cubicBezTo>
                    <a:pt x="515503" y="166675"/>
                    <a:pt x="511409" y="170769"/>
                    <a:pt x="506359" y="170769"/>
                  </a:cubicBezTo>
                  <a:close/>
                  <a:moveTo>
                    <a:pt x="478365" y="170769"/>
                  </a:moveTo>
                  <a:cubicBezTo>
                    <a:pt x="473315" y="170769"/>
                    <a:pt x="469221" y="166675"/>
                    <a:pt x="469221" y="161625"/>
                  </a:cubicBezTo>
                  <a:lnTo>
                    <a:pt x="469221" y="88473"/>
                  </a:lnTo>
                  <a:cubicBezTo>
                    <a:pt x="469221" y="83423"/>
                    <a:pt x="473315" y="79329"/>
                    <a:pt x="478365" y="79329"/>
                  </a:cubicBezTo>
                  <a:cubicBezTo>
                    <a:pt x="483415" y="79329"/>
                    <a:pt x="487509" y="83423"/>
                    <a:pt x="487509" y="88473"/>
                  </a:cubicBezTo>
                  <a:lnTo>
                    <a:pt x="487509" y="161625"/>
                  </a:lnTo>
                  <a:cubicBezTo>
                    <a:pt x="487509" y="166675"/>
                    <a:pt x="483415" y="170769"/>
                    <a:pt x="478365" y="170769"/>
                  </a:cubicBezTo>
                  <a:close/>
                  <a:moveTo>
                    <a:pt x="450371" y="170769"/>
                  </a:moveTo>
                  <a:cubicBezTo>
                    <a:pt x="445321" y="170769"/>
                    <a:pt x="441227" y="166675"/>
                    <a:pt x="441227" y="161625"/>
                  </a:cubicBezTo>
                  <a:lnTo>
                    <a:pt x="441227" y="88473"/>
                  </a:lnTo>
                  <a:cubicBezTo>
                    <a:pt x="441227" y="83423"/>
                    <a:pt x="445321" y="79329"/>
                    <a:pt x="450371" y="79329"/>
                  </a:cubicBezTo>
                  <a:cubicBezTo>
                    <a:pt x="455421" y="79329"/>
                    <a:pt x="459515" y="83423"/>
                    <a:pt x="459515" y="88473"/>
                  </a:cubicBezTo>
                  <a:lnTo>
                    <a:pt x="459515" y="161625"/>
                  </a:lnTo>
                  <a:cubicBezTo>
                    <a:pt x="459515" y="166675"/>
                    <a:pt x="455421" y="170769"/>
                    <a:pt x="450371" y="170769"/>
                  </a:cubicBezTo>
                  <a:close/>
                  <a:moveTo>
                    <a:pt x="422377" y="170769"/>
                  </a:moveTo>
                  <a:cubicBezTo>
                    <a:pt x="417327" y="170769"/>
                    <a:pt x="413233" y="166675"/>
                    <a:pt x="413233" y="161625"/>
                  </a:cubicBezTo>
                  <a:lnTo>
                    <a:pt x="413233" y="88473"/>
                  </a:lnTo>
                  <a:cubicBezTo>
                    <a:pt x="413233" y="83423"/>
                    <a:pt x="417327" y="79329"/>
                    <a:pt x="422377" y="79329"/>
                  </a:cubicBezTo>
                  <a:cubicBezTo>
                    <a:pt x="427427" y="79329"/>
                    <a:pt x="431521" y="83423"/>
                    <a:pt x="431521" y="88473"/>
                  </a:cubicBezTo>
                  <a:lnTo>
                    <a:pt x="431521" y="161625"/>
                  </a:lnTo>
                  <a:cubicBezTo>
                    <a:pt x="431521" y="166675"/>
                    <a:pt x="427427" y="170769"/>
                    <a:pt x="422377" y="170769"/>
                  </a:cubicBezTo>
                  <a:close/>
                  <a:moveTo>
                    <a:pt x="394383" y="170769"/>
                  </a:moveTo>
                  <a:cubicBezTo>
                    <a:pt x="389333" y="170769"/>
                    <a:pt x="385239" y="166675"/>
                    <a:pt x="385239" y="161625"/>
                  </a:cubicBezTo>
                  <a:lnTo>
                    <a:pt x="385239" y="88473"/>
                  </a:lnTo>
                  <a:cubicBezTo>
                    <a:pt x="385239" y="83423"/>
                    <a:pt x="389333" y="79329"/>
                    <a:pt x="394383" y="79329"/>
                  </a:cubicBezTo>
                  <a:cubicBezTo>
                    <a:pt x="399433" y="79329"/>
                    <a:pt x="403527" y="83423"/>
                    <a:pt x="403527" y="88473"/>
                  </a:cubicBezTo>
                  <a:lnTo>
                    <a:pt x="403527" y="161625"/>
                  </a:lnTo>
                  <a:cubicBezTo>
                    <a:pt x="403527" y="166675"/>
                    <a:pt x="399433" y="170769"/>
                    <a:pt x="394383" y="170769"/>
                  </a:cubicBezTo>
                  <a:close/>
                  <a:moveTo>
                    <a:pt x="366389" y="170769"/>
                  </a:moveTo>
                  <a:cubicBezTo>
                    <a:pt x="361339" y="170769"/>
                    <a:pt x="357245" y="166675"/>
                    <a:pt x="357245" y="161625"/>
                  </a:cubicBezTo>
                  <a:lnTo>
                    <a:pt x="357245" y="88473"/>
                  </a:lnTo>
                  <a:cubicBezTo>
                    <a:pt x="357245" y="83423"/>
                    <a:pt x="361339" y="79329"/>
                    <a:pt x="366389" y="79329"/>
                  </a:cubicBezTo>
                  <a:cubicBezTo>
                    <a:pt x="371439" y="79329"/>
                    <a:pt x="375533" y="83423"/>
                    <a:pt x="375533" y="88473"/>
                  </a:cubicBezTo>
                  <a:lnTo>
                    <a:pt x="375533" y="161625"/>
                  </a:lnTo>
                  <a:cubicBezTo>
                    <a:pt x="375533" y="166675"/>
                    <a:pt x="371439" y="170769"/>
                    <a:pt x="366389" y="170769"/>
                  </a:cubicBezTo>
                  <a:close/>
                  <a:moveTo>
                    <a:pt x="338395" y="170769"/>
                  </a:moveTo>
                  <a:cubicBezTo>
                    <a:pt x="333345" y="170769"/>
                    <a:pt x="329251" y="166675"/>
                    <a:pt x="329251" y="161625"/>
                  </a:cubicBezTo>
                  <a:lnTo>
                    <a:pt x="329251" y="88473"/>
                  </a:lnTo>
                  <a:cubicBezTo>
                    <a:pt x="329251" y="83423"/>
                    <a:pt x="333345" y="79329"/>
                    <a:pt x="338395" y="79329"/>
                  </a:cubicBezTo>
                  <a:cubicBezTo>
                    <a:pt x="343445" y="79329"/>
                    <a:pt x="347539" y="83423"/>
                    <a:pt x="347539" y="88473"/>
                  </a:cubicBezTo>
                  <a:lnTo>
                    <a:pt x="347539" y="161625"/>
                  </a:lnTo>
                  <a:cubicBezTo>
                    <a:pt x="347539" y="166675"/>
                    <a:pt x="343445" y="170769"/>
                    <a:pt x="338395" y="170769"/>
                  </a:cubicBezTo>
                  <a:close/>
                  <a:moveTo>
                    <a:pt x="310401" y="170769"/>
                  </a:moveTo>
                  <a:cubicBezTo>
                    <a:pt x="305351" y="170769"/>
                    <a:pt x="301257" y="166675"/>
                    <a:pt x="301257" y="161625"/>
                  </a:cubicBezTo>
                  <a:lnTo>
                    <a:pt x="301257" y="88473"/>
                  </a:lnTo>
                  <a:cubicBezTo>
                    <a:pt x="301257" y="83423"/>
                    <a:pt x="305351" y="79329"/>
                    <a:pt x="310401" y="79329"/>
                  </a:cubicBezTo>
                  <a:cubicBezTo>
                    <a:pt x="315451" y="79329"/>
                    <a:pt x="319545" y="83423"/>
                    <a:pt x="319545" y="88473"/>
                  </a:cubicBezTo>
                  <a:lnTo>
                    <a:pt x="319545" y="161625"/>
                  </a:lnTo>
                  <a:cubicBezTo>
                    <a:pt x="319545" y="166675"/>
                    <a:pt x="315451" y="170769"/>
                    <a:pt x="310401" y="170769"/>
                  </a:cubicBezTo>
                  <a:close/>
                  <a:moveTo>
                    <a:pt x="282407" y="170769"/>
                  </a:moveTo>
                  <a:cubicBezTo>
                    <a:pt x="277357" y="170769"/>
                    <a:pt x="273263" y="166675"/>
                    <a:pt x="273263" y="161625"/>
                  </a:cubicBezTo>
                  <a:lnTo>
                    <a:pt x="273263" y="88473"/>
                  </a:lnTo>
                  <a:cubicBezTo>
                    <a:pt x="273263" y="83423"/>
                    <a:pt x="277357" y="79329"/>
                    <a:pt x="282407" y="79329"/>
                  </a:cubicBezTo>
                  <a:cubicBezTo>
                    <a:pt x="287457" y="79329"/>
                    <a:pt x="291551" y="83423"/>
                    <a:pt x="291551" y="88473"/>
                  </a:cubicBezTo>
                  <a:lnTo>
                    <a:pt x="291551" y="161625"/>
                  </a:lnTo>
                  <a:cubicBezTo>
                    <a:pt x="291551" y="166675"/>
                    <a:pt x="287457" y="170769"/>
                    <a:pt x="282407" y="170769"/>
                  </a:cubicBezTo>
                  <a:close/>
                  <a:moveTo>
                    <a:pt x="0" y="187436"/>
                  </a:moveTo>
                  <a:lnTo>
                    <a:pt x="1402492" y="187436"/>
                  </a:lnTo>
                  <a:lnTo>
                    <a:pt x="1402492" y="56158"/>
                  </a:lnTo>
                  <a:lnTo>
                    <a:pt x="0" y="56158"/>
                  </a:lnTo>
                  <a:close/>
                  <a:moveTo>
                    <a:pt x="448311" y="646221"/>
                  </a:moveTo>
                  <a:cubicBezTo>
                    <a:pt x="435378" y="646221"/>
                    <a:pt x="424893" y="635736"/>
                    <a:pt x="424893" y="622803"/>
                  </a:cubicBezTo>
                  <a:lnTo>
                    <a:pt x="424893" y="400558"/>
                  </a:lnTo>
                  <a:cubicBezTo>
                    <a:pt x="424893" y="387625"/>
                    <a:pt x="435378" y="377140"/>
                    <a:pt x="448311" y="377140"/>
                  </a:cubicBezTo>
                  <a:lnTo>
                    <a:pt x="1211100" y="377140"/>
                  </a:lnTo>
                  <a:cubicBezTo>
                    <a:pt x="1224033" y="377140"/>
                    <a:pt x="1234518" y="387625"/>
                    <a:pt x="1234518" y="400558"/>
                  </a:cubicBezTo>
                  <a:lnTo>
                    <a:pt x="1234518" y="622803"/>
                  </a:lnTo>
                  <a:cubicBezTo>
                    <a:pt x="1234518" y="635736"/>
                    <a:pt x="1224033" y="646221"/>
                    <a:pt x="1211100" y="646221"/>
                  </a:cubicBezTo>
                  <a:close/>
                  <a:moveTo>
                    <a:pt x="1157297" y="896251"/>
                  </a:moveTo>
                  <a:cubicBezTo>
                    <a:pt x="1142981" y="896251"/>
                    <a:pt x="1131375" y="884645"/>
                    <a:pt x="1131375" y="870329"/>
                  </a:cubicBezTo>
                  <a:lnTo>
                    <a:pt x="1131375" y="765012"/>
                  </a:lnTo>
                  <a:cubicBezTo>
                    <a:pt x="1131375" y="750696"/>
                    <a:pt x="1142981" y="739090"/>
                    <a:pt x="1157297" y="739090"/>
                  </a:cubicBezTo>
                  <a:lnTo>
                    <a:pt x="1260983" y="739090"/>
                  </a:lnTo>
                  <a:cubicBezTo>
                    <a:pt x="1275299" y="739090"/>
                    <a:pt x="1286905" y="750696"/>
                    <a:pt x="1286905" y="765012"/>
                  </a:cubicBezTo>
                  <a:lnTo>
                    <a:pt x="1286905" y="870329"/>
                  </a:lnTo>
                  <a:cubicBezTo>
                    <a:pt x="1286905" y="884645"/>
                    <a:pt x="1275299" y="896251"/>
                    <a:pt x="1260983" y="896251"/>
                  </a:cubicBezTo>
                  <a:close/>
                  <a:moveTo>
                    <a:pt x="193380" y="1417901"/>
                  </a:moveTo>
                  <a:lnTo>
                    <a:pt x="236685" y="1417901"/>
                  </a:lnTo>
                  <a:lnTo>
                    <a:pt x="276969" y="1362511"/>
                  </a:lnTo>
                  <a:lnTo>
                    <a:pt x="276969" y="1190793"/>
                  </a:lnTo>
                  <a:lnTo>
                    <a:pt x="319776" y="1190793"/>
                  </a:lnTo>
                  <a:lnTo>
                    <a:pt x="319049" y="1364525"/>
                  </a:lnTo>
                  <a:lnTo>
                    <a:pt x="355305" y="1417901"/>
                  </a:lnTo>
                  <a:lnTo>
                    <a:pt x="398610" y="1417901"/>
                  </a:lnTo>
                  <a:lnTo>
                    <a:pt x="438894" y="1362511"/>
                  </a:lnTo>
                  <a:lnTo>
                    <a:pt x="438894" y="1190793"/>
                  </a:lnTo>
                  <a:lnTo>
                    <a:pt x="486464" y="1190793"/>
                  </a:lnTo>
                  <a:lnTo>
                    <a:pt x="485737" y="1364525"/>
                  </a:lnTo>
                  <a:lnTo>
                    <a:pt x="521993" y="1417901"/>
                  </a:lnTo>
                  <a:lnTo>
                    <a:pt x="565298" y="1417901"/>
                  </a:lnTo>
                  <a:lnTo>
                    <a:pt x="605582" y="1362511"/>
                  </a:lnTo>
                  <a:lnTo>
                    <a:pt x="605582" y="1190793"/>
                  </a:lnTo>
                  <a:lnTo>
                    <a:pt x="658202" y="1190793"/>
                  </a:lnTo>
                  <a:lnTo>
                    <a:pt x="657475" y="1364525"/>
                  </a:lnTo>
                  <a:lnTo>
                    <a:pt x="693731" y="1417901"/>
                  </a:lnTo>
                  <a:lnTo>
                    <a:pt x="737036" y="1417901"/>
                  </a:lnTo>
                  <a:lnTo>
                    <a:pt x="777320" y="1362511"/>
                  </a:lnTo>
                  <a:lnTo>
                    <a:pt x="777320" y="1190793"/>
                  </a:lnTo>
                  <a:lnTo>
                    <a:pt x="811843" y="1190793"/>
                  </a:lnTo>
                  <a:lnTo>
                    <a:pt x="811843" y="1092914"/>
                  </a:lnTo>
                  <a:lnTo>
                    <a:pt x="126043" y="1092914"/>
                  </a:lnTo>
                  <a:lnTo>
                    <a:pt x="126043" y="1190793"/>
                  </a:lnTo>
                  <a:lnTo>
                    <a:pt x="157851" y="1190793"/>
                  </a:lnTo>
                  <a:lnTo>
                    <a:pt x="157124" y="1364525"/>
                  </a:lnTo>
                  <a:close/>
                  <a:moveTo>
                    <a:pt x="715384" y="1461206"/>
                  </a:moveTo>
                  <a:lnTo>
                    <a:pt x="733542" y="1459289"/>
                  </a:lnTo>
                  <a:lnTo>
                    <a:pt x="739046" y="1457208"/>
                  </a:lnTo>
                  <a:lnTo>
                    <a:pt x="741065" y="1454659"/>
                  </a:lnTo>
                  <a:lnTo>
                    <a:pt x="741065" y="1428476"/>
                  </a:lnTo>
                  <a:lnTo>
                    <a:pt x="739046" y="1425927"/>
                  </a:lnTo>
                  <a:lnTo>
                    <a:pt x="733542" y="1423846"/>
                  </a:lnTo>
                  <a:cubicBezTo>
                    <a:pt x="728894" y="1422661"/>
                    <a:pt x="722474" y="1421929"/>
                    <a:pt x="715384" y="1421929"/>
                  </a:cubicBezTo>
                  <a:cubicBezTo>
                    <a:pt x="704748" y="1421929"/>
                    <a:pt x="695620" y="1423577"/>
                    <a:pt x="691721" y="1425927"/>
                  </a:cubicBezTo>
                  <a:cubicBezTo>
                    <a:pt x="690421" y="1426711"/>
                    <a:pt x="689703" y="1427572"/>
                    <a:pt x="689703" y="1428476"/>
                  </a:cubicBezTo>
                  <a:lnTo>
                    <a:pt x="689703" y="1454659"/>
                  </a:lnTo>
                  <a:cubicBezTo>
                    <a:pt x="689703" y="1456467"/>
                    <a:pt x="692578" y="1458104"/>
                    <a:pt x="697225" y="1459289"/>
                  </a:cubicBezTo>
                  <a:cubicBezTo>
                    <a:pt x="701873" y="1460473"/>
                    <a:pt x="708293" y="1461206"/>
                    <a:pt x="715384" y="1461206"/>
                  </a:cubicBezTo>
                  <a:close/>
                  <a:moveTo>
                    <a:pt x="543646" y="1461206"/>
                  </a:moveTo>
                  <a:lnTo>
                    <a:pt x="561804" y="1459289"/>
                  </a:lnTo>
                  <a:lnTo>
                    <a:pt x="567308" y="1457208"/>
                  </a:lnTo>
                  <a:lnTo>
                    <a:pt x="569327" y="1454659"/>
                  </a:lnTo>
                  <a:lnTo>
                    <a:pt x="569327" y="1428476"/>
                  </a:lnTo>
                  <a:lnTo>
                    <a:pt x="567308" y="1425927"/>
                  </a:lnTo>
                  <a:lnTo>
                    <a:pt x="561804" y="1423846"/>
                  </a:lnTo>
                  <a:cubicBezTo>
                    <a:pt x="557156" y="1422661"/>
                    <a:pt x="550736" y="1421929"/>
                    <a:pt x="543646" y="1421929"/>
                  </a:cubicBezTo>
                  <a:cubicBezTo>
                    <a:pt x="533010" y="1421929"/>
                    <a:pt x="523882" y="1423577"/>
                    <a:pt x="519983" y="1425927"/>
                  </a:cubicBezTo>
                  <a:cubicBezTo>
                    <a:pt x="518683" y="1426711"/>
                    <a:pt x="517965" y="1427572"/>
                    <a:pt x="517965" y="1428476"/>
                  </a:cubicBezTo>
                  <a:lnTo>
                    <a:pt x="517965" y="1454659"/>
                  </a:lnTo>
                  <a:cubicBezTo>
                    <a:pt x="517965" y="1456467"/>
                    <a:pt x="520840" y="1458104"/>
                    <a:pt x="525487" y="1459289"/>
                  </a:cubicBezTo>
                  <a:cubicBezTo>
                    <a:pt x="530135" y="1460473"/>
                    <a:pt x="536555" y="1461206"/>
                    <a:pt x="543646" y="1461206"/>
                  </a:cubicBezTo>
                  <a:close/>
                  <a:moveTo>
                    <a:pt x="376958" y="1461206"/>
                  </a:moveTo>
                  <a:lnTo>
                    <a:pt x="395116" y="1459289"/>
                  </a:lnTo>
                  <a:lnTo>
                    <a:pt x="400620" y="1457208"/>
                  </a:lnTo>
                  <a:lnTo>
                    <a:pt x="402639" y="1454659"/>
                  </a:lnTo>
                  <a:lnTo>
                    <a:pt x="402639" y="1428476"/>
                  </a:lnTo>
                  <a:lnTo>
                    <a:pt x="400620" y="1425927"/>
                  </a:lnTo>
                  <a:lnTo>
                    <a:pt x="395116" y="1423846"/>
                  </a:lnTo>
                  <a:cubicBezTo>
                    <a:pt x="390468" y="1422661"/>
                    <a:pt x="384048" y="1421929"/>
                    <a:pt x="376958" y="1421929"/>
                  </a:cubicBezTo>
                  <a:cubicBezTo>
                    <a:pt x="366322" y="1421929"/>
                    <a:pt x="357194" y="1423577"/>
                    <a:pt x="353295" y="1425927"/>
                  </a:cubicBezTo>
                  <a:cubicBezTo>
                    <a:pt x="351995" y="1426711"/>
                    <a:pt x="351277" y="1427572"/>
                    <a:pt x="351277" y="1428476"/>
                  </a:cubicBezTo>
                  <a:lnTo>
                    <a:pt x="351277" y="1454659"/>
                  </a:lnTo>
                  <a:cubicBezTo>
                    <a:pt x="351277" y="1456467"/>
                    <a:pt x="354152" y="1458104"/>
                    <a:pt x="358799" y="1459289"/>
                  </a:cubicBezTo>
                  <a:cubicBezTo>
                    <a:pt x="363447" y="1460473"/>
                    <a:pt x="369867" y="1461206"/>
                    <a:pt x="376958" y="1461206"/>
                  </a:cubicBezTo>
                  <a:close/>
                  <a:moveTo>
                    <a:pt x="215033" y="1461206"/>
                  </a:moveTo>
                  <a:lnTo>
                    <a:pt x="233191" y="1459289"/>
                  </a:lnTo>
                  <a:lnTo>
                    <a:pt x="238695" y="1457208"/>
                  </a:lnTo>
                  <a:lnTo>
                    <a:pt x="240714" y="1454659"/>
                  </a:lnTo>
                  <a:lnTo>
                    <a:pt x="240714" y="1428476"/>
                  </a:lnTo>
                  <a:lnTo>
                    <a:pt x="238695" y="1425927"/>
                  </a:lnTo>
                  <a:lnTo>
                    <a:pt x="233191" y="1423846"/>
                  </a:lnTo>
                  <a:cubicBezTo>
                    <a:pt x="228543" y="1422661"/>
                    <a:pt x="222123" y="1421929"/>
                    <a:pt x="215033" y="1421929"/>
                  </a:cubicBezTo>
                  <a:cubicBezTo>
                    <a:pt x="204397" y="1421929"/>
                    <a:pt x="195269" y="1423577"/>
                    <a:pt x="191370" y="1425927"/>
                  </a:cubicBezTo>
                  <a:cubicBezTo>
                    <a:pt x="190070" y="1426711"/>
                    <a:pt x="189352" y="1427572"/>
                    <a:pt x="189352" y="1428476"/>
                  </a:cubicBezTo>
                  <a:lnTo>
                    <a:pt x="189352" y="1454659"/>
                  </a:lnTo>
                  <a:cubicBezTo>
                    <a:pt x="189352" y="1456467"/>
                    <a:pt x="192227" y="1458104"/>
                    <a:pt x="196874" y="1459289"/>
                  </a:cubicBezTo>
                  <a:cubicBezTo>
                    <a:pt x="201522" y="1460473"/>
                    <a:pt x="207942" y="1461206"/>
                    <a:pt x="215033" y="1461206"/>
                  </a:cubicBezTo>
                  <a:close/>
                  <a:moveTo>
                    <a:pt x="486552" y="1531448"/>
                  </a:moveTo>
                  <a:cubicBezTo>
                    <a:pt x="486158" y="1531123"/>
                    <a:pt x="486146" y="1530770"/>
                    <a:pt x="486146" y="1530415"/>
                  </a:cubicBezTo>
                  <a:lnTo>
                    <a:pt x="486560" y="1529359"/>
                  </a:lnTo>
                  <a:close/>
                  <a:moveTo>
                    <a:pt x="319858" y="1532686"/>
                  </a:moveTo>
                  <a:cubicBezTo>
                    <a:pt x="319027" y="1532018"/>
                    <a:pt x="318967" y="1531224"/>
                    <a:pt x="318967" y="1530415"/>
                  </a:cubicBezTo>
                  <a:lnTo>
                    <a:pt x="319878" y="1528094"/>
                  </a:lnTo>
                  <a:close/>
                  <a:moveTo>
                    <a:pt x="157929" y="1533624"/>
                  </a:moveTo>
                  <a:cubicBezTo>
                    <a:pt x="156796" y="1532725"/>
                    <a:pt x="156670" y="1531585"/>
                    <a:pt x="156670" y="1530415"/>
                  </a:cubicBezTo>
                  <a:lnTo>
                    <a:pt x="157957" y="1527136"/>
                  </a:lnTo>
                  <a:close/>
                  <a:moveTo>
                    <a:pt x="658276" y="1534776"/>
                  </a:moveTo>
                  <a:cubicBezTo>
                    <a:pt x="656808" y="1533616"/>
                    <a:pt x="656564" y="1532045"/>
                    <a:pt x="656564" y="1530415"/>
                  </a:cubicBezTo>
                  <a:lnTo>
                    <a:pt x="658313" y="1525960"/>
                  </a:lnTo>
                  <a:close/>
                  <a:moveTo>
                    <a:pt x="1191766" y="1623750"/>
                  </a:moveTo>
                  <a:lnTo>
                    <a:pt x="1199790" y="1623750"/>
                  </a:lnTo>
                  <a:lnTo>
                    <a:pt x="1199790" y="1566817"/>
                  </a:lnTo>
                  <a:lnTo>
                    <a:pt x="1191766" y="1566817"/>
                  </a:lnTo>
                  <a:close/>
                  <a:moveTo>
                    <a:pt x="1197062" y="1639589"/>
                  </a:moveTo>
                  <a:cubicBezTo>
                    <a:pt x="1172200" y="1639589"/>
                    <a:pt x="1152046" y="1619435"/>
                    <a:pt x="1152046" y="1594573"/>
                  </a:cubicBezTo>
                  <a:cubicBezTo>
                    <a:pt x="1152046" y="1569711"/>
                    <a:pt x="1172200" y="1549557"/>
                    <a:pt x="1197062" y="1549557"/>
                  </a:cubicBezTo>
                  <a:cubicBezTo>
                    <a:pt x="1221924" y="1549557"/>
                    <a:pt x="1242079" y="1569711"/>
                    <a:pt x="1242079" y="1594573"/>
                  </a:cubicBezTo>
                  <a:cubicBezTo>
                    <a:pt x="1242079" y="1619435"/>
                    <a:pt x="1221924" y="1639589"/>
                    <a:pt x="1197062" y="1639589"/>
                  </a:cubicBezTo>
                  <a:close/>
                  <a:moveTo>
                    <a:pt x="193380" y="1779536"/>
                  </a:moveTo>
                  <a:lnTo>
                    <a:pt x="236685" y="1779536"/>
                  </a:lnTo>
                  <a:lnTo>
                    <a:pt x="276969" y="1724146"/>
                  </a:lnTo>
                  <a:lnTo>
                    <a:pt x="276969" y="1571626"/>
                  </a:lnTo>
                  <a:lnTo>
                    <a:pt x="319696" y="1571626"/>
                  </a:lnTo>
                  <a:lnTo>
                    <a:pt x="319049" y="1726160"/>
                  </a:lnTo>
                  <a:lnTo>
                    <a:pt x="355305" y="1779536"/>
                  </a:lnTo>
                  <a:lnTo>
                    <a:pt x="398610" y="1779536"/>
                  </a:lnTo>
                  <a:lnTo>
                    <a:pt x="438894" y="1724146"/>
                  </a:lnTo>
                  <a:lnTo>
                    <a:pt x="438894" y="1571626"/>
                  </a:lnTo>
                  <a:lnTo>
                    <a:pt x="486384" y="1571626"/>
                  </a:lnTo>
                  <a:lnTo>
                    <a:pt x="485737" y="1726160"/>
                  </a:lnTo>
                  <a:lnTo>
                    <a:pt x="521993" y="1779536"/>
                  </a:lnTo>
                  <a:lnTo>
                    <a:pt x="565298" y="1779536"/>
                  </a:lnTo>
                  <a:lnTo>
                    <a:pt x="605582" y="1724146"/>
                  </a:lnTo>
                  <a:lnTo>
                    <a:pt x="605582" y="1571626"/>
                  </a:lnTo>
                  <a:lnTo>
                    <a:pt x="658122" y="1571626"/>
                  </a:lnTo>
                  <a:lnTo>
                    <a:pt x="657475" y="1726160"/>
                  </a:lnTo>
                  <a:lnTo>
                    <a:pt x="693731" y="1779536"/>
                  </a:lnTo>
                  <a:lnTo>
                    <a:pt x="737036" y="1779536"/>
                  </a:lnTo>
                  <a:lnTo>
                    <a:pt x="777320" y="1724146"/>
                  </a:lnTo>
                  <a:lnTo>
                    <a:pt x="777320" y="1571626"/>
                  </a:lnTo>
                  <a:lnTo>
                    <a:pt x="807081" y="1571626"/>
                  </a:lnTo>
                  <a:lnTo>
                    <a:pt x="807081" y="1473747"/>
                  </a:lnTo>
                  <a:lnTo>
                    <a:pt x="121281" y="1473747"/>
                  </a:lnTo>
                  <a:lnTo>
                    <a:pt x="121281" y="1571626"/>
                  </a:lnTo>
                  <a:lnTo>
                    <a:pt x="157771" y="1571626"/>
                  </a:lnTo>
                  <a:lnTo>
                    <a:pt x="157124" y="1726160"/>
                  </a:lnTo>
                  <a:close/>
                  <a:moveTo>
                    <a:pt x="715384" y="1822841"/>
                  </a:moveTo>
                  <a:lnTo>
                    <a:pt x="733542" y="1820924"/>
                  </a:lnTo>
                  <a:lnTo>
                    <a:pt x="739046" y="1818843"/>
                  </a:lnTo>
                  <a:lnTo>
                    <a:pt x="741065" y="1816294"/>
                  </a:lnTo>
                  <a:lnTo>
                    <a:pt x="741065" y="1790112"/>
                  </a:lnTo>
                  <a:lnTo>
                    <a:pt x="739046" y="1787563"/>
                  </a:lnTo>
                  <a:lnTo>
                    <a:pt x="733542" y="1785481"/>
                  </a:lnTo>
                  <a:cubicBezTo>
                    <a:pt x="728894" y="1784297"/>
                    <a:pt x="722474" y="1783564"/>
                    <a:pt x="715384" y="1783564"/>
                  </a:cubicBezTo>
                  <a:cubicBezTo>
                    <a:pt x="704748" y="1783564"/>
                    <a:pt x="695620" y="1785212"/>
                    <a:pt x="691721" y="1787563"/>
                  </a:cubicBezTo>
                  <a:cubicBezTo>
                    <a:pt x="690421" y="1788346"/>
                    <a:pt x="689703" y="1789207"/>
                    <a:pt x="689703" y="1790112"/>
                  </a:cubicBezTo>
                  <a:lnTo>
                    <a:pt x="689703" y="1816294"/>
                  </a:lnTo>
                  <a:cubicBezTo>
                    <a:pt x="689703" y="1818102"/>
                    <a:pt x="692578" y="1819739"/>
                    <a:pt x="697225" y="1820924"/>
                  </a:cubicBezTo>
                  <a:cubicBezTo>
                    <a:pt x="701873" y="1822109"/>
                    <a:pt x="708293" y="1822841"/>
                    <a:pt x="715384" y="1822841"/>
                  </a:cubicBezTo>
                  <a:close/>
                  <a:moveTo>
                    <a:pt x="543646" y="1822841"/>
                  </a:moveTo>
                  <a:lnTo>
                    <a:pt x="561804" y="1820924"/>
                  </a:lnTo>
                  <a:lnTo>
                    <a:pt x="567308" y="1818843"/>
                  </a:lnTo>
                  <a:lnTo>
                    <a:pt x="569327" y="1816294"/>
                  </a:lnTo>
                  <a:lnTo>
                    <a:pt x="569327" y="1790112"/>
                  </a:lnTo>
                  <a:lnTo>
                    <a:pt x="567308" y="1787563"/>
                  </a:lnTo>
                  <a:lnTo>
                    <a:pt x="561804" y="1785481"/>
                  </a:lnTo>
                  <a:cubicBezTo>
                    <a:pt x="557156" y="1784297"/>
                    <a:pt x="550736" y="1783564"/>
                    <a:pt x="543646" y="1783564"/>
                  </a:cubicBezTo>
                  <a:cubicBezTo>
                    <a:pt x="533010" y="1783564"/>
                    <a:pt x="523882" y="1785212"/>
                    <a:pt x="519983" y="1787563"/>
                  </a:cubicBezTo>
                  <a:cubicBezTo>
                    <a:pt x="518683" y="1788346"/>
                    <a:pt x="517965" y="1789207"/>
                    <a:pt x="517965" y="1790112"/>
                  </a:cubicBezTo>
                  <a:lnTo>
                    <a:pt x="517965" y="1816294"/>
                  </a:lnTo>
                  <a:cubicBezTo>
                    <a:pt x="517965" y="1818102"/>
                    <a:pt x="520840" y="1819739"/>
                    <a:pt x="525487" y="1820924"/>
                  </a:cubicBezTo>
                  <a:cubicBezTo>
                    <a:pt x="530135" y="1822109"/>
                    <a:pt x="536555" y="1822841"/>
                    <a:pt x="543646" y="1822841"/>
                  </a:cubicBezTo>
                  <a:close/>
                  <a:moveTo>
                    <a:pt x="376958" y="1822841"/>
                  </a:moveTo>
                  <a:lnTo>
                    <a:pt x="395116" y="1820924"/>
                  </a:lnTo>
                  <a:lnTo>
                    <a:pt x="400620" y="1818843"/>
                  </a:lnTo>
                  <a:lnTo>
                    <a:pt x="402639" y="1816294"/>
                  </a:lnTo>
                  <a:lnTo>
                    <a:pt x="402639" y="1790112"/>
                  </a:lnTo>
                  <a:lnTo>
                    <a:pt x="400620" y="1787563"/>
                  </a:lnTo>
                  <a:lnTo>
                    <a:pt x="395116" y="1785481"/>
                  </a:lnTo>
                  <a:cubicBezTo>
                    <a:pt x="390468" y="1784297"/>
                    <a:pt x="384048" y="1783564"/>
                    <a:pt x="376958" y="1783564"/>
                  </a:cubicBezTo>
                  <a:cubicBezTo>
                    <a:pt x="366322" y="1783564"/>
                    <a:pt x="357194" y="1785212"/>
                    <a:pt x="353295" y="1787563"/>
                  </a:cubicBezTo>
                  <a:cubicBezTo>
                    <a:pt x="351995" y="1788346"/>
                    <a:pt x="351277" y="1789207"/>
                    <a:pt x="351277" y="1790112"/>
                  </a:cubicBezTo>
                  <a:lnTo>
                    <a:pt x="351277" y="1816294"/>
                  </a:lnTo>
                  <a:cubicBezTo>
                    <a:pt x="351277" y="1818102"/>
                    <a:pt x="354152" y="1819739"/>
                    <a:pt x="358799" y="1820924"/>
                  </a:cubicBezTo>
                  <a:cubicBezTo>
                    <a:pt x="363447" y="1822109"/>
                    <a:pt x="369867" y="1822841"/>
                    <a:pt x="376958" y="1822841"/>
                  </a:cubicBezTo>
                  <a:close/>
                  <a:moveTo>
                    <a:pt x="215033" y="1822841"/>
                  </a:moveTo>
                  <a:lnTo>
                    <a:pt x="233191" y="1820924"/>
                  </a:lnTo>
                  <a:lnTo>
                    <a:pt x="238695" y="1818843"/>
                  </a:lnTo>
                  <a:lnTo>
                    <a:pt x="240714" y="1816294"/>
                  </a:lnTo>
                  <a:lnTo>
                    <a:pt x="240714" y="1790112"/>
                  </a:lnTo>
                  <a:lnTo>
                    <a:pt x="238695" y="1787563"/>
                  </a:lnTo>
                  <a:lnTo>
                    <a:pt x="233191" y="1785481"/>
                  </a:lnTo>
                  <a:cubicBezTo>
                    <a:pt x="228543" y="1784297"/>
                    <a:pt x="222123" y="1783564"/>
                    <a:pt x="215033" y="1783564"/>
                  </a:cubicBezTo>
                  <a:cubicBezTo>
                    <a:pt x="204397" y="1783564"/>
                    <a:pt x="195269" y="1785212"/>
                    <a:pt x="191370" y="1787563"/>
                  </a:cubicBezTo>
                  <a:cubicBezTo>
                    <a:pt x="190070" y="1788346"/>
                    <a:pt x="189352" y="1789207"/>
                    <a:pt x="189352" y="1790112"/>
                  </a:cubicBezTo>
                  <a:lnTo>
                    <a:pt x="189352" y="1816294"/>
                  </a:lnTo>
                  <a:cubicBezTo>
                    <a:pt x="189352" y="1818102"/>
                    <a:pt x="192227" y="1819739"/>
                    <a:pt x="196874" y="1820924"/>
                  </a:cubicBezTo>
                  <a:cubicBezTo>
                    <a:pt x="201522" y="1822109"/>
                    <a:pt x="207942" y="1822841"/>
                    <a:pt x="215033" y="1822841"/>
                  </a:cubicBezTo>
                  <a:close/>
                  <a:moveTo>
                    <a:pt x="986109" y="1830956"/>
                  </a:moveTo>
                  <a:lnTo>
                    <a:pt x="986109" y="1782631"/>
                  </a:lnTo>
                  <a:lnTo>
                    <a:pt x="1102789" y="1782631"/>
                  </a:lnTo>
                  <a:lnTo>
                    <a:pt x="1102789" y="1830956"/>
                  </a:lnTo>
                  <a:close/>
                  <a:moveTo>
                    <a:pt x="486503" y="1896847"/>
                  </a:moveTo>
                  <a:cubicBezTo>
                    <a:pt x="486155" y="1896558"/>
                    <a:pt x="486146" y="1896249"/>
                    <a:pt x="486146" y="1895937"/>
                  </a:cubicBezTo>
                  <a:lnTo>
                    <a:pt x="486511" y="1895007"/>
                  </a:lnTo>
                  <a:close/>
                  <a:moveTo>
                    <a:pt x="319810" y="1898084"/>
                  </a:moveTo>
                  <a:cubicBezTo>
                    <a:pt x="319020" y="1897449"/>
                    <a:pt x="318967" y="1896699"/>
                    <a:pt x="318967" y="1895937"/>
                  </a:cubicBezTo>
                  <a:lnTo>
                    <a:pt x="319828" y="1893743"/>
                  </a:lnTo>
                  <a:close/>
                  <a:moveTo>
                    <a:pt x="157881" y="1899022"/>
                  </a:moveTo>
                  <a:cubicBezTo>
                    <a:pt x="156786" y="1898152"/>
                    <a:pt x="156670" y="1897059"/>
                    <a:pt x="156670" y="1895937"/>
                  </a:cubicBezTo>
                  <a:lnTo>
                    <a:pt x="157907" y="1892784"/>
                  </a:lnTo>
                  <a:close/>
                  <a:moveTo>
                    <a:pt x="658227" y="1900174"/>
                  </a:moveTo>
                  <a:cubicBezTo>
                    <a:pt x="656794" y="1899041"/>
                    <a:pt x="656564" y="1897517"/>
                    <a:pt x="656564" y="1895937"/>
                  </a:cubicBezTo>
                  <a:lnTo>
                    <a:pt x="658263" y="1891608"/>
                  </a:lnTo>
                  <a:close/>
                  <a:moveTo>
                    <a:pt x="967231" y="1907087"/>
                  </a:moveTo>
                  <a:lnTo>
                    <a:pt x="1121668" y="1907087"/>
                  </a:lnTo>
                  <a:cubicBezTo>
                    <a:pt x="1127283" y="1907087"/>
                    <a:pt x="1131834" y="1902535"/>
                    <a:pt x="1131834" y="1896920"/>
                  </a:cubicBezTo>
                  <a:lnTo>
                    <a:pt x="1131834" y="1764992"/>
                  </a:lnTo>
                  <a:cubicBezTo>
                    <a:pt x="1131834" y="1759378"/>
                    <a:pt x="1127283" y="1754826"/>
                    <a:pt x="1121668" y="1754826"/>
                  </a:cubicBezTo>
                  <a:lnTo>
                    <a:pt x="967231" y="1754826"/>
                  </a:lnTo>
                  <a:cubicBezTo>
                    <a:pt x="961616" y="1754826"/>
                    <a:pt x="957065" y="1759378"/>
                    <a:pt x="957065" y="1764992"/>
                  </a:cubicBezTo>
                  <a:lnTo>
                    <a:pt x="957065" y="1896920"/>
                  </a:lnTo>
                  <a:cubicBezTo>
                    <a:pt x="957065" y="1902535"/>
                    <a:pt x="961616" y="1907087"/>
                    <a:pt x="967231" y="1907087"/>
                  </a:cubicBezTo>
                  <a:close/>
                  <a:moveTo>
                    <a:pt x="970657" y="1920328"/>
                  </a:moveTo>
                  <a:cubicBezTo>
                    <a:pt x="954570" y="1920328"/>
                    <a:pt x="941528" y="1907287"/>
                    <a:pt x="941528" y="1891200"/>
                  </a:cubicBezTo>
                  <a:lnTo>
                    <a:pt x="941528" y="1774688"/>
                  </a:lnTo>
                  <a:cubicBezTo>
                    <a:pt x="941528" y="1758600"/>
                    <a:pt x="954570" y="1745559"/>
                    <a:pt x="970657" y="1745559"/>
                  </a:cubicBezTo>
                  <a:lnTo>
                    <a:pt x="1114973" y="1745559"/>
                  </a:lnTo>
                  <a:cubicBezTo>
                    <a:pt x="1131061" y="1745559"/>
                    <a:pt x="1144102" y="1758600"/>
                    <a:pt x="1144102" y="1774688"/>
                  </a:cubicBezTo>
                  <a:lnTo>
                    <a:pt x="1144102" y="1891200"/>
                  </a:lnTo>
                  <a:cubicBezTo>
                    <a:pt x="1144102" y="1907287"/>
                    <a:pt x="1131061" y="1920328"/>
                    <a:pt x="1114973" y="1920328"/>
                  </a:cubicBezTo>
                  <a:close/>
                  <a:moveTo>
                    <a:pt x="1109480" y="1998069"/>
                  </a:moveTo>
                  <a:cubicBezTo>
                    <a:pt x="1115019" y="1998069"/>
                    <a:pt x="1119510" y="1993578"/>
                    <a:pt x="1119510" y="1988039"/>
                  </a:cubicBezTo>
                  <a:cubicBezTo>
                    <a:pt x="1119510" y="1982500"/>
                    <a:pt x="1115019" y="1978010"/>
                    <a:pt x="1109480" y="1978010"/>
                  </a:cubicBezTo>
                  <a:cubicBezTo>
                    <a:pt x="1103941" y="1978010"/>
                    <a:pt x="1099451" y="1982500"/>
                    <a:pt x="1099451" y="1988039"/>
                  </a:cubicBezTo>
                  <a:cubicBezTo>
                    <a:pt x="1099451" y="1993578"/>
                    <a:pt x="1103941" y="1998069"/>
                    <a:pt x="1109480" y="1998069"/>
                  </a:cubicBezTo>
                  <a:close/>
                  <a:moveTo>
                    <a:pt x="1064099" y="1998069"/>
                  </a:moveTo>
                  <a:cubicBezTo>
                    <a:pt x="1069638" y="1998069"/>
                    <a:pt x="1074128" y="1993578"/>
                    <a:pt x="1074128" y="1988039"/>
                  </a:cubicBezTo>
                  <a:cubicBezTo>
                    <a:pt x="1074128" y="1982500"/>
                    <a:pt x="1069638" y="1978010"/>
                    <a:pt x="1064099" y="1978010"/>
                  </a:cubicBezTo>
                  <a:cubicBezTo>
                    <a:pt x="1058560" y="1978010"/>
                    <a:pt x="1054069" y="1982500"/>
                    <a:pt x="1054069" y="1988039"/>
                  </a:cubicBezTo>
                  <a:cubicBezTo>
                    <a:pt x="1054069" y="1993578"/>
                    <a:pt x="1058560" y="1998069"/>
                    <a:pt x="1064099" y="1998069"/>
                  </a:cubicBezTo>
                  <a:close/>
                  <a:moveTo>
                    <a:pt x="1015110" y="1998069"/>
                  </a:moveTo>
                  <a:cubicBezTo>
                    <a:pt x="1020649" y="1998069"/>
                    <a:pt x="1025139" y="1993578"/>
                    <a:pt x="1025139" y="1988039"/>
                  </a:cubicBezTo>
                  <a:cubicBezTo>
                    <a:pt x="1025139" y="1982500"/>
                    <a:pt x="1020649" y="1978010"/>
                    <a:pt x="1015110" y="1978010"/>
                  </a:cubicBezTo>
                  <a:cubicBezTo>
                    <a:pt x="1009571" y="1978010"/>
                    <a:pt x="1005081" y="1982500"/>
                    <a:pt x="1005081" y="1988039"/>
                  </a:cubicBezTo>
                  <a:cubicBezTo>
                    <a:pt x="1005081" y="1993578"/>
                    <a:pt x="1009571" y="1998069"/>
                    <a:pt x="1015110" y="1998069"/>
                  </a:cubicBezTo>
                  <a:close/>
                  <a:moveTo>
                    <a:pt x="972742" y="1998069"/>
                  </a:moveTo>
                  <a:cubicBezTo>
                    <a:pt x="978281" y="1998069"/>
                    <a:pt x="982771" y="1993578"/>
                    <a:pt x="982771" y="1988039"/>
                  </a:cubicBezTo>
                  <a:cubicBezTo>
                    <a:pt x="982771" y="1982500"/>
                    <a:pt x="978281" y="1978010"/>
                    <a:pt x="972742" y="1978010"/>
                  </a:cubicBezTo>
                  <a:cubicBezTo>
                    <a:pt x="967203" y="1978010"/>
                    <a:pt x="962712" y="1982500"/>
                    <a:pt x="962712" y="1988039"/>
                  </a:cubicBezTo>
                  <a:cubicBezTo>
                    <a:pt x="962712" y="1993578"/>
                    <a:pt x="967203" y="1998069"/>
                    <a:pt x="972742" y="1998069"/>
                  </a:cubicBezTo>
                  <a:close/>
                  <a:moveTo>
                    <a:pt x="954327" y="2039489"/>
                  </a:moveTo>
                  <a:cubicBezTo>
                    <a:pt x="947259" y="2039489"/>
                    <a:pt x="941528" y="2033759"/>
                    <a:pt x="941528" y="2026690"/>
                  </a:cubicBezTo>
                  <a:lnTo>
                    <a:pt x="941528" y="1975495"/>
                  </a:lnTo>
                  <a:cubicBezTo>
                    <a:pt x="941528" y="1968426"/>
                    <a:pt x="947259" y="1962696"/>
                    <a:pt x="954327" y="1962696"/>
                  </a:cubicBezTo>
                  <a:lnTo>
                    <a:pt x="1131303" y="1962696"/>
                  </a:lnTo>
                  <a:cubicBezTo>
                    <a:pt x="1138372" y="1962696"/>
                    <a:pt x="1144102" y="1968426"/>
                    <a:pt x="1144102" y="1975495"/>
                  </a:cubicBezTo>
                  <a:lnTo>
                    <a:pt x="1144102" y="2026690"/>
                  </a:lnTo>
                  <a:cubicBezTo>
                    <a:pt x="1144102" y="2033759"/>
                    <a:pt x="1138372" y="2039489"/>
                    <a:pt x="1131303" y="2039489"/>
                  </a:cubicBezTo>
                  <a:close/>
                  <a:moveTo>
                    <a:pt x="921012" y="2072589"/>
                  </a:moveTo>
                  <a:lnTo>
                    <a:pt x="1276369" y="2072589"/>
                  </a:lnTo>
                  <a:cubicBezTo>
                    <a:pt x="1285949" y="2072589"/>
                    <a:pt x="1293715" y="2064823"/>
                    <a:pt x="1293715" y="2055243"/>
                  </a:cubicBezTo>
                  <a:lnTo>
                    <a:pt x="1293715" y="1533850"/>
                  </a:lnTo>
                  <a:cubicBezTo>
                    <a:pt x="1293715" y="1524271"/>
                    <a:pt x="1285949" y="1516505"/>
                    <a:pt x="1276369" y="1516505"/>
                  </a:cubicBezTo>
                  <a:lnTo>
                    <a:pt x="921012" y="1516505"/>
                  </a:lnTo>
                  <a:cubicBezTo>
                    <a:pt x="911432" y="1516505"/>
                    <a:pt x="903666" y="1524271"/>
                    <a:pt x="903666" y="1533850"/>
                  </a:cubicBezTo>
                  <a:lnTo>
                    <a:pt x="903666" y="2055243"/>
                  </a:lnTo>
                  <a:cubicBezTo>
                    <a:pt x="903666" y="2064823"/>
                    <a:pt x="911432" y="2072589"/>
                    <a:pt x="921012" y="2072589"/>
                  </a:cubicBezTo>
                  <a:close/>
                  <a:moveTo>
                    <a:pt x="902336" y="2084495"/>
                  </a:moveTo>
                  <a:cubicBezTo>
                    <a:pt x="893786" y="2084495"/>
                    <a:pt x="886855" y="2077564"/>
                    <a:pt x="886855" y="2069014"/>
                  </a:cubicBezTo>
                  <a:lnTo>
                    <a:pt x="886855" y="1516570"/>
                  </a:lnTo>
                  <a:cubicBezTo>
                    <a:pt x="886855" y="1508020"/>
                    <a:pt x="893786" y="1501089"/>
                    <a:pt x="902336" y="1501089"/>
                  </a:cubicBezTo>
                  <a:lnTo>
                    <a:pt x="1292855" y="1501089"/>
                  </a:lnTo>
                  <a:cubicBezTo>
                    <a:pt x="1301405" y="1501089"/>
                    <a:pt x="1308336" y="1508020"/>
                    <a:pt x="1308336" y="1516570"/>
                  </a:cubicBezTo>
                  <a:lnTo>
                    <a:pt x="1308336" y="2069014"/>
                  </a:lnTo>
                  <a:cubicBezTo>
                    <a:pt x="1308336" y="2077564"/>
                    <a:pt x="1301405" y="2084495"/>
                    <a:pt x="1292855" y="2084495"/>
                  </a:cubicBezTo>
                  <a:close/>
                  <a:moveTo>
                    <a:pt x="193380" y="2133342"/>
                  </a:moveTo>
                  <a:lnTo>
                    <a:pt x="236685" y="2133342"/>
                  </a:lnTo>
                  <a:lnTo>
                    <a:pt x="276969" y="2077952"/>
                  </a:lnTo>
                  <a:lnTo>
                    <a:pt x="276969" y="1937148"/>
                  </a:lnTo>
                  <a:lnTo>
                    <a:pt x="319647" y="1937148"/>
                  </a:lnTo>
                  <a:lnTo>
                    <a:pt x="319049" y="2079966"/>
                  </a:lnTo>
                  <a:lnTo>
                    <a:pt x="355305" y="2133342"/>
                  </a:lnTo>
                  <a:lnTo>
                    <a:pt x="398610" y="2133342"/>
                  </a:lnTo>
                  <a:lnTo>
                    <a:pt x="438894" y="2077952"/>
                  </a:lnTo>
                  <a:lnTo>
                    <a:pt x="438894" y="1937148"/>
                  </a:lnTo>
                  <a:lnTo>
                    <a:pt x="486335" y="1937148"/>
                  </a:lnTo>
                  <a:lnTo>
                    <a:pt x="485737" y="2079966"/>
                  </a:lnTo>
                  <a:lnTo>
                    <a:pt x="521993" y="2133342"/>
                  </a:lnTo>
                  <a:lnTo>
                    <a:pt x="565298" y="2133342"/>
                  </a:lnTo>
                  <a:lnTo>
                    <a:pt x="605582" y="2077952"/>
                  </a:lnTo>
                  <a:lnTo>
                    <a:pt x="605582" y="1937148"/>
                  </a:lnTo>
                  <a:lnTo>
                    <a:pt x="658072" y="1937148"/>
                  </a:lnTo>
                  <a:lnTo>
                    <a:pt x="657475" y="2079966"/>
                  </a:lnTo>
                  <a:lnTo>
                    <a:pt x="693731" y="2133342"/>
                  </a:lnTo>
                  <a:lnTo>
                    <a:pt x="737036" y="2133342"/>
                  </a:lnTo>
                  <a:lnTo>
                    <a:pt x="777320" y="2077952"/>
                  </a:lnTo>
                  <a:lnTo>
                    <a:pt x="777320" y="1937148"/>
                  </a:lnTo>
                  <a:lnTo>
                    <a:pt x="807081" y="1937148"/>
                  </a:lnTo>
                  <a:lnTo>
                    <a:pt x="807081" y="1839269"/>
                  </a:lnTo>
                  <a:lnTo>
                    <a:pt x="777320" y="1839269"/>
                  </a:lnTo>
                  <a:lnTo>
                    <a:pt x="658482" y="1839269"/>
                  </a:lnTo>
                  <a:lnTo>
                    <a:pt x="605582" y="1839269"/>
                  </a:lnTo>
                  <a:lnTo>
                    <a:pt x="486744" y="1839269"/>
                  </a:lnTo>
                  <a:lnTo>
                    <a:pt x="438894" y="1839269"/>
                  </a:lnTo>
                  <a:lnTo>
                    <a:pt x="320056" y="1839269"/>
                  </a:lnTo>
                  <a:lnTo>
                    <a:pt x="276969" y="1839269"/>
                  </a:lnTo>
                  <a:lnTo>
                    <a:pt x="158131" y="1839269"/>
                  </a:lnTo>
                  <a:lnTo>
                    <a:pt x="121281" y="1839269"/>
                  </a:lnTo>
                  <a:lnTo>
                    <a:pt x="121281" y="1937148"/>
                  </a:lnTo>
                  <a:lnTo>
                    <a:pt x="157721" y="1937148"/>
                  </a:lnTo>
                  <a:lnTo>
                    <a:pt x="157124" y="2079966"/>
                  </a:lnTo>
                  <a:close/>
                  <a:moveTo>
                    <a:pt x="715384" y="2176647"/>
                  </a:moveTo>
                  <a:lnTo>
                    <a:pt x="733542" y="2174730"/>
                  </a:lnTo>
                  <a:lnTo>
                    <a:pt x="739046" y="2172649"/>
                  </a:lnTo>
                  <a:lnTo>
                    <a:pt x="741065" y="2170100"/>
                  </a:lnTo>
                  <a:lnTo>
                    <a:pt x="741065" y="2143918"/>
                  </a:lnTo>
                  <a:lnTo>
                    <a:pt x="739046" y="2141369"/>
                  </a:lnTo>
                  <a:lnTo>
                    <a:pt x="733542" y="2139287"/>
                  </a:lnTo>
                  <a:cubicBezTo>
                    <a:pt x="728894" y="2138103"/>
                    <a:pt x="722474" y="2137370"/>
                    <a:pt x="715384" y="2137370"/>
                  </a:cubicBezTo>
                  <a:cubicBezTo>
                    <a:pt x="704748" y="2137370"/>
                    <a:pt x="695620" y="2139018"/>
                    <a:pt x="691721" y="2141369"/>
                  </a:cubicBezTo>
                  <a:cubicBezTo>
                    <a:pt x="690421" y="2142152"/>
                    <a:pt x="689703" y="2143013"/>
                    <a:pt x="689703" y="2143918"/>
                  </a:cubicBezTo>
                  <a:lnTo>
                    <a:pt x="689703" y="2170100"/>
                  </a:lnTo>
                  <a:cubicBezTo>
                    <a:pt x="689703" y="2171908"/>
                    <a:pt x="692578" y="2173545"/>
                    <a:pt x="697225" y="2174730"/>
                  </a:cubicBezTo>
                  <a:cubicBezTo>
                    <a:pt x="701873" y="2175915"/>
                    <a:pt x="708293" y="2176647"/>
                    <a:pt x="715384" y="2176647"/>
                  </a:cubicBezTo>
                  <a:close/>
                  <a:moveTo>
                    <a:pt x="543646" y="2176647"/>
                  </a:moveTo>
                  <a:lnTo>
                    <a:pt x="561804" y="2174730"/>
                  </a:lnTo>
                  <a:lnTo>
                    <a:pt x="567308" y="2172649"/>
                  </a:lnTo>
                  <a:lnTo>
                    <a:pt x="569327" y="2170100"/>
                  </a:lnTo>
                  <a:lnTo>
                    <a:pt x="569327" y="2143918"/>
                  </a:lnTo>
                  <a:lnTo>
                    <a:pt x="567308" y="2141369"/>
                  </a:lnTo>
                  <a:lnTo>
                    <a:pt x="561804" y="2139287"/>
                  </a:lnTo>
                  <a:cubicBezTo>
                    <a:pt x="557156" y="2138103"/>
                    <a:pt x="550736" y="2137370"/>
                    <a:pt x="543646" y="2137370"/>
                  </a:cubicBezTo>
                  <a:cubicBezTo>
                    <a:pt x="533010" y="2137370"/>
                    <a:pt x="523882" y="2139018"/>
                    <a:pt x="519983" y="2141369"/>
                  </a:cubicBezTo>
                  <a:cubicBezTo>
                    <a:pt x="518683" y="2142152"/>
                    <a:pt x="517965" y="2143013"/>
                    <a:pt x="517965" y="2143918"/>
                  </a:cubicBezTo>
                  <a:lnTo>
                    <a:pt x="517965" y="2170100"/>
                  </a:lnTo>
                  <a:cubicBezTo>
                    <a:pt x="517965" y="2171908"/>
                    <a:pt x="520840" y="2173545"/>
                    <a:pt x="525487" y="2174730"/>
                  </a:cubicBezTo>
                  <a:cubicBezTo>
                    <a:pt x="530135" y="2175915"/>
                    <a:pt x="536555" y="2176647"/>
                    <a:pt x="543646" y="2176647"/>
                  </a:cubicBezTo>
                  <a:close/>
                  <a:moveTo>
                    <a:pt x="376958" y="2176647"/>
                  </a:moveTo>
                  <a:lnTo>
                    <a:pt x="395116" y="2174730"/>
                  </a:lnTo>
                  <a:lnTo>
                    <a:pt x="400620" y="2172649"/>
                  </a:lnTo>
                  <a:lnTo>
                    <a:pt x="402639" y="2170100"/>
                  </a:lnTo>
                  <a:lnTo>
                    <a:pt x="402639" y="2143918"/>
                  </a:lnTo>
                  <a:lnTo>
                    <a:pt x="400620" y="2141369"/>
                  </a:lnTo>
                  <a:lnTo>
                    <a:pt x="395116" y="2139287"/>
                  </a:lnTo>
                  <a:cubicBezTo>
                    <a:pt x="390468" y="2138103"/>
                    <a:pt x="384048" y="2137370"/>
                    <a:pt x="376958" y="2137370"/>
                  </a:cubicBezTo>
                  <a:cubicBezTo>
                    <a:pt x="366322" y="2137370"/>
                    <a:pt x="357194" y="2139018"/>
                    <a:pt x="353295" y="2141369"/>
                  </a:cubicBezTo>
                  <a:cubicBezTo>
                    <a:pt x="351995" y="2142152"/>
                    <a:pt x="351277" y="2143013"/>
                    <a:pt x="351277" y="2143918"/>
                  </a:cubicBezTo>
                  <a:lnTo>
                    <a:pt x="351277" y="2170100"/>
                  </a:lnTo>
                  <a:cubicBezTo>
                    <a:pt x="351277" y="2171908"/>
                    <a:pt x="354152" y="2173545"/>
                    <a:pt x="358799" y="2174730"/>
                  </a:cubicBezTo>
                  <a:cubicBezTo>
                    <a:pt x="363447" y="2175915"/>
                    <a:pt x="369867" y="2176647"/>
                    <a:pt x="376958" y="2176647"/>
                  </a:cubicBezTo>
                  <a:close/>
                  <a:moveTo>
                    <a:pt x="215033" y="2176647"/>
                  </a:moveTo>
                  <a:lnTo>
                    <a:pt x="233191" y="2174730"/>
                  </a:lnTo>
                  <a:lnTo>
                    <a:pt x="238695" y="2172649"/>
                  </a:lnTo>
                  <a:lnTo>
                    <a:pt x="240714" y="2170100"/>
                  </a:lnTo>
                  <a:lnTo>
                    <a:pt x="240714" y="2143918"/>
                  </a:lnTo>
                  <a:lnTo>
                    <a:pt x="238695" y="2141369"/>
                  </a:lnTo>
                  <a:lnTo>
                    <a:pt x="233191" y="2139287"/>
                  </a:lnTo>
                  <a:cubicBezTo>
                    <a:pt x="228543" y="2138103"/>
                    <a:pt x="222123" y="2137370"/>
                    <a:pt x="215033" y="2137370"/>
                  </a:cubicBezTo>
                  <a:cubicBezTo>
                    <a:pt x="204397" y="2137370"/>
                    <a:pt x="195269" y="2139018"/>
                    <a:pt x="191370" y="2141369"/>
                  </a:cubicBezTo>
                  <a:cubicBezTo>
                    <a:pt x="190070" y="2142152"/>
                    <a:pt x="189352" y="2143013"/>
                    <a:pt x="189352" y="2143918"/>
                  </a:cubicBezTo>
                  <a:lnTo>
                    <a:pt x="189352" y="2170100"/>
                  </a:lnTo>
                  <a:cubicBezTo>
                    <a:pt x="189352" y="2171908"/>
                    <a:pt x="192227" y="2173545"/>
                    <a:pt x="196874" y="2174730"/>
                  </a:cubicBezTo>
                  <a:cubicBezTo>
                    <a:pt x="201522" y="2175915"/>
                    <a:pt x="207942" y="2176647"/>
                    <a:pt x="215033" y="2176647"/>
                  </a:cubicBezTo>
                  <a:close/>
                  <a:moveTo>
                    <a:pt x="193380" y="2523867"/>
                  </a:moveTo>
                  <a:lnTo>
                    <a:pt x="236685" y="2523867"/>
                  </a:lnTo>
                  <a:lnTo>
                    <a:pt x="276969" y="2468477"/>
                  </a:lnTo>
                  <a:lnTo>
                    <a:pt x="276969" y="2311314"/>
                  </a:lnTo>
                  <a:lnTo>
                    <a:pt x="319938" y="2311314"/>
                  </a:lnTo>
                  <a:lnTo>
                    <a:pt x="319272" y="2470491"/>
                  </a:lnTo>
                  <a:lnTo>
                    <a:pt x="355528" y="2523867"/>
                  </a:lnTo>
                  <a:lnTo>
                    <a:pt x="398833" y="2523867"/>
                  </a:lnTo>
                  <a:lnTo>
                    <a:pt x="439117" y="2468477"/>
                  </a:lnTo>
                  <a:lnTo>
                    <a:pt x="439117" y="2311314"/>
                  </a:lnTo>
                  <a:lnTo>
                    <a:pt x="482085" y="2311314"/>
                  </a:lnTo>
                  <a:lnTo>
                    <a:pt x="481419" y="2470491"/>
                  </a:lnTo>
                  <a:lnTo>
                    <a:pt x="517675" y="2523867"/>
                  </a:lnTo>
                  <a:lnTo>
                    <a:pt x="560980" y="2523867"/>
                  </a:lnTo>
                  <a:lnTo>
                    <a:pt x="601264" y="2468477"/>
                  </a:lnTo>
                  <a:lnTo>
                    <a:pt x="601264" y="2311314"/>
                  </a:lnTo>
                  <a:lnTo>
                    <a:pt x="644232" y="2311314"/>
                  </a:lnTo>
                  <a:lnTo>
                    <a:pt x="643566" y="2470491"/>
                  </a:lnTo>
                  <a:lnTo>
                    <a:pt x="679822" y="2523867"/>
                  </a:lnTo>
                  <a:lnTo>
                    <a:pt x="723127" y="2523867"/>
                  </a:lnTo>
                  <a:lnTo>
                    <a:pt x="763411" y="2468477"/>
                  </a:lnTo>
                  <a:lnTo>
                    <a:pt x="763411" y="2311314"/>
                  </a:lnTo>
                  <a:lnTo>
                    <a:pt x="806379" y="2311314"/>
                  </a:lnTo>
                  <a:lnTo>
                    <a:pt x="805713" y="2470491"/>
                  </a:lnTo>
                  <a:lnTo>
                    <a:pt x="841969" y="2523867"/>
                  </a:lnTo>
                  <a:lnTo>
                    <a:pt x="885274" y="2523867"/>
                  </a:lnTo>
                  <a:lnTo>
                    <a:pt x="925558" y="2468477"/>
                  </a:lnTo>
                  <a:lnTo>
                    <a:pt x="925558" y="2311314"/>
                  </a:lnTo>
                  <a:lnTo>
                    <a:pt x="968527" y="2311314"/>
                  </a:lnTo>
                  <a:lnTo>
                    <a:pt x="967861" y="2470491"/>
                  </a:lnTo>
                  <a:lnTo>
                    <a:pt x="1004117" y="2523867"/>
                  </a:lnTo>
                  <a:lnTo>
                    <a:pt x="1047422" y="2523867"/>
                  </a:lnTo>
                  <a:lnTo>
                    <a:pt x="1087706" y="2468477"/>
                  </a:lnTo>
                  <a:lnTo>
                    <a:pt x="1087706" y="2311314"/>
                  </a:lnTo>
                  <a:lnTo>
                    <a:pt x="1130675" y="2311314"/>
                  </a:lnTo>
                  <a:lnTo>
                    <a:pt x="1130009" y="2470491"/>
                  </a:lnTo>
                  <a:lnTo>
                    <a:pt x="1166265" y="2523867"/>
                  </a:lnTo>
                  <a:lnTo>
                    <a:pt x="1209570" y="2523867"/>
                  </a:lnTo>
                  <a:lnTo>
                    <a:pt x="1249854" y="2468477"/>
                  </a:lnTo>
                  <a:lnTo>
                    <a:pt x="1249854" y="2311314"/>
                  </a:lnTo>
                  <a:lnTo>
                    <a:pt x="1273424" y="2311314"/>
                  </a:lnTo>
                  <a:lnTo>
                    <a:pt x="1273424" y="2229586"/>
                  </a:lnTo>
                  <a:lnTo>
                    <a:pt x="121280" y="2229586"/>
                  </a:lnTo>
                  <a:lnTo>
                    <a:pt x="121280" y="2311314"/>
                  </a:lnTo>
                  <a:lnTo>
                    <a:pt x="157790" y="2311314"/>
                  </a:lnTo>
                  <a:lnTo>
                    <a:pt x="157124" y="2470491"/>
                  </a:lnTo>
                  <a:close/>
                  <a:moveTo>
                    <a:pt x="1187918" y="2567172"/>
                  </a:moveTo>
                  <a:lnTo>
                    <a:pt x="1206076" y="2565255"/>
                  </a:lnTo>
                  <a:lnTo>
                    <a:pt x="1211580" y="2563174"/>
                  </a:lnTo>
                  <a:lnTo>
                    <a:pt x="1213599" y="2560625"/>
                  </a:lnTo>
                  <a:lnTo>
                    <a:pt x="1213599" y="2534442"/>
                  </a:lnTo>
                  <a:lnTo>
                    <a:pt x="1211580" y="2531893"/>
                  </a:lnTo>
                  <a:lnTo>
                    <a:pt x="1206076" y="2529812"/>
                  </a:lnTo>
                  <a:cubicBezTo>
                    <a:pt x="1201428" y="2528628"/>
                    <a:pt x="1195008" y="2527895"/>
                    <a:pt x="1187918" y="2527895"/>
                  </a:cubicBezTo>
                  <a:cubicBezTo>
                    <a:pt x="1177282" y="2527895"/>
                    <a:pt x="1168154" y="2529543"/>
                    <a:pt x="1164255" y="2531893"/>
                  </a:cubicBezTo>
                  <a:cubicBezTo>
                    <a:pt x="1162955" y="2532677"/>
                    <a:pt x="1162237" y="2533538"/>
                    <a:pt x="1162237" y="2534442"/>
                  </a:cubicBezTo>
                  <a:lnTo>
                    <a:pt x="1162237" y="2560625"/>
                  </a:lnTo>
                  <a:cubicBezTo>
                    <a:pt x="1162237" y="2562433"/>
                    <a:pt x="1165112" y="2564070"/>
                    <a:pt x="1169759" y="2565255"/>
                  </a:cubicBezTo>
                  <a:cubicBezTo>
                    <a:pt x="1174407" y="2566440"/>
                    <a:pt x="1180827" y="2567172"/>
                    <a:pt x="1187918" y="2567172"/>
                  </a:cubicBezTo>
                  <a:close/>
                  <a:moveTo>
                    <a:pt x="1025770" y="2567172"/>
                  </a:moveTo>
                  <a:lnTo>
                    <a:pt x="1043928" y="2565255"/>
                  </a:lnTo>
                  <a:lnTo>
                    <a:pt x="1049432" y="2563174"/>
                  </a:lnTo>
                  <a:lnTo>
                    <a:pt x="1051451" y="2560625"/>
                  </a:lnTo>
                  <a:lnTo>
                    <a:pt x="1051451" y="2534442"/>
                  </a:lnTo>
                  <a:lnTo>
                    <a:pt x="1049432" y="2531893"/>
                  </a:lnTo>
                  <a:lnTo>
                    <a:pt x="1043928" y="2529812"/>
                  </a:lnTo>
                  <a:cubicBezTo>
                    <a:pt x="1039280" y="2528628"/>
                    <a:pt x="1032860" y="2527895"/>
                    <a:pt x="1025770" y="2527895"/>
                  </a:cubicBezTo>
                  <a:cubicBezTo>
                    <a:pt x="1015134" y="2527895"/>
                    <a:pt x="1006006" y="2529543"/>
                    <a:pt x="1002107" y="2531893"/>
                  </a:cubicBezTo>
                  <a:cubicBezTo>
                    <a:pt x="1000807" y="2532677"/>
                    <a:pt x="1000089" y="2533538"/>
                    <a:pt x="1000089" y="2534442"/>
                  </a:cubicBezTo>
                  <a:lnTo>
                    <a:pt x="1000089" y="2560625"/>
                  </a:lnTo>
                  <a:cubicBezTo>
                    <a:pt x="1000089" y="2562433"/>
                    <a:pt x="1002964" y="2564070"/>
                    <a:pt x="1007611" y="2565255"/>
                  </a:cubicBezTo>
                  <a:cubicBezTo>
                    <a:pt x="1012259" y="2566440"/>
                    <a:pt x="1018679" y="2567172"/>
                    <a:pt x="1025770" y="2567172"/>
                  </a:cubicBezTo>
                  <a:close/>
                  <a:moveTo>
                    <a:pt x="863622" y="2567172"/>
                  </a:moveTo>
                  <a:lnTo>
                    <a:pt x="881780" y="2565255"/>
                  </a:lnTo>
                  <a:lnTo>
                    <a:pt x="887284" y="2563174"/>
                  </a:lnTo>
                  <a:lnTo>
                    <a:pt x="889303" y="2560625"/>
                  </a:lnTo>
                  <a:lnTo>
                    <a:pt x="889303" y="2534442"/>
                  </a:lnTo>
                  <a:lnTo>
                    <a:pt x="887284" y="2531893"/>
                  </a:lnTo>
                  <a:lnTo>
                    <a:pt x="881780" y="2529812"/>
                  </a:lnTo>
                  <a:cubicBezTo>
                    <a:pt x="877132" y="2528628"/>
                    <a:pt x="870712" y="2527895"/>
                    <a:pt x="863622" y="2527895"/>
                  </a:cubicBezTo>
                  <a:cubicBezTo>
                    <a:pt x="852986" y="2527895"/>
                    <a:pt x="843858" y="2529543"/>
                    <a:pt x="839959" y="2531893"/>
                  </a:cubicBezTo>
                  <a:cubicBezTo>
                    <a:pt x="838659" y="2532677"/>
                    <a:pt x="837941" y="2533538"/>
                    <a:pt x="837941" y="2534442"/>
                  </a:cubicBezTo>
                  <a:lnTo>
                    <a:pt x="837941" y="2560625"/>
                  </a:lnTo>
                  <a:cubicBezTo>
                    <a:pt x="837941" y="2562433"/>
                    <a:pt x="840816" y="2564070"/>
                    <a:pt x="845463" y="2565255"/>
                  </a:cubicBezTo>
                  <a:cubicBezTo>
                    <a:pt x="850111" y="2566440"/>
                    <a:pt x="856531" y="2567172"/>
                    <a:pt x="863622" y="2567172"/>
                  </a:cubicBezTo>
                  <a:close/>
                  <a:moveTo>
                    <a:pt x="701475" y="2567172"/>
                  </a:moveTo>
                  <a:lnTo>
                    <a:pt x="719633" y="2565255"/>
                  </a:lnTo>
                  <a:lnTo>
                    <a:pt x="725137" y="2563174"/>
                  </a:lnTo>
                  <a:lnTo>
                    <a:pt x="727156" y="2560625"/>
                  </a:lnTo>
                  <a:lnTo>
                    <a:pt x="727156" y="2534442"/>
                  </a:lnTo>
                  <a:lnTo>
                    <a:pt x="725137" y="2531893"/>
                  </a:lnTo>
                  <a:lnTo>
                    <a:pt x="719633" y="2529812"/>
                  </a:lnTo>
                  <a:cubicBezTo>
                    <a:pt x="714985" y="2528628"/>
                    <a:pt x="708565" y="2527895"/>
                    <a:pt x="701475" y="2527895"/>
                  </a:cubicBezTo>
                  <a:cubicBezTo>
                    <a:pt x="690839" y="2527895"/>
                    <a:pt x="681711" y="2529543"/>
                    <a:pt x="677812" y="2531893"/>
                  </a:cubicBezTo>
                  <a:cubicBezTo>
                    <a:pt x="676512" y="2532677"/>
                    <a:pt x="675794" y="2533538"/>
                    <a:pt x="675794" y="2534442"/>
                  </a:cubicBezTo>
                  <a:lnTo>
                    <a:pt x="675794" y="2560625"/>
                  </a:lnTo>
                  <a:cubicBezTo>
                    <a:pt x="675794" y="2562433"/>
                    <a:pt x="678669" y="2564070"/>
                    <a:pt x="683316" y="2565255"/>
                  </a:cubicBezTo>
                  <a:cubicBezTo>
                    <a:pt x="687964" y="2566440"/>
                    <a:pt x="694384" y="2567172"/>
                    <a:pt x="701475" y="2567172"/>
                  </a:cubicBezTo>
                  <a:close/>
                  <a:moveTo>
                    <a:pt x="539328" y="2567172"/>
                  </a:moveTo>
                  <a:lnTo>
                    <a:pt x="557486" y="2565255"/>
                  </a:lnTo>
                  <a:lnTo>
                    <a:pt x="562990" y="2563174"/>
                  </a:lnTo>
                  <a:lnTo>
                    <a:pt x="565009" y="2560625"/>
                  </a:lnTo>
                  <a:lnTo>
                    <a:pt x="565009" y="2534442"/>
                  </a:lnTo>
                  <a:lnTo>
                    <a:pt x="562990" y="2531893"/>
                  </a:lnTo>
                  <a:lnTo>
                    <a:pt x="557486" y="2529812"/>
                  </a:lnTo>
                  <a:cubicBezTo>
                    <a:pt x="552838" y="2528628"/>
                    <a:pt x="546418" y="2527895"/>
                    <a:pt x="539328" y="2527895"/>
                  </a:cubicBezTo>
                  <a:cubicBezTo>
                    <a:pt x="528692" y="2527895"/>
                    <a:pt x="519564" y="2529543"/>
                    <a:pt x="515665" y="2531893"/>
                  </a:cubicBezTo>
                  <a:cubicBezTo>
                    <a:pt x="514365" y="2532677"/>
                    <a:pt x="513647" y="2533538"/>
                    <a:pt x="513647" y="2534442"/>
                  </a:cubicBezTo>
                  <a:lnTo>
                    <a:pt x="513647" y="2560625"/>
                  </a:lnTo>
                  <a:cubicBezTo>
                    <a:pt x="513647" y="2562433"/>
                    <a:pt x="516522" y="2564070"/>
                    <a:pt x="521169" y="2565255"/>
                  </a:cubicBezTo>
                  <a:cubicBezTo>
                    <a:pt x="525817" y="2566440"/>
                    <a:pt x="532237" y="2567172"/>
                    <a:pt x="539328" y="2567172"/>
                  </a:cubicBezTo>
                  <a:close/>
                  <a:moveTo>
                    <a:pt x="377181" y="2567172"/>
                  </a:moveTo>
                  <a:lnTo>
                    <a:pt x="395339" y="2565255"/>
                  </a:lnTo>
                  <a:lnTo>
                    <a:pt x="400843" y="2563174"/>
                  </a:lnTo>
                  <a:lnTo>
                    <a:pt x="402862" y="2560625"/>
                  </a:lnTo>
                  <a:lnTo>
                    <a:pt x="402862" y="2534442"/>
                  </a:lnTo>
                  <a:lnTo>
                    <a:pt x="400843" y="2531893"/>
                  </a:lnTo>
                  <a:lnTo>
                    <a:pt x="395339" y="2529812"/>
                  </a:lnTo>
                  <a:cubicBezTo>
                    <a:pt x="390691" y="2528628"/>
                    <a:pt x="384271" y="2527895"/>
                    <a:pt x="377181" y="2527895"/>
                  </a:cubicBezTo>
                  <a:cubicBezTo>
                    <a:pt x="366545" y="2527895"/>
                    <a:pt x="357417" y="2529543"/>
                    <a:pt x="353518" y="2531893"/>
                  </a:cubicBezTo>
                  <a:cubicBezTo>
                    <a:pt x="352218" y="2532677"/>
                    <a:pt x="351500" y="2533538"/>
                    <a:pt x="351500" y="2534442"/>
                  </a:cubicBezTo>
                  <a:lnTo>
                    <a:pt x="351500" y="2560625"/>
                  </a:lnTo>
                  <a:cubicBezTo>
                    <a:pt x="351500" y="2562433"/>
                    <a:pt x="354375" y="2564070"/>
                    <a:pt x="359022" y="2565255"/>
                  </a:cubicBezTo>
                  <a:cubicBezTo>
                    <a:pt x="363670" y="2566440"/>
                    <a:pt x="370090" y="2567172"/>
                    <a:pt x="377181" y="2567172"/>
                  </a:cubicBezTo>
                  <a:close/>
                  <a:moveTo>
                    <a:pt x="215033" y="2567172"/>
                  </a:moveTo>
                  <a:lnTo>
                    <a:pt x="233191" y="2565255"/>
                  </a:lnTo>
                  <a:lnTo>
                    <a:pt x="238695" y="2563174"/>
                  </a:lnTo>
                  <a:lnTo>
                    <a:pt x="240714" y="2560625"/>
                  </a:lnTo>
                  <a:lnTo>
                    <a:pt x="240714" y="2534442"/>
                  </a:lnTo>
                  <a:lnTo>
                    <a:pt x="238695" y="2531893"/>
                  </a:lnTo>
                  <a:lnTo>
                    <a:pt x="233191" y="2529812"/>
                  </a:lnTo>
                  <a:cubicBezTo>
                    <a:pt x="228543" y="2528628"/>
                    <a:pt x="222123" y="2527895"/>
                    <a:pt x="215033" y="2527895"/>
                  </a:cubicBezTo>
                  <a:cubicBezTo>
                    <a:pt x="204397" y="2527895"/>
                    <a:pt x="195269" y="2529543"/>
                    <a:pt x="191370" y="2531893"/>
                  </a:cubicBezTo>
                  <a:cubicBezTo>
                    <a:pt x="190070" y="2532677"/>
                    <a:pt x="189352" y="2533538"/>
                    <a:pt x="189352" y="2534442"/>
                  </a:cubicBezTo>
                  <a:lnTo>
                    <a:pt x="189352" y="2560625"/>
                  </a:lnTo>
                  <a:cubicBezTo>
                    <a:pt x="189352" y="2562433"/>
                    <a:pt x="192227" y="2564070"/>
                    <a:pt x="196874" y="2565255"/>
                  </a:cubicBezTo>
                  <a:cubicBezTo>
                    <a:pt x="201522" y="2566440"/>
                    <a:pt x="207942" y="2567172"/>
                    <a:pt x="215033" y="2567172"/>
                  </a:cubicBezTo>
                  <a:close/>
                  <a:moveTo>
                    <a:pt x="146290" y="2789345"/>
                  </a:moveTo>
                  <a:cubicBezTo>
                    <a:pt x="123931" y="2789345"/>
                    <a:pt x="105805" y="2771219"/>
                    <a:pt x="105805" y="2748860"/>
                  </a:cubicBezTo>
                  <a:lnTo>
                    <a:pt x="105805" y="2201180"/>
                  </a:lnTo>
                  <a:lnTo>
                    <a:pt x="107588" y="2196877"/>
                  </a:lnTo>
                  <a:lnTo>
                    <a:pt x="105805" y="2188048"/>
                  </a:lnTo>
                  <a:lnTo>
                    <a:pt x="105805" y="1092736"/>
                  </a:lnTo>
                  <a:cubicBezTo>
                    <a:pt x="105805" y="1067074"/>
                    <a:pt x="126609" y="1046270"/>
                    <a:pt x="152271" y="1046270"/>
                  </a:cubicBezTo>
                  <a:lnTo>
                    <a:pt x="780858" y="1046270"/>
                  </a:lnTo>
                  <a:cubicBezTo>
                    <a:pt x="806520" y="1046270"/>
                    <a:pt x="827324" y="1067074"/>
                    <a:pt x="827324" y="1092736"/>
                  </a:cubicBezTo>
                  <a:lnTo>
                    <a:pt x="827324" y="2160695"/>
                  </a:lnTo>
                  <a:lnTo>
                    <a:pt x="1255945" y="2160695"/>
                  </a:lnTo>
                  <a:cubicBezTo>
                    <a:pt x="1278304" y="2160695"/>
                    <a:pt x="1296430" y="2178821"/>
                    <a:pt x="1296430" y="2201180"/>
                  </a:cubicBezTo>
                  <a:lnTo>
                    <a:pt x="1296430" y="2748860"/>
                  </a:lnTo>
                  <a:cubicBezTo>
                    <a:pt x="1296430" y="2771219"/>
                    <a:pt x="1278304" y="2789345"/>
                    <a:pt x="1255945" y="2789345"/>
                  </a:cubicBezTo>
                  <a:close/>
                  <a:moveTo>
                    <a:pt x="0" y="2959444"/>
                  </a:moveTo>
                  <a:lnTo>
                    <a:pt x="1402492" y="2959444"/>
                  </a:lnTo>
                  <a:lnTo>
                    <a:pt x="1402492" y="205724"/>
                  </a:lnTo>
                  <a:lnTo>
                    <a:pt x="0" y="205724"/>
                  </a:lnTo>
                  <a:close/>
                </a:path>
              </a:pathLst>
            </a:custGeom>
            <a:solidFill>
              <a:schemeClr val="bg1"/>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390" tIns="45695" rIns="45695" bIns="91390" numCol="1" spcCol="0" rtlCol="0" fromWordArt="0" anchor="b" anchorCtr="0" forceAA="0" compatLnSpc="1">
              <a:prstTxWarp prst="textNoShape">
                <a:avLst/>
              </a:prstTxWarp>
              <a:noAutofit/>
            </a:bodyPr>
            <a:lstStyle/>
            <a:p>
              <a:pPr algn="ctr" defTabSz="913561" fontAlgn="base">
                <a:spcBef>
                  <a:spcPct val="0"/>
                </a:spcBef>
                <a:spcAft>
                  <a:spcPct val="0"/>
                </a:spcAft>
                <a:defRPr/>
              </a:pPr>
              <a:endParaRPr lang="en-US" sz="1000"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 name="Title 3"/>
          <p:cNvSpPr>
            <a:spLocks noGrp="1"/>
          </p:cNvSpPr>
          <p:nvPr>
            <p:ph type="title"/>
          </p:nvPr>
        </p:nvSpPr>
        <p:spPr/>
        <p:txBody>
          <a:bodyPr>
            <a:noAutofit/>
          </a:bodyPr>
          <a:lstStyle/>
          <a:p>
            <a:r>
              <a:rPr lang="en-US" dirty="0"/>
              <a:t>IT / OT Collaboration</a:t>
            </a:r>
          </a:p>
        </p:txBody>
      </p:sp>
    </p:spTree>
    <p:extLst>
      <p:ext uri="{BB962C8B-B14F-4D97-AF65-F5344CB8AC3E}">
        <p14:creationId xmlns:p14="http://schemas.microsoft.com/office/powerpoint/2010/main" val="37944660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367315" y="1888528"/>
            <a:ext cx="9980645" cy="4564160"/>
          </a:xfrm>
          <a:prstGeom prst="rect">
            <a:avLst/>
          </a:prstGeom>
          <a:solidFill>
            <a:srgbClr val="7030A0">
              <a:alpha val="78000"/>
            </a:srgb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endParaRPr>
          </a:p>
        </p:txBody>
      </p:sp>
      <p:cxnSp>
        <p:nvCxnSpPr>
          <p:cNvPr id="13" name="Straight Connector 12"/>
          <p:cNvCxnSpPr/>
          <p:nvPr/>
        </p:nvCxnSpPr>
        <p:spPr>
          <a:xfrm flipH="1">
            <a:off x="7277775" y="4640992"/>
            <a:ext cx="90909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4172304" y="2478802"/>
            <a:ext cx="1112658" cy="1112658"/>
          </a:xfrm>
          <a:prstGeom prst="ellipse">
            <a:avLst/>
          </a:prstGeom>
          <a:solidFill>
            <a:schemeClr val="tx2"/>
          </a:solidFill>
          <a:ln>
            <a:noFill/>
          </a:ln>
          <a:effectLst>
            <a:innerShdw dist="50800" dir="135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endParaRPr lang="en-US" sz="1836" dirty="0">
              <a:solidFill>
                <a:prstClr val="white"/>
              </a:solidFill>
            </a:endParaRPr>
          </a:p>
        </p:txBody>
      </p:sp>
      <p:sp>
        <p:nvSpPr>
          <p:cNvPr id="16" name="Oval 15"/>
          <p:cNvSpPr/>
          <p:nvPr/>
        </p:nvSpPr>
        <p:spPr>
          <a:xfrm>
            <a:off x="2852110" y="3890810"/>
            <a:ext cx="1507632" cy="1507632"/>
          </a:xfrm>
          <a:prstGeom prst="ellipse">
            <a:avLst/>
          </a:prstGeom>
          <a:solidFill>
            <a:schemeClr val="tx2"/>
          </a:solidFill>
          <a:ln>
            <a:noFill/>
          </a:ln>
          <a:effectLst>
            <a:innerShdw dist="50800" dir="135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endParaRPr lang="en-US" sz="1836" dirty="0">
              <a:solidFill>
                <a:prstClr val="white"/>
              </a:solidFill>
            </a:endParaRPr>
          </a:p>
        </p:txBody>
      </p:sp>
      <p:sp>
        <p:nvSpPr>
          <p:cNvPr id="17" name="Oval 16"/>
          <p:cNvSpPr/>
          <p:nvPr/>
        </p:nvSpPr>
        <p:spPr>
          <a:xfrm>
            <a:off x="8200252" y="3890810"/>
            <a:ext cx="1507632" cy="1507632"/>
          </a:xfrm>
          <a:prstGeom prst="ellipse">
            <a:avLst/>
          </a:prstGeom>
          <a:solidFill>
            <a:schemeClr val="tx2"/>
          </a:solidFill>
          <a:ln>
            <a:noFill/>
          </a:ln>
          <a:effectLst>
            <a:innerShdw dist="50800" dir="135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endParaRPr lang="en-US" sz="1836" dirty="0">
              <a:solidFill>
                <a:prstClr val="white"/>
              </a:solidFill>
            </a:endParaRPr>
          </a:p>
        </p:txBody>
      </p:sp>
      <p:sp>
        <p:nvSpPr>
          <p:cNvPr id="18" name="Oval 17"/>
          <p:cNvSpPr/>
          <p:nvPr/>
        </p:nvSpPr>
        <p:spPr>
          <a:xfrm>
            <a:off x="7258727" y="2478802"/>
            <a:ext cx="1112658" cy="1112658"/>
          </a:xfrm>
          <a:prstGeom prst="ellipse">
            <a:avLst/>
          </a:prstGeom>
          <a:solidFill>
            <a:schemeClr val="tx2"/>
          </a:solidFill>
          <a:ln>
            <a:noFill/>
          </a:ln>
          <a:effectLst>
            <a:innerShdw dist="50800" dir="135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endParaRPr lang="en-US" sz="1836" dirty="0">
              <a:solidFill>
                <a:prstClr val="white"/>
              </a:solidFill>
            </a:endParaRPr>
          </a:p>
        </p:txBody>
      </p:sp>
      <p:sp>
        <p:nvSpPr>
          <p:cNvPr id="19" name="Oval 18"/>
          <p:cNvSpPr/>
          <p:nvPr/>
        </p:nvSpPr>
        <p:spPr>
          <a:xfrm>
            <a:off x="9504144" y="2478802"/>
            <a:ext cx="1112658" cy="1112658"/>
          </a:xfrm>
          <a:prstGeom prst="ellipse">
            <a:avLst/>
          </a:prstGeom>
          <a:solidFill>
            <a:schemeClr val="tx2"/>
          </a:solidFill>
          <a:ln>
            <a:noFill/>
          </a:ln>
          <a:effectLst>
            <a:innerShdw dist="50800" dir="135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endParaRPr lang="en-US" sz="1836" dirty="0">
              <a:solidFill>
                <a:prstClr val="white"/>
              </a:solidFill>
            </a:endParaRPr>
          </a:p>
        </p:txBody>
      </p:sp>
      <p:sp>
        <p:nvSpPr>
          <p:cNvPr id="20" name="Oval 19"/>
          <p:cNvSpPr/>
          <p:nvPr/>
        </p:nvSpPr>
        <p:spPr>
          <a:xfrm>
            <a:off x="1926887" y="2478802"/>
            <a:ext cx="1112658" cy="1112658"/>
          </a:xfrm>
          <a:prstGeom prst="ellipse">
            <a:avLst/>
          </a:prstGeom>
          <a:solidFill>
            <a:schemeClr val="tx2"/>
          </a:solidFill>
          <a:ln>
            <a:noFill/>
          </a:ln>
          <a:effectLst>
            <a:innerShdw dist="50800" dir="135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endParaRPr lang="en-US" sz="1836" dirty="0">
              <a:solidFill>
                <a:prstClr val="white"/>
              </a:solidFill>
            </a:endParaRPr>
          </a:p>
        </p:txBody>
      </p:sp>
      <p:grpSp>
        <p:nvGrpSpPr>
          <p:cNvPr id="21" name="Group 20"/>
          <p:cNvGrpSpPr/>
          <p:nvPr/>
        </p:nvGrpSpPr>
        <p:grpSpPr>
          <a:xfrm>
            <a:off x="4409507" y="2770961"/>
            <a:ext cx="638253" cy="528339"/>
            <a:chOff x="16659225" y="-4403725"/>
            <a:chExt cx="3724275" cy="3082925"/>
          </a:xfrm>
          <a:solidFill>
            <a:schemeClr val="bg1">
              <a:lumMod val="95000"/>
            </a:schemeClr>
          </a:solidFill>
        </p:grpSpPr>
        <p:sp>
          <p:nvSpPr>
            <p:cNvPr id="22" name="Freeform 28"/>
            <p:cNvSpPr>
              <a:spLocks noEditPoints="1"/>
            </p:cNvSpPr>
            <p:nvPr/>
          </p:nvSpPr>
          <p:spPr bwMode="auto">
            <a:xfrm>
              <a:off x="16659225" y="-4014788"/>
              <a:ext cx="3724275"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23" name="Oval 29"/>
            <p:cNvSpPr>
              <a:spLocks noChangeArrowheads="1"/>
            </p:cNvSpPr>
            <p:nvPr/>
          </p:nvSpPr>
          <p:spPr bwMode="auto">
            <a:xfrm>
              <a:off x="18103850" y="-4403725"/>
              <a:ext cx="508000" cy="5080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grpSp>
        <p:nvGrpSpPr>
          <p:cNvPr id="24" name="Group 23"/>
          <p:cNvGrpSpPr/>
          <p:nvPr/>
        </p:nvGrpSpPr>
        <p:grpSpPr>
          <a:xfrm>
            <a:off x="3261259" y="4330703"/>
            <a:ext cx="764801" cy="607734"/>
            <a:chOff x="-3435350" y="5073650"/>
            <a:chExt cx="3192462" cy="2536826"/>
          </a:xfrm>
          <a:solidFill>
            <a:schemeClr val="bg1">
              <a:lumMod val="95000"/>
            </a:schemeClr>
          </a:solidFill>
        </p:grpSpPr>
        <p:sp>
          <p:nvSpPr>
            <p:cNvPr id="25" name="Freeform 5"/>
            <p:cNvSpPr>
              <a:spLocks noEditPoints="1"/>
            </p:cNvSpPr>
            <p:nvPr/>
          </p:nvSpPr>
          <p:spPr bwMode="auto">
            <a:xfrm>
              <a:off x="-1771650" y="5205413"/>
              <a:ext cx="573087" cy="573088"/>
            </a:xfrm>
            <a:custGeom>
              <a:avLst/>
              <a:gdLst>
                <a:gd name="T0" fmla="*/ 75 w 152"/>
                <a:gd name="T1" fmla="*/ 152 h 152"/>
                <a:gd name="T2" fmla="*/ 152 w 152"/>
                <a:gd name="T3" fmla="*/ 76 h 152"/>
                <a:gd name="T4" fmla="*/ 75 w 152"/>
                <a:gd name="T5" fmla="*/ 0 h 152"/>
                <a:gd name="T6" fmla="*/ 0 w 152"/>
                <a:gd name="T7" fmla="*/ 76 h 152"/>
                <a:gd name="T8" fmla="*/ 75 w 152"/>
                <a:gd name="T9" fmla="*/ 152 h 152"/>
                <a:gd name="T10" fmla="*/ 75 w 152"/>
                <a:gd name="T11" fmla="*/ 32 h 152"/>
                <a:gd name="T12" fmla="*/ 119 w 152"/>
                <a:gd name="T13" fmla="*/ 76 h 152"/>
                <a:gd name="T14" fmla="*/ 75 w 152"/>
                <a:gd name="T15" fmla="*/ 119 h 152"/>
                <a:gd name="T16" fmla="*/ 32 w 152"/>
                <a:gd name="T17" fmla="*/ 76 h 152"/>
                <a:gd name="T18" fmla="*/ 75 w 152"/>
                <a:gd name="T19" fmla="*/ 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52">
                  <a:moveTo>
                    <a:pt x="75" y="152"/>
                  </a:moveTo>
                  <a:cubicBezTo>
                    <a:pt x="118" y="152"/>
                    <a:pt x="152" y="118"/>
                    <a:pt x="152" y="76"/>
                  </a:cubicBezTo>
                  <a:cubicBezTo>
                    <a:pt x="152" y="34"/>
                    <a:pt x="118" y="0"/>
                    <a:pt x="75" y="0"/>
                  </a:cubicBezTo>
                  <a:cubicBezTo>
                    <a:pt x="34" y="0"/>
                    <a:pt x="0" y="34"/>
                    <a:pt x="0" y="76"/>
                  </a:cubicBezTo>
                  <a:cubicBezTo>
                    <a:pt x="0" y="118"/>
                    <a:pt x="34" y="152"/>
                    <a:pt x="75" y="152"/>
                  </a:cubicBezTo>
                  <a:close/>
                  <a:moveTo>
                    <a:pt x="75" y="32"/>
                  </a:moveTo>
                  <a:cubicBezTo>
                    <a:pt x="100" y="32"/>
                    <a:pt x="119" y="52"/>
                    <a:pt x="119" y="76"/>
                  </a:cubicBezTo>
                  <a:cubicBezTo>
                    <a:pt x="119" y="100"/>
                    <a:pt x="100" y="119"/>
                    <a:pt x="75" y="119"/>
                  </a:cubicBezTo>
                  <a:cubicBezTo>
                    <a:pt x="51" y="119"/>
                    <a:pt x="32" y="100"/>
                    <a:pt x="32" y="76"/>
                  </a:cubicBezTo>
                  <a:cubicBezTo>
                    <a:pt x="32" y="52"/>
                    <a:pt x="51" y="32"/>
                    <a:pt x="75"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26" name="Oval 6"/>
            <p:cNvSpPr>
              <a:spLocks noChangeArrowheads="1"/>
            </p:cNvSpPr>
            <p:nvPr/>
          </p:nvSpPr>
          <p:spPr bwMode="auto">
            <a:xfrm>
              <a:off x="-1571625" y="5405438"/>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27" name="Freeform 7"/>
            <p:cNvSpPr>
              <a:spLocks noEditPoints="1"/>
            </p:cNvSpPr>
            <p:nvPr/>
          </p:nvSpPr>
          <p:spPr bwMode="auto">
            <a:xfrm>
              <a:off x="-3435350" y="5073650"/>
              <a:ext cx="782637" cy="784225"/>
            </a:xfrm>
            <a:custGeom>
              <a:avLst/>
              <a:gdLst>
                <a:gd name="T0" fmla="*/ 208 w 208"/>
                <a:gd name="T1" fmla="*/ 104 h 208"/>
                <a:gd name="T2" fmla="*/ 104 w 208"/>
                <a:gd name="T3" fmla="*/ 0 h 208"/>
                <a:gd name="T4" fmla="*/ 0 w 208"/>
                <a:gd name="T5" fmla="*/ 104 h 208"/>
                <a:gd name="T6" fmla="*/ 104 w 208"/>
                <a:gd name="T7" fmla="*/ 208 h 208"/>
                <a:gd name="T8" fmla="*/ 208 w 208"/>
                <a:gd name="T9" fmla="*/ 104 h 208"/>
                <a:gd name="T10" fmla="*/ 49 w 208"/>
                <a:gd name="T11" fmla="*/ 104 h 208"/>
                <a:gd name="T12" fmla="*/ 104 w 208"/>
                <a:gd name="T13" fmla="*/ 49 h 208"/>
                <a:gd name="T14" fmla="*/ 159 w 208"/>
                <a:gd name="T15" fmla="*/ 104 h 208"/>
                <a:gd name="T16" fmla="*/ 104 w 208"/>
                <a:gd name="T17" fmla="*/ 159 h 208"/>
                <a:gd name="T18" fmla="*/ 49 w 208"/>
                <a:gd name="T19" fmla="*/ 10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08">
                  <a:moveTo>
                    <a:pt x="208" y="104"/>
                  </a:moveTo>
                  <a:cubicBezTo>
                    <a:pt x="208" y="46"/>
                    <a:pt x="161" y="0"/>
                    <a:pt x="104" y="0"/>
                  </a:cubicBezTo>
                  <a:cubicBezTo>
                    <a:pt x="46" y="0"/>
                    <a:pt x="0" y="46"/>
                    <a:pt x="0" y="104"/>
                  </a:cubicBezTo>
                  <a:cubicBezTo>
                    <a:pt x="0" y="161"/>
                    <a:pt x="46" y="208"/>
                    <a:pt x="104" y="208"/>
                  </a:cubicBezTo>
                  <a:cubicBezTo>
                    <a:pt x="161" y="208"/>
                    <a:pt x="208" y="161"/>
                    <a:pt x="208" y="104"/>
                  </a:cubicBezTo>
                  <a:close/>
                  <a:moveTo>
                    <a:pt x="49" y="104"/>
                  </a:moveTo>
                  <a:cubicBezTo>
                    <a:pt x="49" y="73"/>
                    <a:pt x="73" y="49"/>
                    <a:pt x="104" y="49"/>
                  </a:cubicBezTo>
                  <a:cubicBezTo>
                    <a:pt x="134" y="49"/>
                    <a:pt x="159" y="73"/>
                    <a:pt x="159" y="104"/>
                  </a:cubicBezTo>
                  <a:cubicBezTo>
                    <a:pt x="159" y="134"/>
                    <a:pt x="134" y="159"/>
                    <a:pt x="104" y="159"/>
                  </a:cubicBezTo>
                  <a:cubicBezTo>
                    <a:pt x="73" y="159"/>
                    <a:pt x="49" y="134"/>
                    <a:pt x="49"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28" name="Oval 8"/>
            <p:cNvSpPr>
              <a:spLocks noChangeArrowheads="1"/>
            </p:cNvSpPr>
            <p:nvPr/>
          </p:nvSpPr>
          <p:spPr bwMode="auto">
            <a:xfrm>
              <a:off x="-3160713" y="5349875"/>
              <a:ext cx="230187" cy="2333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29" name="Freeform 9"/>
            <p:cNvSpPr>
              <a:spLocks/>
            </p:cNvSpPr>
            <p:nvPr/>
          </p:nvSpPr>
          <p:spPr bwMode="auto">
            <a:xfrm>
              <a:off x="-792163" y="6540500"/>
              <a:ext cx="458787" cy="733425"/>
            </a:xfrm>
            <a:custGeom>
              <a:avLst/>
              <a:gdLst>
                <a:gd name="T0" fmla="*/ 0 w 122"/>
                <a:gd name="T1" fmla="*/ 61 h 195"/>
                <a:gd name="T2" fmla="*/ 33 w 122"/>
                <a:gd name="T3" fmla="*/ 115 h 195"/>
                <a:gd name="T4" fmla="*/ 33 w 122"/>
                <a:gd name="T5" fmla="*/ 151 h 195"/>
                <a:gd name="T6" fmla="*/ 47 w 122"/>
                <a:gd name="T7" fmla="*/ 151 h 195"/>
                <a:gd name="T8" fmla="*/ 47 w 122"/>
                <a:gd name="T9" fmla="*/ 166 h 195"/>
                <a:gd name="T10" fmla="*/ 56 w 122"/>
                <a:gd name="T11" fmla="*/ 166 h 195"/>
                <a:gd name="T12" fmla="*/ 56 w 122"/>
                <a:gd name="T13" fmla="*/ 195 h 195"/>
                <a:gd name="T14" fmla="*/ 71 w 122"/>
                <a:gd name="T15" fmla="*/ 195 h 195"/>
                <a:gd name="T16" fmla="*/ 71 w 122"/>
                <a:gd name="T17" fmla="*/ 166 h 195"/>
                <a:gd name="T18" fmla="*/ 79 w 122"/>
                <a:gd name="T19" fmla="*/ 166 h 195"/>
                <a:gd name="T20" fmla="*/ 79 w 122"/>
                <a:gd name="T21" fmla="*/ 151 h 195"/>
                <a:gd name="T22" fmla="*/ 91 w 122"/>
                <a:gd name="T23" fmla="*/ 151 h 195"/>
                <a:gd name="T24" fmla="*/ 91 w 122"/>
                <a:gd name="T25" fmla="*/ 114 h 195"/>
                <a:gd name="T26" fmla="*/ 122 w 122"/>
                <a:gd name="T27" fmla="*/ 61 h 195"/>
                <a:gd name="T28" fmla="*/ 61 w 122"/>
                <a:gd name="T29" fmla="*/ 0 h 195"/>
                <a:gd name="T30" fmla="*/ 0 w 122"/>
                <a:gd name="T31" fmla="*/ 6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95">
                  <a:moveTo>
                    <a:pt x="0" y="61"/>
                  </a:moveTo>
                  <a:cubicBezTo>
                    <a:pt x="0" y="85"/>
                    <a:pt x="14" y="105"/>
                    <a:pt x="33" y="115"/>
                  </a:cubicBezTo>
                  <a:cubicBezTo>
                    <a:pt x="33" y="151"/>
                    <a:pt x="33" y="151"/>
                    <a:pt x="33" y="151"/>
                  </a:cubicBezTo>
                  <a:cubicBezTo>
                    <a:pt x="47" y="151"/>
                    <a:pt x="47" y="151"/>
                    <a:pt x="47" y="151"/>
                  </a:cubicBezTo>
                  <a:cubicBezTo>
                    <a:pt x="47" y="166"/>
                    <a:pt x="47" y="166"/>
                    <a:pt x="47" y="166"/>
                  </a:cubicBezTo>
                  <a:cubicBezTo>
                    <a:pt x="56" y="166"/>
                    <a:pt x="56" y="166"/>
                    <a:pt x="56" y="166"/>
                  </a:cubicBezTo>
                  <a:cubicBezTo>
                    <a:pt x="56" y="195"/>
                    <a:pt x="56" y="195"/>
                    <a:pt x="56" y="195"/>
                  </a:cubicBezTo>
                  <a:cubicBezTo>
                    <a:pt x="71" y="195"/>
                    <a:pt x="71" y="195"/>
                    <a:pt x="71" y="195"/>
                  </a:cubicBezTo>
                  <a:cubicBezTo>
                    <a:pt x="71" y="166"/>
                    <a:pt x="71" y="166"/>
                    <a:pt x="71" y="166"/>
                  </a:cubicBezTo>
                  <a:cubicBezTo>
                    <a:pt x="79" y="166"/>
                    <a:pt x="79" y="166"/>
                    <a:pt x="79" y="166"/>
                  </a:cubicBezTo>
                  <a:cubicBezTo>
                    <a:pt x="79" y="151"/>
                    <a:pt x="79" y="151"/>
                    <a:pt x="79" y="151"/>
                  </a:cubicBezTo>
                  <a:cubicBezTo>
                    <a:pt x="91" y="151"/>
                    <a:pt x="91" y="151"/>
                    <a:pt x="91" y="151"/>
                  </a:cubicBezTo>
                  <a:cubicBezTo>
                    <a:pt x="91" y="114"/>
                    <a:pt x="91" y="114"/>
                    <a:pt x="91" y="114"/>
                  </a:cubicBezTo>
                  <a:cubicBezTo>
                    <a:pt x="110" y="104"/>
                    <a:pt x="122" y="84"/>
                    <a:pt x="122" y="61"/>
                  </a:cubicBezTo>
                  <a:cubicBezTo>
                    <a:pt x="122" y="28"/>
                    <a:pt x="95" y="0"/>
                    <a:pt x="61" y="0"/>
                  </a:cubicBezTo>
                  <a:cubicBezTo>
                    <a:pt x="28" y="0"/>
                    <a:pt x="0" y="28"/>
                    <a:pt x="0"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30" name="Freeform 10"/>
            <p:cNvSpPr>
              <a:spLocks/>
            </p:cNvSpPr>
            <p:nvPr/>
          </p:nvSpPr>
          <p:spPr bwMode="auto">
            <a:xfrm>
              <a:off x="-3235325" y="6938963"/>
              <a:ext cx="2992437" cy="671513"/>
            </a:xfrm>
            <a:custGeom>
              <a:avLst/>
              <a:gdLst>
                <a:gd name="T0" fmla="*/ 777 w 1885"/>
                <a:gd name="T1" fmla="*/ 313 h 423"/>
                <a:gd name="T2" fmla="*/ 777 w 1885"/>
                <a:gd name="T3" fmla="*/ 143 h 423"/>
                <a:gd name="T4" fmla="*/ 685 w 1885"/>
                <a:gd name="T5" fmla="*/ 143 h 423"/>
                <a:gd name="T6" fmla="*/ 685 w 1885"/>
                <a:gd name="T7" fmla="*/ 0 h 423"/>
                <a:gd name="T8" fmla="*/ 173 w 1885"/>
                <a:gd name="T9" fmla="*/ 0 h 423"/>
                <a:gd name="T10" fmla="*/ 173 w 1885"/>
                <a:gd name="T11" fmla="*/ 143 h 423"/>
                <a:gd name="T12" fmla="*/ 80 w 1885"/>
                <a:gd name="T13" fmla="*/ 143 h 423"/>
                <a:gd name="T14" fmla="*/ 80 w 1885"/>
                <a:gd name="T15" fmla="*/ 313 h 423"/>
                <a:gd name="T16" fmla="*/ 0 w 1885"/>
                <a:gd name="T17" fmla="*/ 313 h 423"/>
                <a:gd name="T18" fmla="*/ 0 w 1885"/>
                <a:gd name="T19" fmla="*/ 423 h 423"/>
                <a:gd name="T20" fmla="*/ 1885 w 1885"/>
                <a:gd name="T21" fmla="*/ 423 h 423"/>
                <a:gd name="T22" fmla="*/ 1885 w 1885"/>
                <a:gd name="T23" fmla="*/ 313 h 423"/>
                <a:gd name="T24" fmla="*/ 777 w 1885"/>
                <a:gd name="T25" fmla="*/ 31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5" h="423">
                  <a:moveTo>
                    <a:pt x="777" y="313"/>
                  </a:moveTo>
                  <a:lnTo>
                    <a:pt x="777" y="143"/>
                  </a:lnTo>
                  <a:lnTo>
                    <a:pt x="685" y="143"/>
                  </a:lnTo>
                  <a:lnTo>
                    <a:pt x="685" y="0"/>
                  </a:lnTo>
                  <a:lnTo>
                    <a:pt x="173" y="0"/>
                  </a:lnTo>
                  <a:lnTo>
                    <a:pt x="173" y="143"/>
                  </a:lnTo>
                  <a:lnTo>
                    <a:pt x="80" y="143"/>
                  </a:lnTo>
                  <a:lnTo>
                    <a:pt x="80" y="313"/>
                  </a:lnTo>
                  <a:lnTo>
                    <a:pt x="0" y="313"/>
                  </a:lnTo>
                  <a:lnTo>
                    <a:pt x="0" y="423"/>
                  </a:lnTo>
                  <a:lnTo>
                    <a:pt x="1885" y="423"/>
                  </a:lnTo>
                  <a:lnTo>
                    <a:pt x="1885" y="313"/>
                  </a:lnTo>
                  <a:lnTo>
                    <a:pt x="777" y="3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31" name="Freeform 11"/>
            <p:cNvSpPr>
              <a:spLocks/>
            </p:cNvSpPr>
            <p:nvPr/>
          </p:nvSpPr>
          <p:spPr bwMode="auto">
            <a:xfrm>
              <a:off x="-3100388" y="5813425"/>
              <a:ext cx="1009650" cy="1004888"/>
            </a:xfrm>
            <a:custGeom>
              <a:avLst/>
              <a:gdLst>
                <a:gd name="T0" fmla="*/ 0 w 268"/>
                <a:gd name="T1" fmla="*/ 55 h 267"/>
                <a:gd name="T2" fmla="*/ 53 w 268"/>
                <a:gd name="T3" fmla="*/ 203 h 267"/>
                <a:gd name="T4" fmla="*/ 15 w 268"/>
                <a:gd name="T5" fmla="*/ 203 h 267"/>
                <a:gd name="T6" fmla="*/ 15 w 268"/>
                <a:gd name="T7" fmla="*/ 267 h 267"/>
                <a:gd name="T8" fmla="*/ 268 w 268"/>
                <a:gd name="T9" fmla="*/ 267 h 267"/>
                <a:gd name="T10" fmla="*/ 268 w 268"/>
                <a:gd name="T11" fmla="*/ 203 h 267"/>
                <a:gd name="T12" fmla="*/ 230 w 268"/>
                <a:gd name="T13" fmla="*/ 203 h 267"/>
                <a:gd name="T14" fmla="*/ 131 w 268"/>
                <a:gd name="T15" fmla="*/ 0 h 267"/>
                <a:gd name="T16" fmla="*/ 15 w 268"/>
                <a:gd name="T17" fmla="*/ 56 h 267"/>
                <a:gd name="T18" fmla="*/ 0 w 268"/>
                <a:gd name="T19" fmla="*/ 5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55"/>
                  </a:moveTo>
                  <a:cubicBezTo>
                    <a:pt x="53" y="203"/>
                    <a:pt x="53" y="203"/>
                    <a:pt x="53" y="203"/>
                  </a:cubicBezTo>
                  <a:cubicBezTo>
                    <a:pt x="15" y="203"/>
                    <a:pt x="15" y="203"/>
                    <a:pt x="15" y="203"/>
                  </a:cubicBezTo>
                  <a:cubicBezTo>
                    <a:pt x="15" y="267"/>
                    <a:pt x="15" y="267"/>
                    <a:pt x="15" y="267"/>
                  </a:cubicBezTo>
                  <a:cubicBezTo>
                    <a:pt x="268" y="267"/>
                    <a:pt x="268" y="267"/>
                    <a:pt x="268" y="267"/>
                  </a:cubicBezTo>
                  <a:cubicBezTo>
                    <a:pt x="268" y="203"/>
                    <a:pt x="268" y="203"/>
                    <a:pt x="268" y="203"/>
                  </a:cubicBezTo>
                  <a:cubicBezTo>
                    <a:pt x="230" y="203"/>
                    <a:pt x="230" y="203"/>
                    <a:pt x="230" y="203"/>
                  </a:cubicBezTo>
                  <a:cubicBezTo>
                    <a:pt x="131" y="0"/>
                    <a:pt x="131" y="0"/>
                    <a:pt x="131" y="0"/>
                  </a:cubicBezTo>
                  <a:cubicBezTo>
                    <a:pt x="104" y="34"/>
                    <a:pt x="62" y="56"/>
                    <a:pt x="15" y="56"/>
                  </a:cubicBezTo>
                  <a:cubicBezTo>
                    <a:pt x="10" y="56"/>
                    <a:pt x="5"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32" name="Freeform 12"/>
            <p:cNvSpPr>
              <a:spLocks/>
            </p:cNvSpPr>
            <p:nvPr/>
          </p:nvSpPr>
          <p:spPr bwMode="auto">
            <a:xfrm>
              <a:off x="-2562225" y="5251450"/>
              <a:ext cx="719137" cy="493713"/>
            </a:xfrm>
            <a:custGeom>
              <a:avLst/>
              <a:gdLst>
                <a:gd name="T0" fmla="*/ 186 w 191"/>
                <a:gd name="T1" fmla="*/ 114 h 131"/>
                <a:gd name="T2" fmla="*/ 174 w 191"/>
                <a:gd name="T3" fmla="*/ 64 h 131"/>
                <a:gd name="T4" fmla="*/ 191 w 191"/>
                <a:gd name="T5" fmla="*/ 5 h 131"/>
                <a:gd name="T6" fmla="*/ 9 w 191"/>
                <a:gd name="T7" fmla="*/ 0 h 131"/>
                <a:gd name="T8" fmla="*/ 20 w 191"/>
                <a:gd name="T9" fmla="*/ 57 h 131"/>
                <a:gd name="T10" fmla="*/ 0 w 191"/>
                <a:gd name="T11" fmla="*/ 131 h 131"/>
                <a:gd name="T12" fmla="*/ 186 w 191"/>
                <a:gd name="T13" fmla="*/ 114 h 131"/>
              </a:gdLst>
              <a:ahLst/>
              <a:cxnLst>
                <a:cxn ang="0">
                  <a:pos x="T0" y="T1"/>
                </a:cxn>
                <a:cxn ang="0">
                  <a:pos x="T2" y="T3"/>
                </a:cxn>
                <a:cxn ang="0">
                  <a:pos x="T4" y="T5"/>
                </a:cxn>
                <a:cxn ang="0">
                  <a:pos x="T6" y="T7"/>
                </a:cxn>
                <a:cxn ang="0">
                  <a:pos x="T8" y="T9"/>
                </a:cxn>
                <a:cxn ang="0">
                  <a:pos x="T10" y="T11"/>
                </a:cxn>
                <a:cxn ang="0">
                  <a:pos x="T12" y="T13"/>
                </a:cxn>
              </a:cxnLst>
              <a:rect l="0" t="0" r="r" b="b"/>
              <a:pathLst>
                <a:path w="191" h="131">
                  <a:moveTo>
                    <a:pt x="186" y="114"/>
                  </a:moveTo>
                  <a:cubicBezTo>
                    <a:pt x="179" y="99"/>
                    <a:pt x="174" y="82"/>
                    <a:pt x="174" y="64"/>
                  </a:cubicBezTo>
                  <a:cubicBezTo>
                    <a:pt x="174" y="42"/>
                    <a:pt x="180" y="22"/>
                    <a:pt x="191" y="5"/>
                  </a:cubicBezTo>
                  <a:cubicBezTo>
                    <a:pt x="9" y="0"/>
                    <a:pt x="9" y="0"/>
                    <a:pt x="9" y="0"/>
                  </a:cubicBezTo>
                  <a:cubicBezTo>
                    <a:pt x="16" y="17"/>
                    <a:pt x="20" y="37"/>
                    <a:pt x="20" y="57"/>
                  </a:cubicBezTo>
                  <a:cubicBezTo>
                    <a:pt x="20" y="84"/>
                    <a:pt x="13" y="109"/>
                    <a:pt x="0" y="131"/>
                  </a:cubicBezTo>
                  <a:lnTo>
                    <a:pt x="18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33" name="Freeform 13"/>
            <p:cNvSpPr>
              <a:spLocks/>
            </p:cNvSpPr>
            <p:nvPr/>
          </p:nvSpPr>
          <p:spPr bwMode="auto">
            <a:xfrm>
              <a:off x="-1447800" y="5699125"/>
              <a:ext cx="877887" cy="957263"/>
            </a:xfrm>
            <a:custGeom>
              <a:avLst/>
              <a:gdLst>
                <a:gd name="T0" fmla="*/ 155 w 233"/>
                <a:gd name="T1" fmla="*/ 254 h 254"/>
                <a:gd name="T2" fmla="*/ 233 w 233"/>
                <a:gd name="T3" fmla="*/ 197 h 254"/>
                <a:gd name="T4" fmla="*/ 86 w 233"/>
                <a:gd name="T5" fmla="*/ 0 h 254"/>
                <a:gd name="T6" fmla="*/ 0 w 233"/>
                <a:gd name="T7" fmla="*/ 55 h 254"/>
                <a:gd name="T8" fmla="*/ 155 w 233"/>
                <a:gd name="T9" fmla="*/ 254 h 254"/>
              </a:gdLst>
              <a:ahLst/>
              <a:cxnLst>
                <a:cxn ang="0">
                  <a:pos x="T0" y="T1"/>
                </a:cxn>
                <a:cxn ang="0">
                  <a:pos x="T2" y="T3"/>
                </a:cxn>
                <a:cxn ang="0">
                  <a:pos x="T4" y="T5"/>
                </a:cxn>
                <a:cxn ang="0">
                  <a:pos x="T6" y="T7"/>
                </a:cxn>
                <a:cxn ang="0">
                  <a:pos x="T8" y="T9"/>
                </a:cxn>
              </a:cxnLst>
              <a:rect l="0" t="0" r="r" b="b"/>
              <a:pathLst>
                <a:path w="233" h="254">
                  <a:moveTo>
                    <a:pt x="155" y="254"/>
                  </a:moveTo>
                  <a:cubicBezTo>
                    <a:pt x="166" y="222"/>
                    <a:pt x="197" y="198"/>
                    <a:pt x="233" y="197"/>
                  </a:cubicBezTo>
                  <a:cubicBezTo>
                    <a:pt x="86" y="0"/>
                    <a:pt x="86" y="0"/>
                    <a:pt x="86" y="0"/>
                  </a:cubicBezTo>
                  <a:cubicBezTo>
                    <a:pt x="68" y="30"/>
                    <a:pt x="37" y="52"/>
                    <a:pt x="0" y="55"/>
                  </a:cubicBezTo>
                  <a:lnTo>
                    <a:pt x="155"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grpSp>
        <p:nvGrpSpPr>
          <p:cNvPr id="34" name="Group 33"/>
          <p:cNvGrpSpPr/>
          <p:nvPr/>
        </p:nvGrpSpPr>
        <p:grpSpPr>
          <a:xfrm>
            <a:off x="8712871" y="4194130"/>
            <a:ext cx="449792" cy="900988"/>
            <a:chOff x="-4067175" y="1268413"/>
            <a:chExt cx="2540000" cy="5087937"/>
          </a:xfrm>
          <a:solidFill>
            <a:schemeClr val="bg1">
              <a:lumMod val="95000"/>
            </a:schemeClr>
          </a:solidFill>
        </p:grpSpPr>
        <p:sp>
          <p:nvSpPr>
            <p:cNvPr id="35" name="Freeform 5"/>
            <p:cNvSpPr>
              <a:spLocks noEditPoints="1"/>
            </p:cNvSpPr>
            <p:nvPr/>
          </p:nvSpPr>
          <p:spPr bwMode="auto">
            <a:xfrm>
              <a:off x="-4067175" y="1268413"/>
              <a:ext cx="2540000" cy="4457700"/>
            </a:xfrm>
            <a:custGeom>
              <a:avLst/>
              <a:gdLst>
                <a:gd name="T0" fmla="*/ 0 w 675"/>
                <a:gd name="T1" fmla="*/ 1186 h 1186"/>
                <a:gd name="T2" fmla="*/ 675 w 675"/>
                <a:gd name="T3" fmla="*/ 0 h 1186"/>
                <a:gd name="T4" fmla="*/ 618 w 675"/>
                <a:gd name="T5" fmla="*/ 1104 h 1186"/>
                <a:gd name="T6" fmla="*/ 71 w 675"/>
                <a:gd name="T7" fmla="*/ 1118 h 1186"/>
                <a:gd name="T8" fmla="*/ 58 w 675"/>
                <a:gd name="T9" fmla="*/ 1048 h 1186"/>
                <a:gd name="T10" fmla="*/ 604 w 675"/>
                <a:gd name="T11" fmla="*/ 1034 h 1186"/>
                <a:gd name="T12" fmla="*/ 618 w 675"/>
                <a:gd name="T13" fmla="*/ 1104 h 1186"/>
                <a:gd name="T14" fmla="*/ 498 w 675"/>
                <a:gd name="T15" fmla="*/ 567 h 1186"/>
                <a:gd name="T16" fmla="*/ 514 w 675"/>
                <a:gd name="T17" fmla="*/ 583 h 1186"/>
                <a:gd name="T18" fmla="*/ 497 w 675"/>
                <a:gd name="T19" fmla="*/ 599 h 1186"/>
                <a:gd name="T20" fmla="*/ 482 w 675"/>
                <a:gd name="T21" fmla="*/ 583 h 1186"/>
                <a:gd name="T22" fmla="*/ 482 w 675"/>
                <a:gd name="T23" fmla="*/ 530 h 1186"/>
                <a:gd name="T24" fmla="*/ 497 w 675"/>
                <a:gd name="T25" fmla="*/ 514 h 1186"/>
                <a:gd name="T26" fmla="*/ 514 w 675"/>
                <a:gd name="T27" fmla="*/ 530 h 1186"/>
                <a:gd name="T28" fmla="*/ 498 w 675"/>
                <a:gd name="T29" fmla="*/ 546 h 1186"/>
                <a:gd name="T30" fmla="*/ 482 w 675"/>
                <a:gd name="T31" fmla="*/ 530 h 1186"/>
                <a:gd name="T32" fmla="*/ 498 w 675"/>
                <a:gd name="T33" fmla="*/ 621 h 1186"/>
                <a:gd name="T34" fmla="*/ 514 w 675"/>
                <a:gd name="T35" fmla="*/ 637 h 1186"/>
                <a:gd name="T36" fmla="*/ 497 w 675"/>
                <a:gd name="T37" fmla="*/ 653 h 1186"/>
                <a:gd name="T38" fmla="*/ 482 w 675"/>
                <a:gd name="T39" fmla="*/ 637 h 1186"/>
                <a:gd name="T40" fmla="*/ 549 w 675"/>
                <a:gd name="T41" fmla="*/ 567 h 1186"/>
                <a:gd name="T42" fmla="*/ 566 w 675"/>
                <a:gd name="T43" fmla="*/ 583 h 1186"/>
                <a:gd name="T44" fmla="*/ 550 w 675"/>
                <a:gd name="T45" fmla="*/ 599 h 1186"/>
                <a:gd name="T46" fmla="*/ 534 w 675"/>
                <a:gd name="T47" fmla="*/ 583 h 1186"/>
                <a:gd name="T48" fmla="*/ 549 w 675"/>
                <a:gd name="T49" fmla="*/ 567 h 1186"/>
                <a:gd name="T50" fmla="*/ 534 w 675"/>
                <a:gd name="T51" fmla="*/ 530 h 1186"/>
                <a:gd name="T52" fmla="*/ 550 w 675"/>
                <a:gd name="T53" fmla="*/ 514 h 1186"/>
                <a:gd name="T54" fmla="*/ 566 w 675"/>
                <a:gd name="T55" fmla="*/ 530 h 1186"/>
                <a:gd name="T56" fmla="*/ 549 w 675"/>
                <a:gd name="T57" fmla="*/ 546 h 1186"/>
                <a:gd name="T58" fmla="*/ 549 w 675"/>
                <a:gd name="T59" fmla="*/ 621 h 1186"/>
                <a:gd name="T60" fmla="*/ 566 w 675"/>
                <a:gd name="T61" fmla="*/ 637 h 1186"/>
                <a:gd name="T62" fmla="*/ 550 w 675"/>
                <a:gd name="T63" fmla="*/ 653 h 1186"/>
                <a:gd name="T64" fmla="*/ 534 w 675"/>
                <a:gd name="T65" fmla="*/ 637 h 1186"/>
                <a:gd name="T66" fmla="*/ 549 w 675"/>
                <a:gd name="T67" fmla="*/ 621 h 1186"/>
                <a:gd name="T68" fmla="*/ 550 w 675"/>
                <a:gd name="T69" fmla="*/ 673 h 1186"/>
                <a:gd name="T70" fmla="*/ 566 w 675"/>
                <a:gd name="T71" fmla="*/ 689 h 1186"/>
                <a:gd name="T72" fmla="*/ 549 w 675"/>
                <a:gd name="T73" fmla="*/ 705 h 1186"/>
                <a:gd name="T74" fmla="*/ 534 w 675"/>
                <a:gd name="T75" fmla="*/ 689 h 1186"/>
                <a:gd name="T76" fmla="*/ 618 w 675"/>
                <a:gd name="T77" fmla="*/ 637 h 1186"/>
                <a:gd name="T78" fmla="*/ 601 w 675"/>
                <a:gd name="T79" fmla="*/ 653 h 1186"/>
                <a:gd name="T80" fmla="*/ 586 w 675"/>
                <a:gd name="T81" fmla="*/ 637 h 1186"/>
                <a:gd name="T82" fmla="*/ 602 w 675"/>
                <a:gd name="T83" fmla="*/ 621 h 1186"/>
                <a:gd name="T84" fmla="*/ 618 w 675"/>
                <a:gd name="T85" fmla="*/ 583 h 1186"/>
                <a:gd name="T86" fmla="*/ 601 w 675"/>
                <a:gd name="T87" fmla="*/ 599 h 1186"/>
                <a:gd name="T88" fmla="*/ 586 w 675"/>
                <a:gd name="T89" fmla="*/ 583 h 1186"/>
                <a:gd name="T90" fmla="*/ 602 w 675"/>
                <a:gd name="T91" fmla="*/ 567 h 1186"/>
                <a:gd name="T92" fmla="*/ 618 w 675"/>
                <a:gd name="T93" fmla="*/ 530 h 1186"/>
                <a:gd name="T94" fmla="*/ 601 w 675"/>
                <a:gd name="T95" fmla="*/ 546 h 1186"/>
                <a:gd name="T96" fmla="*/ 586 w 675"/>
                <a:gd name="T97" fmla="*/ 530 h 1186"/>
                <a:gd name="T98" fmla="*/ 602 w 675"/>
                <a:gd name="T99" fmla="*/ 514 h 1186"/>
                <a:gd name="T100" fmla="*/ 618 w 675"/>
                <a:gd name="T101" fmla="*/ 414 h 1186"/>
                <a:gd name="T102" fmla="*/ 384 w 675"/>
                <a:gd name="T103" fmla="*/ 431 h 1186"/>
                <a:gd name="T104" fmla="*/ 368 w 675"/>
                <a:gd name="T105" fmla="*/ 974 h 1186"/>
                <a:gd name="T106" fmla="*/ 74 w 675"/>
                <a:gd name="T107" fmla="*/ 991 h 1186"/>
                <a:gd name="T108" fmla="*/ 58 w 675"/>
                <a:gd name="T109" fmla="*/ 74 h 1186"/>
                <a:gd name="T110" fmla="*/ 601 w 675"/>
                <a:gd name="T111" fmla="*/ 57 h 1186"/>
                <a:gd name="T112" fmla="*/ 618 w 675"/>
                <a:gd name="T113" fmla="*/ 414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75" h="1186">
                  <a:moveTo>
                    <a:pt x="0" y="0"/>
                  </a:moveTo>
                  <a:cubicBezTo>
                    <a:pt x="0" y="1186"/>
                    <a:pt x="0" y="1186"/>
                    <a:pt x="0" y="1186"/>
                  </a:cubicBezTo>
                  <a:cubicBezTo>
                    <a:pt x="675" y="1186"/>
                    <a:pt x="675" y="1186"/>
                    <a:pt x="675" y="1186"/>
                  </a:cubicBezTo>
                  <a:cubicBezTo>
                    <a:pt x="675" y="0"/>
                    <a:pt x="675" y="0"/>
                    <a:pt x="675" y="0"/>
                  </a:cubicBezTo>
                  <a:lnTo>
                    <a:pt x="0" y="0"/>
                  </a:lnTo>
                  <a:close/>
                  <a:moveTo>
                    <a:pt x="618" y="1104"/>
                  </a:moveTo>
                  <a:cubicBezTo>
                    <a:pt x="618" y="1112"/>
                    <a:pt x="612" y="1118"/>
                    <a:pt x="604" y="1118"/>
                  </a:cubicBezTo>
                  <a:cubicBezTo>
                    <a:pt x="71" y="1118"/>
                    <a:pt x="71" y="1118"/>
                    <a:pt x="71" y="1118"/>
                  </a:cubicBezTo>
                  <a:cubicBezTo>
                    <a:pt x="64" y="1118"/>
                    <a:pt x="58" y="1112"/>
                    <a:pt x="58" y="1104"/>
                  </a:cubicBezTo>
                  <a:cubicBezTo>
                    <a:pt x="58" y="1048"/>
                    <a:pt x="58" y="1048"/>
                    <a:pt x="58" y="1048"/>
                  </a:cubicBezTo>
                  <a:cubicBezTo>
                    <a:pt x="58" y="1040"/>
                    <a:pt x="64" y="1034"/>
                    <a:pt x="71" y="1034"/>
                  </a:cubicBezTo>
                  <a:cubicBezTo>
                    <a:pt x="604" y="1034"/>
                    <a:pt x="604" y="1034"/>
                    <a:pt x="604" y="1034"/>
                  </a:cubicBezTo>
                  <a:cubicBezTo>
                    <a:pt x="612" y="1034"/>
                    <a:pt x="618" y="1040"/>
                    <a:pt x="618" y="1048"/>
                  </a:cubicBezTo>
                  <a:lnTo>
                    <a:pt x="618" y="1104"/>
                  </a:lnTo>
                  <a:close/>
                  <a:moveTo>
                    <a:pt x="497" y="567"/>
                  </a:moveTo>
                  <a:cubicBezTo>
                    <a:pt x="498" y="567"/>
                    <a:pt x="498" y="567"/>
                    <a:pt x="498" y="567"/>
                  </a:cubicBezTo>
                  <a:cubicBezTo>
                    <a:pt x="507" y="567"/>
                    <a:pt x="514" y="574"/>
                    <a:pt x="514" y="583"/>
                  </a:cubicBezTo>
                  <a:cubicBezTo>
                    <a:pt x="514" y="583"/>
                    <a:pt x="514" y="583"/>
                    <a:pt x="514" y="583"/>
                  </a:cubicBezTo>
                  <a:cubicBezTo>
                    <a:pt x="514" y="592"/>
                    <a:pt x="507" y="599"/>
                    <a:pt x="498" y="599"/>
                  </a:cubicBezTo>
                  <a:cubicBezTo>
                    <a:pt x="497" y="599"/>
                    <a:pt x="497" y="599"/>
                    <a:pt x="497" y="599"/>
                  </a:cubicBezTo>
                  <a:cubicBezTo>
                    <a:pt x="489" y="599"/>
                    <a:pt x="482" y="592"/>
                    <a:pt x="482" y="583"/>
                  </a:cubicBezTo>
                  <a:cubicBezTo>
                    <a:pt x="482" y="583"/>
                    <a:pt x="482" y="583"/>
                    <a:pt x="482" y="583"/>
                  </a:cubicBezTo>
                  <a:cubicBezTo>
                    <a:pt x="482" y="574"/>
                    <a:pt x="489" y="567"/>
                    <a:pt x="497" y="567"/>
                  </a:cubicBezTo>
                  <a:close/>
                  <a:moveTo>
                    <a:pt x="482" y="530"/>
                  </a:moveTo>
                  <a:cubicBezTo>
                    <a:pt x="482" y="530"/>
                    <a:pt x="482" y="530"/>
                    <a:pt x="482" y="530"/>
                  </a:cubicBezTo>
                  <a:cubicBezTo>
                    <a:pt x="482" y="521"/>
                    <a:pt x="489" y="514"/>
                    <a:pt x="497" y="514"/>
                  </a:cubicBezTo>
                  <a:cubicBezTo>
                    <a:pt x="498" y="514"/>
                    <a:pt x="498" y="514"/>
                    <a:pt x="498" y="514"/>
                  </a:cubicBezTo>
                  <a:cubicBezTo>
                    <a:pt x="507" y="514"/>
                    <a:pt x="514" y="521"/>
                    <a:pt x="514" y="530"/>
                  </a:cubicBezTo>
                  <a:cubicBezTo>
                    <a:pt x="514" y="530"/>
                    <a:pt x="514" y="530"/>
                    <a:pt x="514" y="530"/>
                  </a:cubicBezTo>
                  <a:cubicBezTo>
                    <a:pt x="514" y="539"/>
                    <a:pt x="507" y="546"/>
                    <a:pt x="498" y="546"/>
                  </a:cubicBezTo>
                  <a:cubicBezTo>
                    <a:pt x="497" y="546"/>
                    <a:pt x="497" y="546"/>
                    <a:pt x="497" y="546"/>
                  </a:cubicBezTo>
                  <a:cubicBezTo>
                    <a:pt x="489" y="546"/>
                    <a:pt x="482" y="539"/>
                    <a:pt x="482" y="530"/>
                  </a:cubicBezTo>
                  <a:close/>
                  <a:moveTo>
                    <a:pt x="497" y="621"/>
                  </a:moveTo>
                  <a:cubicBezTo>
                    <a:pt x="498" y="621"/>
                    <a:pt x="498" y="621"/>
                    <a:pt x="498" y="621"/>
                  </a:cubicBezTo>
                  <a:cubicBezTo>
                    <a:pt x="507" y="621"/>
                    <a:pt x="514" y="628"/>
                    <a:pt x="514" y="637"/>
                  </a:cubicBezTo>
                  <a:cubicBezTo>
                    <a:pt x="514" y="637"/>
                    <a:pt x="514" y="637"/>
                    <a:pt x="514" y="637"/>
                  </a:cubicBezTo>
                  <a:cubicBezTo>
                    <a:pt x="514" y="646"/>
                    <a:pt x="507" y="653"/>
                    <a:pt x="498" y="653"/>
                  </a:cubicBezTo>
                  <a:cubicBezTo>
                    <a:pt x="497" y="653"/>
                    <a:pt x="497" y="653"/>
                    <a:pt x="497" y="653"/>
                  </a:cubicBezTo>
                  <a:cubicBezTo>
                    <a:pt x="489" y="653"/>
                    <a:pt x="482" y="646"/>
                    <a:pt x="482" y="637"/>
                  </a:cubicBezTo>
                  <a:cubicBezTo>
                    <a:pt x="482" y="637"/>
                    <a:pt x="482" y="637"/>
                    <a:pt x="482" y="637"/>
                  </a:cubicBezTo>
                  <a:cubicBezTo>
                    <a:pt x="482" y="628"/>
                    <a:pt x="489" y="621"/>
                    <a:pt x="497" y="621"/>
                  </a:cubicBezTo>
                  <a:close/>
                  <a:moveTo>
                    <a:pt x="549" y="567"/>
                  </a:moveTo>
                  <a:cubicBezTo>
                    <a:pt x="550" y="567"/>
                    <a:pt x="550" y="567"/>
                    <a:pt x="550" y="567"/>
                  </a:cubicBezTo>
                  <a:cubicBezTo>
                    <a:pt x="559" y="567"/>
                    <a:pt x="566" y="574"/>
                    <a:pt x="566" y="583"/>
                  </a:cubicBezTo>
                  <a:cubicBezTo>
                    <a:pt x="566" y="583"/>
                    <a:pt x="566" y="583"/>
                    <a:pt x="566" y="583"/>
                  </a:cubicBezTo>
                  <a:cubicBezTo>
                    <a:pt x="566" y="592"/>
                    <a:pt x="559" y="599"/>
                    <a:pt x="550" y="599"/>
                  </a:cubicBezTo>
                  <a:cubicBezTo>
                    <a:pt x="549" y="599"/>
                    <a:pt x="549" y="599"/>
                    <a:pt x="549" y="599"/>
                  </a:cubicBezTo>
                  <a:cubicBezTo>
                    <a:pt x="541" y="599"/>
                    <a:pt x="534" y="592"/>
                    <a:pt x="534" y="583"/>
                  </a:cubicBezTo>
                  <a:cubicBezTo>
                    <a:pt x="534" y="583"/>
                    <a:pt x="534" y="583"/>
                    <a:pt x="534" y="583"/>
                  </a:cubicBezTo>
                  <a:cubicBezTo>
                    <a:pt x="534" y="574"/>
                    <a:pt x="541" y="567"/>
                    <a:pt x="549" y="567"/>
                  </a:cubicBezTo>
                  <a:close/>
                  <a:moveTo>
                    <a:pt x="534" y="530"/>
                  </a:moveTo>
                  <a:cubicBezTo>
                    <a:pt x="534" y="530"/>
                    <a:pt x="534" y="530"/>
                    <a:pt x="534" y="530"/>
                  </a:cubicBezTo>
                  <a:cubicBezTo>
                    <a:pt x="534" y="521"/>
                    <a:pt x="541" y="514"/>
                    <a:pt x="549" y="514"/>
                  </a:cubicBezTo>
                  <a:cubicBezTo>
                    <a:pt x="550" y="514"/>
                    <a:pt x="550" y="514"/>
                    <a:pt x="550" y="514"/>
                  </a:cubicBezTo>
                  <a:cubicBezTo>
                    <a:pt x="559" y="514"/>
                    <a:pt x="566" y="521"/>
                    <a:pt x="566" y="530"/>
                  </a:cubicBezTo>
                  <a:cubicBezTo>
                    <a:pt x="566" y="530"/>
                    <a:pt x="566" y="530"/>
                    <a:pt x="566" y="530"/>
                  </a:cubicBezTo>
                  <a:cubicBezTo>
                    <a:pt x="566" y="539"/>
                    <a:pt x="559" y="546"/>
                    <a:pt x="550" y="546"/>
                  </a:cubicBezTo>
                  <a:cubicBezTo>
                    <a:pt x="549" y="546"/>
                    <a:pt x="549" y="546"/>
                    <a:pt x="549" y="546"/>
                  </a:cubicBezTo>
                  <a:cubicBezTo>
                    <a:pt x="541" y="546"/>
                    <a:pt x="534" y="539"/>
                    <a:pt x="534" y="530"/>
                  </a:cubicBezTo>
                  <a:close/>
                  <a:moveTo>
                    <a:pt x="549" y="621"/>
                  </a:moveTo>
                  <a:cubicBezTo>
                    <a:pt x="550" y="621"/>
                    <a:pt x="550" y="621"/>
                    <a:pt x="550" y="621"/>
                  </a:cubicBezTo>
                  <a:cubicBezTo>
                    <a:pt x="559" y="621"/>
                    <a:pt x="566" y="628"/>
                    <a:pt x="566" y="637"/>
                  </a:cubicBezTo>
                  <a:cubicBezTo>
                    <a:pt x="566" y="637"/>
                    <a:pt x="566" y="637"/>
                    <a:pt x="566" y="637"/>
                  </a:cubicBezTo>
                  <a:cubicBezTo>
                    <a:pt x="566" y="646"/>
                    <a:pt x="559" y="653"/>
                    <a:pt x="550" y="653"/>
                  </a:cubicBezTo>
                  <a:cubicBezTo>
                    <a:pt x="549" y="653"/>
                    <a:pt x="549" y="653"/>
                    <a:pt x="549" y="653"/>
                  </a:cubicBezTo>
                  <a:cubicBezTo>
                    <a:pt x="541" y="653"/>
                    <a:pt x="534" y="646"/>
                    <a:pt x="534" y="637"/>
                  </a:cubicBezTo>
                  <a:cubicBezTo>
                    <a:pt x="534" y="637"/>
                    <a:pt x="534" y="637"/>
                    <a:pt x="534" y="637"/>
                  </a:cubicBezTo>
                  <a:cubicBezTo>
                    <a:pt x="534" y="628"/>
                    <a:pt x="541" y="621"/>
                    <a:pt x="549" y="621"/>
                  </a:cubicBezTo>
                  <a:close/>
                  <a:moveTo>
                    <a:pt x="549" y="673"/>
                  </a:moveTo>
                  <a:cubicBezTo>
                    <a:pt x="550" y="673"/>
                    <a:pt x="550" y="673"/>
                    <a:pt x="550" y="673"/>
                  </a:cubicBezTo>
                  <a:cubicBezTo>
                    <a:pt x="559" y="673"/>
                    <a:pt x="566" y="680"/>
                    <a:pt x="566" y="689"/>
                  </a:cubicBezTo>
                  <a:cubicBezTo>
                    <a:pt x="566" y="689"/>
                    <a:pt x="566" y="689"/>
                    <a:pt x="566" y="689"/>
                  </a:cubicBezTo>
                  <a:cubicBezTo>
                    <a:pt x="566" y="698"/>
                    <a:pt x="559" y="705"/>
                    <a:pt x="550" y="705"/>
                  </a:cubicBezTo>
                  <a:cubicBezTo>
                    <a:pt x="549" y="705"/>
                    <a:pt x="549" y="705"/>
                    <a:pt x="549" y="705"/>
                  </a:cubicBezTo>
                  <a:cubicBezTo>
                    <a:pt x="541" y="705"/>
                    <a:pt x="534" y="698"/>
                    <a:pt x="534" y="689"/>
                  </a:cubicBezTo>
                  <a:cubicBezTo>
                    <a:pt x="534" y="689"/>
                    <a:pt x="534" y="689"/>
                    <a:pt x="534" y="689"/>
                  </a:cubicBezTo>
                  <a:cubicBezTo>
                    <a:pt x="534" y="680"/>
                    <a:pt x="541" y="673"/>
                    <a:pt x="549" y="673"/>
                  </a:cubicBezTo>
                  <a:close/>
                  <a:moveTo>
                    <a:pt x="618" y="637"/>
                  </a:moveTo>
                  <a:cubicBezTo>
                    <a:pt x="618" y="646"/>
                    <a:pt x="611" y="653"/>
                    <a:pt x="602" y="653"/>
                  </a:cubicBezTo>
                  <a:cubicBezTo>
                    <a:pt x="601" y="653"/>
                    <a:pt x="601" y="653"/>
                    <a:pt x="601" y="653"/>
                  </a:cubicBezTo>
                  <a:cubicBezTo>
                    <a:pt x="593" y="653"/>
                    <a:pt x="586" y="646"/>
                    <a:pt x="586" y="637"/>
                  </a:cubicBezTo>
                  <a:cubicBezTo>
                    <a:pt x="586" y="637"/>
                    <a:pt x="586" y="637"/>
                    <a:pt x="586" y="637"/>
                  </a:cubicBezTo>
                  <a:cubicBezTo>
                    <a:pt x="586" y="628"/>
                    <a:pt x="593" y="621"/>
                    <a:pt x="601" y="621"/>
                  </a:cubicBezTo>
                  <a:cubicBezTo>
                    <a:pt x="602" y="621"/>
                    <a:pt x="602" y="621"/>
                    <a:pt x="602" y="621"/>
                  </a:cubicBezTo>
                  <a:cubicBezTo>
                    <a:pt x="611" y="621"/>
                    <a:pt x="618" y="628"/>
                    <a:pt x="618" y="637"/>
                  </a:cubicBezTo>
                  <a:close/>
                  <a:moveTo>
                    <a:pt x="618" y="583"/>
                  </a:moveTo>
                  <a:cubicBezTo>
                    <a:pt x="618" y="592"/>
                    <a:pt x="611" y="599"/>
                    <a:pt x="602" y="599"/>
                  </a:cubicBezTo>
                  <a:cubicBezTo>
                    <a:pt x="601" y="599"/>
                    <a:pt x="601" y="599"/>
                    <a:pt x="601" y="599"/>
                  </a:cubicBezTo>
                  <a:cubicBezTo>
                    <a:pt x="593" y="599"/>
                    <a:pt x="586" y="592"/>
                    <a:pt x="586" y="583"/>
                  </a:cubicBezTo>
                  <a:cubicBezTo>
                    <a:pt x="586" y="583"/>
                    <a:pt x="586" y="583"/>
                    <a:pt x="586" y="583"/>
                  </a:cubicBezTo>
                  <a:cubicBezTo>
                    <a:pt x="586" y="574"/>
                    <a:pt x="593" y="567"/>
                    <a:pt x="601" y="567"/>
                  </a:cubicBezTo>
                  <a:cubicBezTo>
                    <a:pt x="602" y="567"/>
                    <a:pt x="602" y="567"/>
                    <a:pt x="602" y="567"/>
                  </a:cubicBezTo>
                  <a:cubicBezTo>
                    <a:pt x="611" y="567"/>
                    <a:pt x="618" y="574"/>
                    <a:pt x="618" y="583"/>
                  </a:cubicBezTo>
                  <a:close/>
                  <a:moveTo>
                    <a:pt x="618" y="530"/>
                  </a:moveTo>
                  <a:cubicBezTo>
                    <a:pt x="618" y="539"/>
                    <a:pt x="611" y="546"/>
                    <a:pt x="602" y="546"/>
                  </a:cubicBezTo>
                  <a:cubicBezTo>
                    <a:pt x="601" y="546"/>
                    <a:pt x="601" y="546"/>
                    <a:pt x="601" y="546"/>
                  </a:cubicBezTo>
                  <a:cubicBezTo>
                    <a:pt x="593" y="546"/>
                    <a:pt x="586" y="539"/>
                    <a:pt x="586" y="530"/>
                  </a:cubicBezTo>
                  <a:cubicBezTo>
                    <a:pt x="586" y="530"/>
                    <a:pt x="586" y="530"/>
                    <a:pt x="586" y="530"/>
                  </a:cubicBezTo>
                  <a:cubicBezTo>
                    <a:pt x="586" y="521"/>
                    <a:pt x="593" y="514"/>
                    <a:pt x="601" y="514"/>
                  </a:cubicBezTo>
                  <a:cubicBezTo>
                    <a:pt x="602" y="514"/>
                    <a:pt x="602" y="514"/>
                    <a:pt x="602" y="514"/>
                  </a:cubicBezTo>
                  <a:cubicBezTo>
                    <a:pt x="611" y="514"/>
                    <a:pt x="618" y="521"/>
                    <a:pt x="618" y="530"/>
                  </a:cubicBezTo>
                  <a:close/>
                  <a:moveTo>
                    <a:pt x="618" y="414"/>
                  </a:moveTo>
                  <a:cubicBezTo>
                    <a:pt x="618" y="423"/>
                    <a:pt x="610" y="431"/>
                    <a:pt x="601" y="431"/>
                  </a:cubicBezTo>
                  <a:cubicBezTo>
                    <a:pt x="384" y="431"/>
                    <a:pt x="384" y="431"/>
                    <a:pt x="384" y="431"/>
                  </a:cubicBezTo>
                  <a:cubicBezTo>
                    <a:pt x="375" y="431"/>
                    <a:pt x="368" y="438"/>
                    <a:pt x="368" y="447"/>
                  </a:cubicBezTo>
                  <a:cubicBezTo>
                    <a:pt x="368" y="974"/>
                    <a:pt x="368" y="974"/>
                    <a:pt x="368" y="974"/>
                  </a:cubicBezTo>
                  <a:cubicBezTo>
                    <a:pt x="368" y="983"/>
                    <a:pt x="360" y="991"/>
                    <a:pt x="351" y="991"/>
                  </a:cubicBezTo>
                  <a:cubicBezTo>
                    <a:pt x="74" y="991"/>
                    <a:pt x="74" y="991"/>
                    <a:pt x="74" y="991"/>
                  </a:cubicBezTo>
                  <a:cubicBezTo>
                    <a:pt x="65" y="991"/>
                    <a:pt x="58" y="983"/>
                    <a:pt x="58" y="974"/>
                  </a:cubicBezTo>
                  <a:cubicBezTo>
                    <a:pt x="58" y="74"/>
                    <a:pt x="58" y="74"/>
                    <a:pt x="58" y="74"/>
                  </a:cubicBezTo>
                  <a:cubicBezTo>
                    <a:pt x="58" y="65"/>
                    <a:pt x="65" y="57"/>
                    <a:pt x="74" y="57"/>
                  </a:cubicBezTo>
                  <a:cubicBezTo>
                    <a:pt x="601" y="57"/>
                    <a:pt x="601" y="57"/>
                    <a:pt x="601" y="57"/>
                  </a:cubicBezTo>
                  <a:cubicBezTo>
                    <a:pt x="610" y="57"/>
                    <a:pt x="618" y="65"/>
                    <a:pt x="618" y="74"/>
                  </a:cubicBezTo>
                  <a:lnTo>
                    <a:pt x="618" y="4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36" name="Rectangle 6"/>
            <p:cNvSpPr>
              <a:spLocks noChangeArrowheads="1"/>
            </p:cNvSpPr>
            <p:nvPr/>
          </p:nvSpPr>
          <p:spPr bwMode="auto">
            <a:xfrm>
              <a:off x="-4067175" y="5792788"/>
              <a:ext cx="2540000" cy="5635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37" name="Freeform 7"/>
            <p:cNvSpPr>
              <a:spLocks/>
            </p:cNvSpPr>
            <p:nvPr/>
          </p:nvSpPr>
          <p:spPr bwMode="auto">
            <a:xfrm>
              <a:off x="-3709988" y="1711325"/>
              <a:ext cx="1814513" cy="534987"/>
            </a:xfrm>
            <a:custGeom>
              <a:avLst/>
              <a:gdLst>
                <a:gd name="T0" fmla="*/ 1084 w 1143"/>
                <a:gd name="T1" fmla="*/ 0 h 337"/>
                <a:gd name="T2" fmla="*/ 932 w 1143"/>
                <a:gd name="T3" fmla="*/ 0 h 337"/>
                <a:gd name="T4" fmla="*/ 932 w 1143"/>
                <a:gd name="T5" fmla="*/ 287 h 337"/>
                <a:gd name="T6" fmla="*/ 865 w 1143"/>
                <a:gd name="T7" fmla="*/ 287 h 337"/>
                <a:gd name="T8" fmla="*/ 865 w 1143"/>
                <a:gd name="T9" fmla="*/ 0 h 337"/>
                <a:gd name="T10" fmla="*/ 714 w 1143"/>
                <a:gd name="T11" fmla="*/ 0 h 337"/>
                <a:gd name="T12" fmla="*/ 714 w 1143"/>
                <a:gd name="T13" fmla="*/ 287 h 337"/>
                <a:gd name="T14" fmla="*/ 647 w 1143"/>
                <a:gd name="T15" fmla="*/ 287 h 337"/>
                <a:gd name="T16" fmla="*/ 647 w 1143"/>
                <a:gd name="T17" fmla="*/ 0 h 337"/>
                <a:gd name="T18" fmla="*/ 496 w 1143"/>
                <a:gd name="T19" fmla="*/ 0 h 337"/>
                <a:gd name="T20" fmla="*/ 496 w 1143"/>
                <a:gd name="T21" fmla="*/ 287 h 337"/>
                <a:gd name="T22" fmla="*/ 427 w 1143"/>
                <a:gd name="T23" fmla="*/ 287 h 337"/>
                <a:gd name="T24" fmla="*/ 427 w 1143"/>
                <a:gd name="T25" fmla="*/ 0 h 337"/>
                <a:gd name="T26" fmla="*/ 275 w 1143"/>
                <a:gd name="T27" fmla="*/ 0 h 337"/>
                <a:gd name="T28" fmla="*/ 275 w 1143"/>
                <a:gd name="T29" fmla="*/ 287 h 337"/>
                <a:gd name="T30" fmla="*/ 209 w 1143"/>
                <a:gd name="T31" fmla="*/ 287 h 337"/>
                <a:gd name="T32" fmla="*/ 209 w 1143"/>
                <a:gd name="T33" fmla="*/ 0 h 337"/>
                <a:gd name="T34" fmla="*/ 57 w 1143"/>
                <a:gd name="T35" fmla="*/ 0 h 337"/>
                <a:gd name="T36" fmla="*/ 57 w 1143"/>
                <a:gd name="T37" fmla="*/ 287 h 337"/>
                <a:gd name="T38" fmla="*/ 0 w 1143"/>
                <a:gd name="T39" fmla="*/ 287 h 337"/>
                <a:gd name="T40" fmla="*/ 0 w 1143"/>
                <a:gd name="T41" fmla="*/ 337 h 337"/>
                <a:gd name="T42" fmla="*/ 1143 w 1143"/>
                <a:gd name="T43" fmla="*/ 337 h 337"/>
                <a:gd name="T44" fmla="*/ 1143 w 1143"/>
                <a:gd name="T45" fmla="*/ 287 h 337"/>
                <a:gd name="T46" fmla="*/ 1084 w 1143"/>
                <a:gd name="T47" fmla="*/ 287 h 337"/>
                <a:gd name="T48" fmla="*/ 1084 w 1143"/>
                <a:gd name="T49"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43" h="337">
                  <a:moveTo>
                    <a:pt x="1084" y="0"/>
                  </a:moveTo>
                  <a:lnTo>
                    <a:pt x="932" y="0"/>
                  </a:lnTo>
                  <a:lnTo>
                    <a:pt x="932" y="287"/>
                  </a:lnTo>
                  <a:lnTo>
                    <a:pt x="865" y="287"/>
                  </a:lnTo>
                  <a:lnTo>
                    <a:pt x="865" y="0"/>
                  </a:lnTo>
                  <a:lnTo>
                    <a:pt x="714" y="0"/>
                  </a:lnTo>
                  <a:lnTo>
                    <a:pt x="714" y="287"/>
                  </a:lnTo>
                  <a:lnTo>
                    <a:pt x="647" y="287"/>
                  </a:lnTo>
                  <a:lnTo>
                    <a:pt x="647" y="0"/>
                  </a:lnTo>
                  <a:lnTo>
                    <a:pt x="496" y="0"/>
                  </a:lnTo>
                  <a:lnTo>
                    <a:pt x="496" y="287"/>
                  </a:lnTo>
                  <a:lnTo>
                    <a:pt x="427" y="287"/>
                  </a:lnTo>
                  <a:lnTo>
                    <a:pt x="427" y="0"/>
                  </a:lnTo>
                  <a:lnTo>
                    <a:pt x="275" y="0"/>
                  </a:lnTo>
                  <a:lnTo>
                    <a:pt x="275" y="287"/>
                  </a:lnTo>
                  <a:lnTo>
                    <a:pt x="209" y="287"/>
                  </a:lnTo>
                  <a:lnTo>
                    <a:pt x="209" y="0"/>
                  </a:lnTo>
                  <a:lnTo>
                    <a:pt x="57" y="0"/>
                  </a:lnTo>
                  <a:lnTo>
                    <a:pt x="57" y="287"/>
                  </a:lnTo>
                  <a:lnTo>
                    <a:pt x="0" y="287"/>
                  </a:lnTo>
                  <a:lnTo>
                    <a:pt x="0" y="337"/>
                  </a:lnTo>
                  <a:lnTo>
                    <a:pt x="1143" y="337"/>
                  </a:lnTo>
                  <a:lnTo>
                    <a:pt x="1143" y="287"/>
                  </a:lnTo>
                  <a:lnTo>
                    <a:pt x="1084" y="287"/>
                  </a:lnTo>
                  <a:lnTo>
                    <a:pt x="108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38" name="Freeform 8"/>
            <p:cNvSpPr>
              <a:spLocks/>
            </p:cNvSpPr>
            <p:nvPr/>
          </p:nvSpPr>
          <p:spPr bwMode="auto">
            <a:xfrm>
              <a:off x="-3709988" y="2557463"/>
              <a:ext cx="787400" cy="533400"/>
            </a:xfrm>
            <a:custGeom>
              <a:avLst/>
              <a:gdLst>
                <a:gd name="T0" fmla="*/ 427 w 496"/>
                <a:gd name="T1" fmla="*/ 0 h 336"/>
                <a:gd name="T2" fmla="*/ 275 w 496"/>
                <a:gd name="T3" fmla="*/ 0 h 336"/>
                <a:gd name="T4" fmla="*/ 275 w 496"/>
                <a:gd name="T5" fmla="*/ 286 h 336"/>
                <a:gd name="T6" fmla="*/ 209 w 496"/>
                <a:gd name="T7" fmla="*/ 286 h 336"/>
                <a:gd name="T8" fmla="*/ 209 w 496"/>
                <a:gd name="T9" fmla="*/ 0 h 336"/>
                <a:gd name="T10" fmla="*/ 57 w 496"/>
                <a:gd name="T11" fmla="*/ 0 h 336"/>
                <a:gd name="T12" fmla="*/ 57 w 496"/>
                <a:gd name="T13" fmla="*/ 286 h 336"/>
                <a:gd name="T14" fmla="*/ 0 w 496"/>
                <a:gd name="T15" fmla="*/ 286 h 336"/>
                <a:gd name="T16" fmla="*/ 0 w 496"/>
                <a:gd name="T17" fmla="*/ 336 h 336"/>
                <a:gd name="T18" fmla="*/ 496 w 496"/>
                <a:gd name="T19" fmla="*/ 336 h 336"/>
                <a:gd name="T20" fmla="*/ 496 w 496"/>
                <a:gd name="T21" fmla="*/ 286 h 336"/>
                <a:gd name="T22" fmla="*/ 427 w 496"/>
                <a:gd name="T23" fmla="*/ 286 h 336"/>
                <a:gd name="T24" fmla="*/ 427 w 496"/>
                <a:gd name="T25"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6" h="336">
                  <a:moveTo>
                    <a:pt x="427" y="0"/>
                  </a:moveTo>
                  <a:lnTo>
                    <a:pt x="275" y="0"/>
                  </a:lnTo>
                  <a:lnTo>
                    <a:pt x="275" y="286"/>
                  </a:lnTo>
                  <a:lnTo>
                    <a:pt x="209" y="286"/>
                  </a:lnTo>
                  <a:lnTo>
                    <a:pt x="209" y="0"/>
                  </a:lnTo>
                  <a:lnTo>
                    <a:pt x="57" y="0"/>
                  </a:lnTo>
                  <a:lnTo>
                    <a:pt x="57" y="286"/>
                  </a:lnTo>
                  <a:lnTo>
                    <a:pt x="0" y="286"/>
                  </a:lnTo>
                  <a:lnTo>
                    <a:pt x="0" y="336"/>
                  </a:lnTo>
                  <a:lnTo>
                    <a:pt x="496" y="336"/>
                  </a:lnTo>
                  <a:lnTo>
                    <a:pt x="496" y="286"/>
                  </a:lnTo>
                  <a:lnTo>
                    <a:pt x="427" y="286"/>
                  </a:lnTo>
                  <a:lnTo>
                    <a:pt x="42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39" name="Freeform 9"/>
            <p:cNvSpPr>
              <a:spLocks/>
            </p:cNvSpPr>
            <p:nvPr/>
          </p:nvSpPr>
          <p:spPr bwMode="auto">
            <a:xfrm>
              <a:off x="-3709988" y="3403600"/>
              <a:ext cx="787400" cy="533400"/>
            </a:xfrm>
            <a:custGeom>
              <a:avLst/>
              <a:gdLst>
                <a:gd name="T0" fmla="*/ 427 w 496"/>
                <a:gd name="T1" fmla="*/ 0 h 336"/>
                <a:gd name="T2" fmla="*/ 275 w 496"/>
                <a:gd name="T3" fmla="*/ 0 h 336"/>
                <a:gd name="T4" fmla="*/ 275 w 496"/>
                <a:gd name="T5" fmla="*/ 286 h 336"/>
                <a:gd name="T6" fmla="*/ 209 w 496"/>
                <a:gd name="T7" fmla="*/ 286 h 336"/>
                <a:gd name="T8" fmla="*/ 209 w 496"/>
                <a:gd name="T9" fmla="*/ 0 h 336"/>
                <a:gd name="T10" fmla="*/ 57 w 496"/>
                <a:gd name="T11" fmla="*/ 0 h 336"/>
                <a:gd name="T12" fmla="*/ 57 w 496"/>
                <a:gd name="T13" fmla="*/ 286 h 336"/>
                <a:gd name="T14" fmla="*/ 0 w 496"/>
                <a:gd name="T15" fmla="*/ 286 h 336"/>
                <a:gd name="T16" fmla="*/ 0 w 496"/>
                <a:gd name="T17" fmla="*/ 336 h 336"/>
                <a:gd name="T18" fmla="*/ 496 w 496"/>
                <a:gd name="T19" fmla="*/ 336 h 336"/>
                <a:gd name="T20" fmla="*/ 496 w 496"/>
                <a:gd name="T21" fmla="*/ 286 h 336"/>
                <a:gd name="T22" fmla="*/ 427 w 496"/>
                <a:gd name="T23" fmla="*/ 286 h 336"/>
                <a:gd name="T24" fmla="*/ 427 w 496"/>
                <a:gd name="T25"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6" h="336">
                  <a:moveTo>
                    <a:pt x="427" y="0"/>
                  </a:moveTo>
                  <a:lnTo>
                    <a:pt x="275" y="0"/>
                  </a:lnTo>
                  <a:lnTo>
                    <a:pt x="275" y="286"/>
                  </a:lnTo>
                  <a:lnTo>
                    <a:pt x="209" y="286"/>
                  </a:lnTo>
                  <a:lnTo>
                    <a:pt x="209" y="0"/>
                  </a:lnTo>
                  <a:lnTo>
                    <a:pt x="57" y="0"/>
                  </a:lnTo>
                  <a:lnTo>
                    <a:pt x="57" y="286"/>
                  </a:lnTo>
                  <a:lnTo>
                    <a:pt x="0" y="286"/>
                  </a:lnTo>
                  <a:lnTo>
                    <a:pt x="0" y="336"/>
                  </a:lnTo>
                  <a:lnTo>
                    <a:pt x="496" y="336"/>
                  </a:lnTo>
                  <a:lnTo>
                    <a:pt x="496" y="286"/>
                  </a:lnTo>
                  <a:lnTo>
                    <a:pt x="427" y="286"/>
                  </a:lnTo>
                  <a:lnTo>
                    <a:pt x="42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40" name="Freeform 10"/>
            <p:cNvSpPr>
              <a:spLocks/>
            </p:cNvSpPr>
            <p:nvPr/>
          </p:nvSpPr>
          <p:spPr bwMode="auto">
            <a:xfrm>
              <a:off x="-3709988" y="4248150"/>
              <a:ext cx="787400" cy="533400"/>
            </a:xfrm>
            <a:custGeom>
              <a:avLst/>
              <a:gdLst>
                <a:gd name="T0" fmla="*/ 427 w 496"/>
                <a:gd name="T1" fmla="*/ 0 h 336"/>
                <a:gd name="T2" fmla="*/ 275 w 496"/>
                <a:gd name="T3" fmla="*/ 0 h 336"/>
                <a:gd name="T4" fmla="*/ 275 w 496"/>
                <a:gd name="T5" fmla="*/ 287 h 336"/>
                <a:gd name="T6" fmla="*/ 209 w 496"/>
                <a:gd name="T7" fmla="*/ 287 h 336"/>
                <a:gd name="T8" fmla="*/ 209 w 496"/>
                <a:gd name="T9" fmla="*/ 0 h 336"/>
                <a:gd name="T10" fmla="*/ 57 w 496"/>
                <a:gd name="T11" fmla="*/ 0 h 336"/>
                <a:gd name="T12" fmla="*/ 57 w 496"/>
                <a:gd name="T13" fmla="*/ 287 h 336"/>
                <a:gd name="T14" fmla="*/ 0 w 496"/>
                <a:gd name="T15" fmla="*/ 287 h 336"/>
                <a:gd name="T16" fmla="*/ 0 w 496"/>
                <a:gd name="T17" fmla="*/ 336 h 336"/>
                <a:gd name="T18" fmla="*/ 496 w 496"/>
                <a:gd name="T19" fmla="*/ 336 h 336"/>
                <a:gd name="T20" fmla="*/ 496 w 496"/>
                <a:gd name="T21" fmla="*/ 287 h 336"/>
                <a:gd name="T22" fmla="*/ 427 w 496"/>
                <a:gd name="T23" fmla="*/ 287 h 336"/>
                <a:gd name="T24" fmla="*/ 427 w 496"/>
                <a:gd name="T25"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6" h="336">
                  <a:moveTo>
                    <a:pt x="427" y="0"/>
                  </a:moveTo>
                  <a:lnTo>
                    <a:pt x="275" y="0"/>
                  </a:lnTo>
                  <a:lnTo>
                    <a:pt x="275" y="287"/>
                  </a:lnTo>
                  <a:lnTo>
                    <a:pt x="209" y="287"/>
                  </a:lnTo>
                  <a:lnTo>
                    <a:pt x="209" y="0"/>
                  </a:lnTo>
                  <a:lnTo>
                    <a:pt x="57" y="0"/>
                  </a:lnTo>
                  <a:lnTo>
                    <a:pt x="57" y="287"/>
                  </a:lnTo>
                  <a:lnTo>
                    <a:pt x="0" y="287"/>
                  </a:lnTo>
                  <a:lnTo>
                    <a:pt x="0" y="336"/>
                  </a:lnTo>
                  <a:lnTo>
                    <a:pt x="496" y="336"/>
                  </a:lnTo>
                  <a:lnTo>
                    <a:pt x="496" y="287"/>
                  </a:lnTo>
                  <a:lnTo>
                    <a:pt x="427" y="287"/>
                  </a:lnTo>
                  <a:lnTo>
                    <a:pt x="42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grpSp>
        <p:nvGrpSpPr>
          <p:cNvPr id="41" name="Group 40"/>
          <p:cNvGrpSpPr>
            <a:grpSpLocks noChangeAspect="1"/>
          </p:cNvGrpSpPr>
          <p:nvPr/>
        </p:nvGrpSpPr>
        <p:grpSpPr>
          <a:xfrm>
            <a:off x="7572998" y="2880483"/>
            <a:ext cx="484117" cy="343059"/>
            <a:chOff x="2722563" y="4257676"/>
            <a:chExt cx="2887662" cy="2046288"/>
          </a:xfrm>
          <a:solidFill>
            <a:schemeClr val="bg1">
              <a:lumMod val="95000"/>
            </a:schemeClr>
          </a:solidFill>
        </p:grpSpPr>
        <p:sp>
          <p:nvSpPr>
            <p:cNvPr id="42" name="Rectangle 14"/>
            <p:cNvSpPr>
              <a:spLocks noChangeArrowheads="1"/>
            </p:cNvSpPr>
            <p:nvPr/>
          </p:nvSpPr>
          <p:spPr bwMode="auto">
            <a:xfrm>
              <a:off x="4600575" y="5508626"/>
              <a:ext cx="90487" cy="7477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43" name="Rectangle 15"/>
            <p:cNvSpPr>
              <a:spLocks noChangeArrowheads="1"/>
            </p:cNvSpPr>
            <p:nvPr/>
          </p:nvSpPr>
          <p:spPr bwMode="auto">
            <a:xfrm>
              <a:off x="4894263" y="5508626"/>
              <a:ext cx="90487" cy="7477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44" name="Rectangle 16"/>
            <p:cNvSpPr>
              <a:spLocks noChangeArrowheads="1"/>
            </p:cNvSpPr>
            <p:nvPr/>
          </p:nvSpPr>
          <p:spPr bwMode="auto">
            <a:xfrm>
              <a:off x="4221163" y="5508626"/>
              <a:ext cx="85725" cy="7477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45" name="Rectangle 17"/>
            <p:cNvSpPr>
              <a:spLocks noChangeArrowheads="1"/>
            </p:cNvSpPr>
            <p:nvPr/>
          </p:nvSpPr>
          <p:spPr bwMode="auto">
            <a:xfrm>
              <a:off x="4333875" y="5508626"/>
              <a:ext cx="214312" cy="7477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46" name="Rectangle 18"/>
            <p:cNvSpPr>
              <a:spLocks noChangeArrowheads="1"/>
            </p:cNvSpPr>
            <p:nvPr/>
          </p:nvSpPr>
          <p:spPr bwMode="auto">
            <a:xfrm>
              <a:off x="5281613" y="5508626"/>
              <a:ext cx="90487" cy="7477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47" name="Freeform 19"/>
            <p:cNvSpPr>
              <a:spLocks/>
            </p:cNvSpPr>
            <p:nvPr/>
          </p:nvSpPr>
          <p:spPr bwMode="auto">
            <a:xfrm>
              <a:off x="2722563" y="4257676"/>
              <a:ext cx="2887662" cy="2046288"/>
            </a:xfrm>
            <a:custGeom>
              <a:avLst/>
              <a:gdLst>
                <a:gd name="T0" fmla="*/ 865 w 1819"/>
                <a:gd name="T1" fmla="*/ 620 h 1289"/>
                <a:gd name="T2" fmla="*/ 1629 w 1819"/>
                <a:gd name="T3" fmla="*/ 620 h 1289"/>
                <a:gd name="T4" fmla="*/ 1819 w 1819"/>
                <a:gd name="T5" fmla="*/ 223 h 1289"/>
                <a:gd name="T6" fmla="*/ 1819 w 1819"/>
                <a:gd name="T7" fmla="*/ 216 h 1289"/>
                <a:gd name="T8" fmla="*/ 439 w 1819"/>
                <a:gd name="T9" fmla="*/ 216 h 1289"/>
                <a:gd name="T10" fmla="*/ 439 w 1819"/>
                <a:gd name="T11" fmla="*/ 114 h 1289"/>
                <a:gd name="T12" fmla="*/ 1816 w 1819"/>
                <a:gd name="T13" fmla="*/ 114 h 1289"/>
                <a:gd name="T14" fmla="*/ 1814 w 1819"/>
                <a:gd name="T15" fmla="*/ 0 h 1289"/>
                <a:gd name="T16" fmla="*/ 0 w 1819"/>
                <a:gd name="T17" fmla="*/ 0 h 1289"/>
                <a:gd name="T18" fmla="*/ 0 w 1819"/>
                <a:gd name="T19" fmla="*/ 631 h 1289"/>
                <a:gd name="T20" fmla="*/ 349 w 1819"/>
                <a:gd name="T21" fmla="*/ 631 h 1289"/>
                <a:gd name="T22" fmla="*/ 204 w 1819"/>
                <a:gd name="T23" fmla="*/ 1289 h 1289"/>
                <a:gd name="T24" fmla="*/ 498 w 1819"/>
                <a:gd name="T25" fmla="*/ 1282 h 1289"/>
                <a:gd name="T26" fmla="*/ 626 w 1819"/>
                <a:gd name="T27" fmla="*/ 926 h 1289"/>
                <a:gd name="T28" fmla="*/ 669 w 1819"/>
                <a:gd name="T29" fmla="*/ 814 h 1289"/>
                <a:gd name="T30" fmla="*/ 754 w 1819"/>
                <a:gd name="T31" fmla="*/ 843 h 1289"/>
                <a:gd name="T32" fmla="*/ 873 w 1819"/>
                <a:gd name="T33" fmla="*/ 627 h 1289"/>
                <a:gd name="T34" fmla="*/ 863 w 1819"/>
                <a:gd name="T35" fmla="*/ 627 h 1289"/>
                <a:gd name="T36" fmla="*/ 865 w 1819"/>
                <a:gd name="T37" fmla="*/ 620 h 1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19" h="1289">
                  <a:moveTo>
                    <a:pt x="865" y="620"/>
                  </a:moveTo>
                  <a:lnTo>
                    <a:pt x="1629" y="620"/>
                  </a:lnTo>
                  <a:lnTo>
                    <a:pt x="1819" y="223"/>
                  </a:lnTo>
                  <a:lnTo>
                    <a:pt x="1819" y="216"/>
                  </a:lnTo>
                  <a:lnTo>
                    <a:pt x="439" y="216"/>
                  </a:lnTo>
                  <a:lnTo>
                    <a:pt x="439" y="114"/>
                  </a:lnTo>
                  <a:lnTo>
                    <a:pt x="1816" y="114"/>
                  </a:lnTo>
                  <a:lnTo>
                    <a:pt x="1814" y="0"/>
                  </a:lnTo>
                  <a:lnTo>
                    <a:pt x="0" y="0"/>
                  </a:lnTo>
                  <a:lnTo>
                    <a:pt x="0" y="631"/>
                  </a:lnTo>
                  <a:lnTo>
                    <a:pt x="349" y="631"/>
                  </a:lnTo>
                  <a:lnTo>
                    <a:pt x="204" y="1289"/>
                  </a:lnTo>
                  <a:lnTo>
                    <a:pt x="498" y="1282"/>
                  </a:lnTo>
                  <a:lnTo>
                    <a:pt x="626" y="926"/>
                  </a:lnTo>
                  <a:lnTo>
                    <a:pt x="669" y="814"/>
                  </a:lnTo>
                  <a:lnTo>
                    <a:pt x="754" y="843"/>
                  </a:lnTo>
                  <a:lnTo>
                    <a:pt x="873" y="627"/>
                  </a:lnTo>
                  <a:lnTo>
                    <a:pt x="863" y="627"/>
                  </a:lnTo>
                  <a:lnTo>
                    <a:pt x="865" y="6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48" name="Rectangle 20"/>
            <p:cNvSpPr>
              <a:spLocks noChangeArrowheads="1"/>
            </p:cNvSpPr>
            <p:nvPr/>
          </p:nvSpPr>
          <p:spPr bwMode="auto">
            <a:xfrm>
              <a:off x="5424488" y="5508626"/>
              <a:ext cx="185737" cy="7477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grpSp>
        <p:nvGrpSpPr>
          <p:cNvPr id="53" name="Group 52"/>
          <p:cNvGrpSpPr/>
          <p:nvPr/>
        </p:nvGrpSpPr>
        <p:grpSpPr>
          <a:xfrm flipH="1">
            <a:off x="2144779" y="2888967"/>
            <a:ext cx="743642" cy="320468"/>
            <a:chOff x="18524538" y="-23752175"/>
            <a:chExt cx="41830625" cy="18087975"/>
          </a:xfrm>
          <a:solidFill>
            <a:schemeClr val="bg1">
              <a:lumMod val="95000"/>
            </a:schemeClr>
          </a:solidFill>
        </p:grpSpPr>
        <p:sp>
          <p:nvSpPr>
            <p:cNvPr id="54" name="Freeform 53"/>
            <p:cNvSpPr>
              <a:spLocks noEditPoints="1"/>
            </p:cNvSpPr>
            <p:nvPr/>
          </p:nvSpPr>
          <p:spPr bwMode="auto">
            <a:xfrm>
              <a:off x="21202651" y="-10680700"/>
              <a:ext cx="5014913" cy="5016500"/>
            </a:xfrm>
            <a:custGeom>
              <a:avLst/>
              <a:gdLst>
                <a:gd name="T0" fmla="*/ 668 w 1337"/>
                <a:gd name="T1" fmla="*/ 0 h 1337"/>
                <a:gd name="T2" fmla="*/ 0 w 1337"/>
                <a:gd name="T3" fmla="*/ 669 h 1337"/>
                <a:gd name="T4" fmla="*/ 668 w 1337"/>
                <a:gd name="T5" fmla="*/ 1337 h 1337"/>
                <a:gd name="T6" fmla="*/ 1337 w 1337"/>
                <a:gd name="T7" fmla="*/ 669 h 1337"/>
                <a:gd name="T8" fmla="*/ 668 w 1337"/>
                <a:gd name="T9" fmla="*/ 0 h 1337"/>
                <a:gd name="T10" fmla="*/ 668 w 1337"/>
                <a:gd name="T11" fmla="*/ 996 h 1337"/>
                <a:gd name="T12" fmla="*/ 341 w 1337"/>
                <a:gd name="T13" fmla="*/ 669 h 1337"/>
                <a:gd name="T14" fmla="*/ 668 w 1337"/>
                <a:gd name="T15" fmla="*/ 341 h 1337"/>
                <a:gd name="T16" fmla="*/ 996 w 1337"/>
                <a:gd name="T17" fmla="*/ 669 h 1337"/>
                <a:gd name="T18" fmla="*/ 668 w 1337"/>
                <a:gd name="T19" fmla="*/ 996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7" h="1337">
                  <a:moveTo>
                    <a:pt x="668" y="0"/>
                  </a:moveTo>
                  <a:cubicBezTo>
                    <a:pt x="299" y="0"/>
                    <a:pt x="0" y="299"/>
                    <a:pt x="0" y="669"/>
                  </a:cubicBezTo>
                  <a:cubicBezTo>
                    <a:pt x="0" y="1038"/>
                    <a:pt x="299" y="1337"/>
                    <a:pt x="668" y="1337"/>
                  </a:cubicBezTo>
                  <a:cubicBezTo>
                    <a:pt x="1037" y="1337"/>
                    <a:pt x="1337" y="1038"/>
                    <a:pt x="1337" y="669"/>
                  </a:cubicBezTo>
                  <a:cubicBezTo>
                    <a:pt x="1337" y="299"/>
                    <a:pt x="1037" y="0"/>
                    <a:pt x="668" y="0"/>
                  </a:cubicBezTo>
                  <a:close/>
                  <a:moveTo>
                    <a:pt x="668" y="996"/>
                  </a:moveTo>
                  <a:cubicBezTo>
                    <a:pt x="487" y="996"/>
                    <a:pt x="341" y="849"/>
                    <a:pt x="341" y="669"/>
                  </a:cubicBezTo>
                  <a:cubicBezTo>
                    <a:pt x="341" y="488"/>
                    <a:pt x="487" y="341"/>
                    <a:pt x="668" y="341"/>
                  </a:cubicBezTo>
                  <a:cubicBezTo>
                    <a:pt x="849" y="341"/>
                    <a:pt x="996" y="488"/>
                    <a:pt x="996" y="669"/>
                  </a:cubicBezTo>
                  <a:cubicBezTo>
                    <a:pt x="996" y="849"/>
                    <a:pt x="849" y="996"/>
                    <a:pt x="668"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3000" dirty="0">
                <a:solidFill>
                  <a:prstClr val="black"/>
                </a:solidFill>
              </a:endParaRPr>
            </a:p>
          </p:txBody>
        </p:sp>
        <p:sp>
          <p:nvSpPr>
            <p:cNvPr id="55" name="Freeform 54"/>
            <p:cNvSpPr>
              <a:spLocks noEditPoints="1"/>
            </p:cNvSpPr>
            <p:nvPr/>
          </p:nvSpPr>
          <p:spPr bwMode="auto">
            <a:xfrm>
              <a:off x="46015276" y="-10680700"/>
              <a:ext cx="5014913" cy="5016500"/>
            </a:xfrm>
            <a:custGeom>
              <a:avLst/>
              <a:gdLst>
                <a:gd name="T0" fmla="*/ 668 w 1337"/>
                <a:gd name="T1" fmla="*/ 0 h 1337"/>
                <a:gd name="T2" fmla="*/ 0 w 1337"/>
                <a:gd name="T3" fmla="*/ 669 h 1337"/>
                <a:gd name="T4" fmla="*/ 668 w 1337"/>
                <a:gd name="T5" fmla="*/ 1337 h 1337"/>
                <a:gd name="T6" fmla="*/ 1337 w 1337"/>
                <a:gd name="T7" fmla="*/ 669 h 1337"/>
                <a:gd name="T8" fmla="*/ 668 w 1337"/>
                <a:gd name="T9" fmla="*/ 0 h 1337"/>
                <a:gd name="T10" fmla="*/ 668 w 1337"/>
                <a:gd name="T11" fmla="*/ 996 h 1337"/>
                <a:gd name="T12" fmla="*/ 341 w 1337"/>
                <a:gd name="T13" fmla="*/ 669 h 1337"/>
                <a:gd name="T14" fmla="*/ 668 w 1337"/>
                <a:gd name="T15" fmla="*/ 341 h 1337"/>
                <a:gd name="T16" fmla="*/ 996 w 1337"/>
                <a:gd name="T17" fmla="*/ 669 h 1337"/>
                <a:gd name="T18" fmla="*/ 668 w 1337"/>
                <a:gd name="T19" fmla="*/ 996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7" h="1337">
                  <a:moveTo>
                    <a:pt x="668" y="0"/>
                  </a:moveTo>
                  <a:cubicBezTo>
                    <a:pt x="300" y="0"/>
                    <a:pt x="0" y="299"/>
                    <a:pt x="0" y="669"/>
                  </a:cubicBezTo>
                  <a:cubicBezTo>
                    <a:pt x="0" y="1038"/>
                    <a:pt x="300" y="1337"/>
                    <a:pt x="668" y="1337"/>
                  </a:cubicBezTo>
                  <a:cubicBezTo>
                    <a:pt x="1038" y="1337"/>
                    <a:pt x="1337" y="1038"/>
                    <a:pt x="1337" y="669"/>
                  </a:cubicBezTo>
                  <a:cubicBezTo>
                    <a:pt x="1337" y="299"/>
                    <a:pt x="1038" y="0"/>
                    <a:pt x="668" y="0"/>
                  </a:cubicBezTo>
                  <a:close/>
                  <a:moveTo>
                    <a:pt x="668" y="996"/>
                  </a:moveTo>
                  <a:cubicBezTo>
                    <a:pt x="487" y="996"/>
                    <a:pt x="341" y="849"/>
                    <a:pt x="341" y="669"/>
                  </a:cubicBezTo>
                  <a:cubicBezTo>
                    <a:pt x="341" y="488"/>
                    <a:pt x="487" y="341"/>
                    <a:pt x="668" y="341"/>
                  </a:cubicBezTo>
                  <a:cubicBezTo>
                    <a:pt x="849" y="341"/>
                    <a:pt x="996" y="488"/>
                    <a:pt x="996" y="669"/>
                  </a:cubicBezTo>
                  <a:cubicBezTo>
                    <a:pt x="996" y="849"/>
                    <a:pt x="849" y="996"/>
                    <a:pt x="668"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3000" dirty="0">
                <a:solidFill>
                  <a:prstClr val="black"/>
                </a:solidFill>
              </a:endParaRPr>
            </a:p>
          </p:txBody>
        </p:sp>
        <p:sp>
          <p:nvSpPr>
            <p:cNvPr id="56" name="Freeform 55"/>
            <p:cNvSpPr>
              <a:spLocks noEditPoints="1"/>
            </p:cNvSpPr>
            <p:nvPr/>
          </p:nvSpPr>
          <p:spPr bwMode="auto">
            <a:xfrm>
              <a:off x="18524538" y="-23752175"/>
              <a:ext cx="41830625" cy="15690850"/>
            </a:xfrm>
            <a:custGeom>
              <a:avLst/>
              <a:gdLst>
                <a:gd name="T0" fmla="*/ 11056 w 11152"/>
                <a:gd name="T1" fmla="*/ 3865 h 4182"/>
                <a:gd name="T2" fmla="*/ 10747 w 11152"/>
                <a:gd name="T3" fmla="*/ 3865 h 4182"/>
                <a:gd name="T4" fmla="*/ 10747 w 11152"/>
                <a:gd name="T5" fmla="*/ 138 h 4182"/>
                <a:gd name="T6" fmla="*/ 10593 w 11152"/>
                <a:gd name="T7" fmla="*/ 10 h 4182"/>
                <a:gd name="T8" fmla="*/ 2395 w 11152"/>
                <a:gd name="T9" fmla="*/ 10 h 4182"/>
                <a:gd name="T10" fmla="*/ 2099 w 11152"/>
                <a:gd name="T11" fmla="*/ 192 h 4182"/>
                <a:gd name="T12" fmla="*/ 1000 w 11152"/>
                <a:gd name="T13" fmla="*/ 2123 h 4182"/>
                <a:gd name="T14" fmla="*/ 321 w 11152"/>
                <a:gd name="T15" fmla="*/ 2438 h 4182"/>
                <a:gd name="T16" fmla="*/ 118 w 11152"/>
                <a:gd name="T17" fmla="*/ 2722 h 4182"/>
                <a:gd name="T18" fmla="*/ 118 w 11152"/>
                <a:gd name="T19" fmla="*/ 3446 h 4182"/>
                <a:gd name="T20" fmla="*/ 96 w 11152"/>
                <a:gd name="T21" fmla="*/ 3446 h 4182"/>
                <a:gd name="T22" fmla="*/ 0 w 11152"/>
                <a:gd name="T23" fmla="*/ 3542 h 4182"/>
                <a:gd name="T24" fmla="*/ 0 w 11152"/>
                <a:gd name="T25" fmla="*/ 3891 h 4182"/>
                <a:gd name="T26" fmla="*/ 96 w 11152"/>
                <a:gd name="T27" fmla="*/ 3987 h 4182"/>
                <a:gd name="T28" fmla="*/ 401 w 11152"/>
                <a:gd name="T29" fmla="*/ 3987 h 4182"/>
                <a:gd name="T30" fmla="*/ 517 w 11152"/>
                <a:gd name="T31" fmla="*/ 3891 h 4182"/>
                <a:gd name="T32" fmla="*/ 1417 w 11152"/>
                <a:gd name="T33" fmla="*/ 3182 h 4182"/>
                <a:gd name="T34" fmla="*/ 2274 w 11152"/>
                <a:gd name="T35" fmla="*/ 3946 h 4182"/>
                <a:gd name="T36" fmla="*/ 2301 w 11152"/>
                <a:gd name="T37" fmla="*/ 4039 h 4182"/>
                <a:gd name="T38" fmla="*/ 2406 w 11152"/>
                <a:gd name="T39" fmla="*/ 4114 h 4182"/>
                <a:gd name="T40" fmla="*/ 6993 w 11152"/>
                <a:gd name="T41" fmla="*/ 4114 h 4182"/>
                <a:gd name="T42" fmla="*/ 7129 w 11152"/>
                <a:gd name="T43" fmla="*/ 3978 h 4182"/>
                <a:gd name="T44" fmla="*/ 8002 w 11152"/>
                <a:gd name="T45" fmla="*/ 3236 h 4182"/>
                <a:gd name="T46" fmla="*/ 8842 w 11152"/>
                <a:gd name="T47" fmla="*/ 3873 h 4182"/>
                <a:gd name="T48" fmla="*/ 8911 w 11152"/>
                <a:gd name="T49" fmla="*/ 4111 h 4182"/>
                <a:gd name="T50" fmla="*/ 9010 w 11152"/>
                <a:gd name="T51" fmla="*/ 4182 h 4182"/>
                <a:gd name="T52" fmla="*/ 11056 w 11152"/>
                <a:gd name="T53" fmla="*/ 4182 h 4182"/>
                <a:gd name="T54" fmla="*/ 11152 w 11152"/>
                <a:gd name="T55" fmla="*/ 4087 h 4182"/>
                <a:gd name="T56" fmla="*/ 11152 w 11152"/>
                <a:gd name="T57" fmla="*/ 3961 h 4182"/>
                <a:gd name="T58" fmla="*/ 11056 w 11152"/>
                <a:gd name="T59" fmla="*/ 3865 h 4182"/>
                <a:gd name="T60" fmla="*/ 1913 w 11152"/>
                <a:gd name="T61" fmla="*/ 2226 h 4182"/>
                <a:gd name="T62" fmla="*/ 1469 w 11152"/>
                <a:gd name="T63" fmla="*/ 2226 h 4182"/>
                <a:gd name="T64" fmla="*/ 1260 w 11152"/>
                <a:gd name="T65" fmla="*/ 2116 h 4182"/>
                <a:gd name="T66" fmla="*/ 1890 w 11152"/>
                <a:gd name="T67" fmla="*/ 984 h 4182"/>
                <a:gd name="T68" fmla="*/ 1913 w 11152"/>
                <a:gd name="T69" fmla="*/ 984 h 4182"/>
                <a:gd name="T70" fmla="*/ 1913 w 11152"/>
                <a:gd name="T71" fmla="*/ 2226 h 4182"/>
                <a:gd name="T72" fmla="*/ 3805 w 11152"/>
                <a:gd name="T73" fmla="*/ 2226 h 4182"/>
                <a:gd name="T74" fmla="*/ 2113 w 11152"/>
                <a:gd name="T75" fmla="*/ 2226 h 4182"/>
                <a:gd name="T76" fmla="*/ 2113 w 11152"/>
                <a:gd name="T77" fmla="*/ 998 h 4182"/>
                <a:gd name="T78" fmla="*/ 2333 w 11152"/>
                <a:gd name="T79" fmla="*/ 778 h 4182"/>
                <a:gd name="T80" fmla="*/ 3585 w 11152"/>
                <a:gd name="T81" fmla="*/ 778 h 4182"/>
                <a:gd name="T82" fmla="*/ 3805 w 11152"/>
                <a:gd name="T83" fmla="*/ 998 h 4182"/>
                <a:gd name="T84" fmla="*/ 3805 w 11152"/>
                <a:gd name="T85" fmla="*/ 2226 h 4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152" h="4182">
                  <a:moveTo>
                    <a:pt x="11056" y="3865"/>
                  </a:moveTo>
                  <a:cubicBezTo>
                    <a:pt x="10747" y="3865"/>
                    <a:pt x="10747" y="3865"/>
                    <a:pt x="10747" y="3865"/>
                  </a:cubicBezTo>
                  <a:cubicBezTo>
                    <a:pt x="10747" y="138"/>
                    <a:pt x="10747" y="138"/>
                    <a:pt x="10747" y="138"/>
                  </a:cubicBezTo>
                  <a:cubicBezTo>
                    <a:pt x="10747" y="138"/>
                    <a:pt x="10743" y="10"/>
                    <a:pt x="10593" y="10"/>
                  </a:cubicBezTo>
                  <a:cubicBezTo>
                    <a:pt x="2395" y="10"/>
                    <a:pt x="2395" y="10"/>
                    <a:pt x="2395" y="10"/>
                  </a:cubicBezTo>
                  <a:cubicBezTo>
                    <a:pt x="2395" y="10"/>
                    <a:pt x="2216" y="0"/>
                    <a:pt x="2099" y="192"/>
                  </a:cubicBezTo>
                  <a:cubicBezTo>
                    <a:pt x="1000" y="2123"/>
                    <a:pt x="1000" y="2123"/>
                    <a:pt x="1000" y="2123"/>
                  </a:cubicBezTo>
                  <a:cubicBezTo>
                    <a:pt x="321" y="2438"/>
                    <a:pt x="321" y="2438"/>
                    <a:pt x="321" y="2438"/>
                  </a:cubicBezTo>
                  <a:cubicBezTo>
                    <a:pt x="321" y="2438"/>
                    <a:pt x="118" y="2512"/>
                    <a:pt x="118" y="2722"/>
                  </a:cubicBezTo>
                  <a:cubicBezTo>
                    <a:pt x="118" y="3446"/>
                    <a:pt x="118" y="3446"/>
                    <a:pt x="118" y="3446"/>
                  </a:cubicBezTo>
                  <a:cubicBezTo>
                    <a:pt x="96" y="3446"/>
                    <a:pt x="96" y="3446"/>
                    <a:pt x="96" y="3446"/>
                  </a:cubicBezTo>
                  <a:cubicBezTo>
                    <a:pt x="44" y="3446"/>
                    <a:pt x="0" y="3489"/>
                    <a:pt x="0" y="3542"/>
                  </a:cubicBezTo>
                  <a:cubicBezTo>
                    <a:pt x="0" y="3891"/>
                    <a:pt x="0" y="3891"/>
                    <a:pt x="0" y="3891"/>
                  </a:cubicBezTo>
                  <a:cubicBezTo>
                    <a:pt x="0" y="3944"/>
                    <a:pt x="44" y="3987"/>
                    <a:pt x="96" y="3987"/>
                  </a:cubicBezTo>
                  <a:cubicBezTo>
                    <a:pt x="401" y="3987"/>
                    <a:pt x="401" y="3987"/>
                    <a:pt x="401" y="3987"/>
                  </a:cubicBezTo>
                  <a:cubicBezTo>
                    <a:pt x="454" y="3987"/>
                    <a:pt x="505" y="3944"/>
                    <a:pt x="517" y="3891"/>
                  </a:cubicBezTo>
                  <a:cubicBezTo>
                    <a:pt x="517" y="3891"/>
                    <a:pt x="653" y="3182"/>
                    <a:pt x="1417" y="3182"/>
                  </a:cubicBezTo>
                  <a:cubicBezTo>
                    <a:pt x="1835" y="3182"/>
                    <a:pt x="2142" y="3510"/>
                    <a:pt x="2274" y="3946"/>
                  </a:cubicBezTo>
                  <a:cubicBezTo>
                    <a:pt x="2301" y="4039"/>
                    <a:pt x="2301" y="4039"/>
                    <a:pt x="2301" y="4039"/>
                  </a:cubicBezTo>
                  <a:cubicBezTo>
                    <a:pt x="2301" y="4039"/>
                    <a:pt x="2319" y="4114"/>
                    <a:pt x="2406" y="4114"/>
                  </a:cubicBezTo>
                  <a:cubicBezTo>
                    <a:pt x="6993" y="4114"/>
                    <a:pt x="6993" y="4114"/>
                    <a:pt x="6993" y="4114"/>
                  </a:cubicBezTo>
                  <a:cubicBezTo>
                    <a:pt x="7118" y="4114"/>
                    <a:pt x="7129" y="3978"/>
                    <a:pt x="7129" y="3978"/>
                  </a:cubicBezTo>
                  <a:cubicBezTo>
                    <a:pt x="7212" y="3553"/>
                    <a:pt x="7572" y="3235"/>
                    <a:pt x="8002" y="3236"/>
                  </a:cubicBezTo>
                  <a:cubicBezTo>
                    <a:pt x="8394" y="3238"/>
                    <a:pt x="8726" y="3505"/>
                    <a:pt x="8842" y="3873"/>
                  </a:cubicBezTo>
                  <a:cubicBezTo>
                    <a:pt x="8911" y="4111"/>
                    <a:pt x="8911" y="4111"/>
                    <a:pt x="8911" y="4111"/>
                  </a:cubicBezTo>
                  <a:cubicBezTo>
                    <a:pt x="8925" y="4152"/>
                    <a:pt x="8966" y="4182"/>
                    <a:pt x="9010" y="4182"/>
                  </a:cubicBezTo>
                  <a:cubicBezTo>
                    <a:pt x="11056" y="4182"/>
                    <a:pt x="11056" y="4182"/>
                    <a:pt x="11056" y="4182"/>
                  </a:cubicBezTo>
                  <a:cubicBezTo>
                    <a:pt x="11109" y="4182"/>
                    <a:pt x="11152" y="4139"/>
                    <a:pt x="11152" y="4087"/>
                  </a:cubicBezTo>
                  <a:cubicBezTo>
                    <a:pt x="11152" y="3961"/>
                    <a:pt x="11152" y="3961"/>
                    <a:pt x="11152" y="3961"/>
                  </a:cubicBezTo>
                  <a:cubicBezTo>
                    <a:pt x="11152" y="3909"/>
                    <a:pt x="11109" y="3865"/>
                    <a:pt x="11056" y="3865"/>
                  </a:cubicBezTo>
                  <a:close/>
                  <a:moveTo>
                    <a:pt x="1913" y="2226"/>
                  </a:moveTo>
                  <a:cubicBezTo>
                    <a:pt x="1469" y="2226"/>
                    <a:pt x="1469" y="2226"/>
                    <a:pt x="1469" y="2226"/>
                  </a:cubicBezTo>
                  <a:cubicBezTo>
                    <a:pt x="1260" y="2116"/>
                    <a:pt x="1260" y="2116"/>
                    <a:pt x="1260" y="2116"/>
                  </a:cubicBezTo>
                  <a:cubicBezTo>
                    <a:pt x="1890" y="984"/>
                    <a:pt x="1890" y="984"/>
                    <a:pt x="1890" y="984"/>
                  </a:cubicBezTo>
                  <a:cubicBezTo>
                    <a:pt x="1913" y="984"/>
                    <a:pt x="1913" y="984"/>
                    <a:pt x="1913" y="984"/>
                  </a:cubicBezTo>
                  <a:lnTo>
                    <a:pt x="1913" y="2226"/>
                  </a:lnTo>
                  <a:close/>
                  <a:moveTo>
                    <a:pt x="3805" y="2226"/>
                  </a:moveTo>
                  <a:cubicBezTo>
                    <a:pt x="2113" y="2226"/>
                    <a:pt x="2113" y="2226"/>
                    <a:pt x="2113" y="2226"/>
                  </a:cubicBezTo>
                  <a:cubicBezTo>
                    <a:pt x="2113" y="998"/>
                    <a:pt x="2113" y="998"/>
                    <a:pt x="2113" y="998"/>
                  </a:cubicBezTo>
                  <a:cubicBezTo>
                    <a:pt x="2113" y="877"/>
                    <a:pt x="2212" y="778"/>
                    <a:pt x="2333" y="778"/>
                  </a:cubicBezTo>
                  <a:cubicBezTo>
                    <a:pt x="3585" y="778"/>
                    <a:pt x="3585" y="778"/>
                    <a:pt x="3585" y="778"/>
                  </a:cubicBezTo>
                  <a:cubicBezTo>
                    <a:pt x="3707" y="778"/>
                    <a:pt x="3805" y="877"/>
                    <a:pt x="3805" y="998"/>
                  </a:cubicBezTo>
                  <a:lnTo>
                    <a:pt x="3805" y="22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3000" dirty="0">
                <a:solidFill>
                  <a:prstClr val="black"/>
                </a:solidFill>
              </a:endParaRPr>
            </a:p>
          </p:txBody>
        </p:sp>
      </p:grpSp>
      <p:sp>
        <p:nvSpPr>
          <p:cNvPr id="59" name="Oval 58"/>
          <p:cNvSpPr/>
          <p:nvPr/>
        </p:nvSpPr>
        <p:spPr>
          <a:xfrm>
            <a:off x="5276988" y="3325465"/>
            <a:ext cx="2092307" cy="2092307"/>
          </a:xfrm>
          <a:prstGeom prst="ellipse">
            <a:avLst/>
          </a:prstGeom>
          <a:solidFill>
            <a:schemeClr val="accent1"/>
          </a:solidFill>
          <a:ln>
            <a:noFill/>
          </a:ln>
          <a:effectLst>
            <a:innerShdw dist="101600" dir="135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algn="ctr" defTabSz="932509"/>
            <a:r>
              <a:rPr lang="en-US" sz="2000" dirty="0">
                <a:solidFill>
                  <a:prstClr val="white"/>
                </a:solidFill>
                <a:latin typeface="Segoe UI Semilight" panose="020B0402040204020203" pitchFamily="34" charset="0"/>
                <a:cs typeface="Segoe UI Semilight" panose="020B0402040204020203" pitchFamily="34" charset="0"/>
              </a:rPr>
              <a:t>Enterprise</a:t>
            </a:r>
          </a:p>
        </p:txBody>
      </p:sp>
      <p:grpSp>
        <p:nvGrpSpPr>
          <p:cNvPr id="60" name="Group 59"/>
          <p:cNvGrpSpPr/>
          <p:nvPr/>
        </p:nvGrpSpPr>
        <p:grpSpPr>
          <a:xfrm>
            <a:off x="5937075" y="3757420"/>
            <a:ext cx="669540" cy="893568"/>
            <a:chOff x="4134941" y="2147707"/>
            <a:chExt cx="511681" cy="682890"/>
          </a:xfrm>
          <a:solidFill>
            <a:schemeClr val="bg1"/>
          </a:solidFill>
        </p:grpSpPr>
        <p:sp>
          <p:nvSpPr>
            <p:cNvPr id="61" name="Freeform 5"/>
            <p:cNvSpPr>
              <a:spLocks noEditPoints="1"/>
            </p:cNvSpPr>
            <p:nvPr/>
          </p:nvSpPr>
          <p:spPr bwMode="auto">
            <a:xfrm>
              <a:off x="4134941" y="2435649"/>
              <a:ext cx="321406" cy="394948"/>
            </a:xfrm>
            <a:custGeom>
              <a:avLst/>
              <a:gdLst>
                <a:gd name="T0" fmla="*/ 0 w 826"/>
                <a:gd name="T1" fmla="*/ 0 h 1015"/>
                <a:gd name="T2" fmla="*/ 0 w 826"/>
                <a:gd name="T3" fmla="*/ 1015 h 1015"/>
                <a:gd name="T4" fmla="*/ 268 w 826"/>
                <a:gd name="T5" fmla="*/ 1015 h 1015"/>
                <a:gd name="T6" fmla="*/ 268 w 826"/>
                <a:gd name="T7" fmla="*/ 806 h 1015"/>
                <a:gd name="T8" fmla="*/ 375 w 826"/>
                <a:gd name="T9" fmla="*/ 806 h 1015"/>
                <a:gd name="T10" fmla="*/ 375 w 826"/>
                <a:gd name="T11" fmla="*/ 1015 h 1015"/>
                <a:gd name="T12" fmla="*/ 453 w 826"/>
                <a:gd name="T13" fmla="*/ 1015 h 1015"/>
                <a:gd name="T14" fmla="*/ 453 w 826"/>
                <a:gd name="T15" fmla="*/ 806 h 1015"/>
                <a:gd name="T16" fmla="*/ 563 w 826"/>
                <a:gd name="T17" fmla="*/ 806 h 1015"/>
                <a:gd name="T18" fmla="*/ 563 w 826"/>
                <a:gd name="T19" fmla="*/ 1015 h 1015"/>
                <a:gd name="T20" fmla="*/ 826 w 826"/>
                <a:gd name="T21" fmla="*/ 1015 h 1015"/>
                <a:gd name="T22" fmla="*/ 826 w 826"/>
                <a:gd name="T23" fmla="*/ 0 h 1015"/>
                <a:gd name="T24" fmla="*/ 0 w 826"/>
                <a:gd name="T25" fmla="*/ 0 h 1015"/>
                <a:gd name="T26" fmla="*/ 748 w 826"/>
                <a:gd name="T27" fmla="*/ 740 h 1015"/>
                <a:gd name="T28" fmla="*/ 83 w 826"/>
                <a:gd name="T29" fmla="*/ 740 h 1015"/>
                <a:gd name="T30" fmla="*/ 83 w 826"/>
                <a:gd name="T31" fmla="*/ 633 h 1015"/>
                <a:gd name="T32" fmla="*/ 748 w 826"/>
                <a:gd name="T33" fmla="*/ 633 h 1015"/>
                <a:gd name="T34" fmla="*/ 748 w 826"/>
                <a:gd name="T35" fmla="*/ 740 h 1015"/>
                <a:gd name="T36" fmla="*/ 748 w 826"/>
                <a:gd name="T37" fmla="*/ 555 h 1015"/>
                <a:gd name="T38" fmla="*/ 83 w 826"/>
                <a:gd name="T39" fmla="*/ 555 h 1015"/>
                <a:gd name="T40" fmla="*/ 83 w 826"/>
                <a:gd name="T41" fmla="*/ 448 h 1015"/>
                <a:gd name="T42" fmla="*/ 748 w 826"/>
                <a:gd name="T43" fmla="*/ 448 h 1015"/>
                <a:gd name="T44" fmla="*/ 748 w 826"/>
                <a:gd name="T45" fmla="*/ 555 h 1015"/>
                <a:gd name="T46" fmla="*/ 748 w 826"/>
                <a:gd name="T47" fmla="*/ 372 h 1015"/>
                <a:gd name="T48" fmla="*/ 83 w 826"/>
                <a:gd name="T49" fmla="*/ 372 h 1015"/>
                <a:gd name="T50" fmla="*/ 83 w 826"/>
                <a:gd name="T51" fmla="*/ 266 h 1015"/>
                <a:gd name="T52" fmla="*/ 748 w 826"/>
                <a:gd name="T53" fmla="*/ 266 h 1015"/>
                <a:gd name="T54" fmla="*/ 748 w 826"/>
                <a:gd name="T55" fmla="*/ 372 h 1015"/>
                <a:gd name="T56" fmla="*/ 748 w 826"/>
                <a:gd name="T57" fmla="*/ 187 h 1015"/>
                <a:gd name="T58" fmla="*/ 83 w 826"/>
                <a:gd name="T59" fmla="*/ 187 h 1015"/>
                <a:gd name="T60" fmla="*/ 83 w 826"/>
                <a:gd name="T61" fmla="*/ 81 h 1015"/>
                <a:gd name="T62" fmla="*/ 748 w 826"/>
                <a:gd name="T63" fmla="*/ 81 h 1015"/>
                <a:gd name="T64" fmla="*/ 748 w 826"/>
                <a:gd name="T65" fmla="*/ 187 h 1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6" h="1015">
                  <a:moveTo>
                    <a:pt x="0" y="0"/>
                  </a:moveTo>
                  <a:lnTo>
                    <a:pt x="0" y="1015"/>
                  </a:lnTo>
                  <a:lnTo>
                    <a:pt x="268" y="1015"/>
                  </a:lnTo>
                  <a:lnTo>
                    <a:pt x="268" y="806"/>
                  </a:lnTo>
                  <a:lnTo>
                    <a:pt x="375" y="806"/>
                  </a:lnTo>
                  <a:lnTo>
                    <a:pt x="375" y="1015"/>
                  </a:lnTo>
                  <a:lnTo>
                    <a:pt x="453" y="1015"/>
                  </a:lnTo>
                  <a:lnTo>
                    <a:pt x="453" y="806"/>
                  </a:lnTo>
                  <a:lnTo>
                    <a:pt x="563" y="806"/>
                  </a:lnTo>
                  <a:lnTo>
                    <a:pt x="563" y="1015"/>
                  </a:lnTo>
                  <a:lnTo>
                    <a:pt x="826" y="1015"/>
                  </a:lnTo>
                  <a:lnTo>
                    <a:pt x="826" y="0"/>
                  </a:lnTo>
                  <a:lnTo>
                    <a:pt x="0" y="0"/>
                  </a:lnTo>
                  <a:close/>
                  <a:moveTo>
                    <a:pt x="748" y="740"/>
                  </a:moveTo>
                  <a:lnTo>
                    <a:pt x="83" y="740"/>
                  </a:lnTo>
                  <a:lnTo>
                    <a:pt x="83" y="633"/>
                  </a:lnTo>
                  <a:lnTo>
                    <a:pt x="748" y="633"/>
                  </a:lnTo>
                  <a:lnTo>
                    <a:pt x="748" y="740"/>
                  </a:lnTo>
                  <a:close/>
                  <a:moveTo>
                    <a:pt x="748" y="555"/>
                  </a:moveTo>
                  <a:lnTo>
                    <a:pt x="83" y="555"/>
                  </a:lnTo>
                  <a:lnTo>
                    <a:pt x="83" y="448"/>
                  </a:lnTo>
                  <a:lnTo>
                    <a:pt x="748" y="448"/>
                  </a:lnTo>
                  <a:lnTo>
                    <a:pt x="748" y="555"/>
                  </a:lnTo>
                  <a:close/>
                  <a:moveTo>
                    <a:pt x="748" y="372"/>
                  </a:moveTo>
                  <a:lnTo>
                    <a:pt x="83" y="372"/>
                  </a:lnTo>
                  <a:lnTo>
                    <a:pt x="83" y="266"/>
                  </a:lnTo>
                  <a:lnTo>
                    <a:pt x="748" y="266"/>
                  </a:lnTo>
                  <a:lnTo>
                    <a:pt x="748" y="372"/>
                  </a:lnTo>
                  <a:close/>
                  <a:moveTo>
                    <a:pt x="748" y="187"/>
                  </a:moveTo>
                  <a:lnTo>
                    <a:pt x="83" y="187"/>
                  </a:lnTo>
                  <a:lnTo>
                    <a:pt x="83" y="81"/>
                  </a:lnTo>
                  <a:lnTo>
                    <a:pt x="748" y="81"/>
                  </a:lnTo>
                  <a:lnTo>
                    <a:pt x="748"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62" name="Freeform 6"/>
            <p:cNvSpPr>
              <a:spLocks noEditPoints="1"/>
            </p:cNvSpPr>
            <p:nvPr/>
          </p:nvSpPr>
          <p:spPr bwMode="auto">
            <a:xfrm>
              <a:off x="4325994" y="2147707"/>
              <a:ext cx="320628" cy="682890"/>
            </a:xfrm>
            <a:custGeom>
              <a:avLst/>
              <a:gdLst>
                <a:gd name="T0" fmla="*/ 0 w 824"/>
                <a:gd name="T1" fmla="*/ 0 h 1755"/>
                <a:gd name="T2" fmla="*/ 0 w 824"/>
                <a:gd name="T3" fmla="*/ 686 h 1755"/>
                <a:gd name="T4" fmla="*/ 81 w 824"/>
                <a:gd name="T5" fmla="*/ 686 h 1755"/>
                <a:gd name="T6" fmla="*/ 81 w 824"/>
                <a:gd name="T7" fmla="*/ 636 h 1755"/>
                <a:gd name="T8" fmla="*/ 748 w 824"/>
                <a:gd name="T9" fmla="*/ 636 h 1755"/>
                <a:gd name="T10" fmla="*/ 748 w 824"/>
                <a:gd name="T11" fmla="*/ 742 h 1755"/>
                <a:gd name="T12" fmla="*/ 414 w 824"/>
                <a:gd name="T13" fmla="*/ 742 h 1755"/>
                <a:gd name="T14" fmla="*/ 414 w 824"/>
                <a:gd name="T15" fmla="*/ 821 h 1755"/>
                <a:gd name="T16" fmla="*/ 748 w 824"/>
                <a:gd name="T17" fmla="*/ 821 h 1755"/>
                <a:gd name="T18" fmla="*/ 748 w 824"/>
                <a:gd name="T19" fmla="*/ 927 h 1755"/>
                <a:gd name="T20" fmla="*/ 414 w 824"/>
                <a:gd name="T21" fmla="*/ 927 h 1755"/>
                <a:gd name="T22" fmla="*/ 414 w 824"/>
                <a:gd name="T23" fmla="*/ 1006 h 1755"/>
                <a:gd name="T24" fmla="*/ 748 w 824"/>
                <a:gd name="T25" fmla="*/ 1006 h 1755"/>
                <a:gd name="T26" fmla="*/ 748 w 824"/>
                <a:gd name="T27" fmla="*/ 1112 h 1755"/>
                <a:gd name="T28" fmla="*/ 414 w 824"/>
                <a:gd name="T29" fmla="*/ 1112 h 1755"/>
                <a:gd name="T30" fmla="*/ 414 w 824"/>
                <a:gd name="T31" fmla="*/ 1188 h 1755"/>
                <a:gd name="T32" fmla="*/ 748 w 824"/>
                <a:gd name="T33" fmla="*/ 1188 h 1755"/>
                <a:gd name="T34" fmla="*/ 748 w 824"/>
                <a:gd name="T35" fmla="*/ 1295 h 1755"/>
                <a:gd name="T36" fmla="*/ 414 w 824"/>
                <a:gd name="T37" fmla="*/ 1295 h 1755"/>
                <a:gd name="T38" fmla="*/ 414 w 824"/>
                <a:gd name="T39" fmla="*/ 1373 h 1755"/>
                <a:gd name="T40" fmla="*/ 748 w 824"/>
                <a:gd name="T41" fmla="*/ 1373 h 1755"/>
                <a:gd name="T42" fmla="*/ 748 w 824"/>
                <a:gd name="T43" fmla="*/ 1480 h 1755"/>
                <a:gd name="T44" fmla="*/ 414 w 824"/>
                <a:gd name="T45" fmla="*/ 1480 h 1755"/>
                <a:gd name="T46" fmla="*/ 414 w 824"/>
                <a:gd name="T47" fmla="*/ 1755 h 1755"/>
                <a:gd name="T48" fmla="*/ 454 w 824"/>
                <a:gd name="T49" fmla="*/ 1755 h 1755"/>
                <a:gd name="T50" fmla="*/ 454 w 824"/>
                <a:gd name="T51" fmla="*/ 1546 h 1755"/>
                <a:gd name="T52" fmla="*/ 561 w 824"/>
                <a:gd name="T53" fmla="*/ 1546 h 1755"/>
                <a:gd name="T54" fmla="*/ 561 w 824"/>
                <a:gd name="T55" fmla="*/ 1755 h 1755"/>
                <a:gd name="T56" fmla="*/ 824 w 824"/>
                <a:gd name="T57" fmla="*/ 1755 h 1755"/>
                <a:gd name="T58" fmla="*/ 824 w 824"/>
                <a:gd name="T59" fmla="*/ 0 h 1755"/>
                <a:gd name="T60" fmla="*/ 0 w 824"/>
                <a:gd name="T61" fmla="*/ 0 h 1755"/>
                <a:gd name="T62" fmla="*/ 748 w 824"/>
                <a:gd name="T63" fmla="*/ 558 h 1755"/>
                <a:gd name="T64" fmla="*/ 81 w 824"/>
                <a:gd name="T65" fmla="*/ 558 h 1755"/>
                <a:gd name="T66" fmla="*/ 81 w 824"/>
                <a:gd name="T67" fmla="*/ 451 h 1755"/>
                <a:gd name="T68" fmla="*/ 748 w 824"/>
                <a:gd name="T69" fmla="*/ 451 h 1755"/>
                <a:gd name="T70" fmla="*/ 748 w 824"/>
                <a:gd name="T71" fmla="*/ 558 h 1755"/>
                <a:gd name="T72" fmla="*/ 748 w 824"/>
                <a:gd name="T73" fmla="*/ 375 h 1755"/>
                <a:gd name="T74" fmla="*/ 81 w 824"/>
                <a:gd name="T75" fmla="*/ 375 h 1755"/>
                <a:gd name="T76" fmla="*/ 81 w 824"/>
                <a:gd name="T77" fmla="*/ 268 h 1755"/>
                <a:gd name="T78" fmla="*/ 748 w 824"/>
                <a:gd name="T79" fmla="*/ 268 h 1755"/>
                <a:gd name="T80" fmla="*/ 748 w 824"/>
                <a:gd name="T81" fmla="*/ 375 h 1755"/>
                <a:gd name="T82" fmla="*/ 748 w 824"/>
                <a:gd name="T83" fmla="*/ 190 h 1755"/>
                <a:gd name="T84" fmla="*/ 81 w 824"/>
                <a:gd name="T85" fmla="*/ 190 h 1755"/>
                <a:gd name="T86" fmla="*/ 81 w 824"/>
                <a:gd name="T87" fmla="*/ 83 h 1755"/>
                <a:gd name="T88" fmla="*/ 748 w 824"/>
                <a:gd name="T89" fmla="*/ 83 h 1755"/>
                <a:gd name="T90" fmla="*/ 748 w 824"/>
                <a:gd name="T91" fmla="*/ 19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4" h="1755">
                  <a:moveTo>
                    <a:pt x="0" y="0"/>
                  </a:moveTo>
                  <a:lnTo>
                    <a:pt x="0" y="686"/>
                  </a:lnTo>
                  <a:lnTo>
                    <a:pt x="81" y="686"/>
                  </a:lnTo>
                  <a:lnTo>
                    <a:pt x="81" y="636"/>
                  </a:lnTo>
                  <a:lnTo>
                    <a:pt x="748" y="636"/>
                  </a:lnTo>
                  <a:lnTo>
                    <a:pt x="748" y="742"/>
                  </a:lnTo>
                  <a:lnTo>
                    <a:pt x="414" y="742"/>
                  </a:lnTo>
                  <a:lnTo>
                    <a:pt x="414" y="821"/>
                  </a:lnTo>
                  <a:lnTo>
                    <a:pt x="748" y="821"/>
                  </a:lnTo>
                  <a:lnTo>
                    <a:pt x="748" y="927"/>
                  </a:lnTo>
                  <a:lnTo>
                    <a:pt x="414" y="927"/>
                  </a:lnTo>
                  <a:lnTo>
                    <a:pt x="414" y="1006"/>
                  </a:lnTo>
                  <a:lnTo>
                    <a:pt x="748" y="1006"/>
                  </a:lnTo>
                  <a:lnTo>
                    <a:pt x="748" y="1112"/>
                  </a:lnTo>
                  <a:lnTo>
                    <a:pt x="414" y="1112"/>
                  </a:lnTo>
                  <a:lnTo>
                    <a:pt x="414" y="1188"/>
                  </a:lnTo>
                  <a:lnTo>
                    <a:pt x="748" y="1188"/>
                  </a:lnTo>
                  <a:lnTo>
                    <a:pt x="748" y="1295"/>
                  </a:lnTo>
                  <a:lnTo>
                    <a:pt x="414" y="1295"/>
                  </a:lnTo>
                  <a:lnTo>
                    <a:pt x="414" y="1373"/>
                  </a:lnTo>
                  <a:lnTo>
                    <a:pt x="748" y="1373"/>
                  </a:lnTo>
                  <a:lnTo>
                    <a:pt x="748" y="1480"/>
                  </a:lnTo>
                  <a:lnTo>
                    <a:pt x="414" y="1480"/>
                  </a:lnTo>
                  <a:lnTo>
                    <a:pt x="414" y="1755"/>
                  </a:lnTo>
                  <a:lnTo>
                    <a:pt x="454" y="1755"/>
                  </a:lnTo>
                  <a:lnTo>
                    <a:pt x="454" y="1546"/>
                  </a:lnTo>
                  <a:lnTo>
                    <a:pt x="561" y="1546"/>
                  </a:lnTo>
                  <a:lnTo>
                    <a:pt x="561" y="1755"/>
                  </a:lnTo>
                  <a:lnTo>
                    <a:pt x="824" y="1755"/>
                  </a:lnTo>
                  <a:lnTo>
                    <a:pt x="824" y="0"/>
                  </a:lnTo>
                  <a:lnTo>
                    <a:pt x="0" y="0"/>
                  </a:lnTo>
                  <a:close/>
                  <a:moveTo>
                    <a:pt x="748" y="558"/>
                  </a:moveTo>
                  <a:lnTo>
                    <a:pt x="81" y="558"/>
                  </a:lnTo>
                  <a:lnTo>
                    <a:pt x="81" y="451"/>
                  </a:lnTo>
                  <a:lnTo>
                    <a:pt x="748" y="451"/>
                  </a:lnTo>
                  <a:lnTo>
                    <a:pt x="748" y="558"/>
                  </a:lnTo>
                  <a:close/>
                  <a:moveTo>
                    <a:pt x="748" y="375"/>
                  </a:moveTo>
                  <a:lnTo>
                    <a:pt x="81" y="375"/>
                  </a:lnTo>
                  <a:lnTo>
                    <a:pt x="81" y="268"/>
                  </a:lnTo>
                  <a:lnTo>
                    <a:pt x="748" y="268"/>
                  </a:lnTo>
                  <a:lnTo>
                    <a:pt x="748" y="375"/>
                  </a:lnTo>
                  <a:close/>
                  <a:moveTo>
                    <a:pt x="748" y="190"/>
                  </a:moveTo>
                  <a:lnTo>
                    <a:pt x="81" y="190"/>
                  </a:lnTo>
                  <a:lnTo>
                    <a:pt x="81" y="83"/>
                  </a:lnTo>
                  <a:lnTo>
                    <a:pt x="748" y="83"/>
                  </a:lnTo>
                  <a:lnTo>
                    <a:pt x="748" y="1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cxnSp>
        <p:nvCxnSpPr>
          <p:cNvPr id="63" name="Straight Connector 62"/>
          <p:cNvCxnSpPr>
            <a:stCxn id="15" idx="2"/>
          </p:cNvCxnSpPr>
          <p:nvPr/>
        </p:nvCxnSpPr>
        <p:spPr>
          <a:xfrm flipH="1">
            <a:off x="3039547" y="3035132"/>
            <a:ext cx="1132757" cy="1294"/>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8371389" y="3035132"/>
            <a:ext cx="1132757" cy="1294"/>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5284964" y="3036424"/>
            <a:ext cx="1984463"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flipV="1">
            <a:off x="2764741" y="3510471"/>
            <a:ext cx="432895" cy="519745"/>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flipV="1">
            <a:off x="5022991" y="3506483"/>
            <a:ext cx="333098" cy="39992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7193301" y="3506480"/>
            <a:ext cx="316309" cy="37977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9331298" y="3501655"/>
            <a:ext cx="427975" cy="513839"/>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flipV="1">
            <a:off x="8131316" y="3487854"/>
            <a:ext cx="427050" cy="512726"/>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4002816" y="3496893"/>
            <a:ext cx="428281" cy="514206"/>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72" name="Group 71"/>
          <p:cNvGrpSpPr/>
          <p:nvPr/>
        </p:nvGrpSpPr>
        <p:grpSpPr>
          <a:xfrm>
            <a:off x="2751297" y="2409150"/>
            <a:ext cx="461232" cy="461231"/>
            <a:chOff x="385603" y="3523933"/>
            <a:chExt cx="461297" cy="461296"/>
          </a:xfrm>
        </p:grpSpPr>
        <p:sp>
          <p:nvSpPr>
            <p:cNvPr id="73" name="Oval 72"/>
            <p:cNvSpPr/>
            <p:nvPr/>
          </p:nvSpPr>
          <p:spPr>
            <a:xfrm>
              <a:off x="385603" y="3523933"/>
              <a:ext cx="461297" cy="461296"/>
            </a:xfrm>
            <a:prstGeom prst="ellipse">
              <a:avLst/>
            </a:prstGeom>
            <a:solidFill>
              <a:schemeClr val="bg1">
                <a:lumMod val="95000"/>
              </a:schemeClr>
            </a:solidFill>
            <a:ln>
              <a:noFill/>
            </a:ln>
            <a:effectLst>
              <a:innerShdw dist="50800" dir="135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endParaRPr lang="en-US" sz="1836" dirty="0">
                <a:solidFill>
                  <a:prstClr val="white"/>
                </a:solidFill>
              </a:endParaRPr>
            </a:p>
          </p:txBody>
        </p:sp>
        <p:grpSp>
          <p:nvGrpSpPr>
            <p:cNvPr id="74" name="Group 73"/>
            <p:cNvGrpSpPr/>
            <p:nvPr/>
          </p:nvGrpSpPr>
          <p:grpSpPr>
            <a:xfrm>
              <a:off x="527471" y="3637336"/>
              <a:ext cx="177561" cy="234490"/>
              <a:chOff x="4872030" y="3858345"/>
              <a:chExt cx="435843" cy="575581"/>
            </a:xfrm>
            <a:solidFill>
              <a:schemeClr val="accent3"/>
            </a:solidFill>
          </p:grpSpPr>
          <p:sp>
            <p:nvSpPr>
              <p:cNvPr id="75" name="Freeform 19"/>
              <p:cNvSpPr>
                <a:spLocks noEditPoints="1"/>
              </p:cNvSpPr>
              <p:nvPr/>
            </p:nvSpPr>
            <p:spPr bwMode="auto">
              <a:xfrm>
                <a:off x="4872030" y="3858345"/>
                <a:ext cx="435843" cy="575581"/>
              </a:xfrm>
              <a:custGeom>
                <a:avLst/>
                <a:gdLst>
                  <a:gd name="T0" fmla="*/ 574 w 574"/>
                  <a:gd name="T1" fmla="*/ 186 h 759"/>
                  <a:gd name="T2" fmla="*/ 574 w 574"/>
                  <a:gd name="T3" fmla="*/ 186 h 759"/>
                  <a:gd name="T4" fmla="*/ 388 w 574"/>
                  <a:gd name="T5" fmla="*/ 186 h 759"/>
                  <a:gd name="T6" fmla="*/ 388 w 574"/>
                  <a:gd name="T7" fmla="*/ 0 h 759"/>
                  <a:gd name="T8" fmla="*/ 329 w 574"/>
                  <a:gd name="T9" fmla="*/ 0 h 759"/>
                  <a:gd name="T10" fmla="*/ 21 w 574"/>
                  <a:gd name="T11" fmla="*/ 0 h 759"/>
                  <a:gd name="T12" fmla="*/ 0 w 574"/>
                  <a:gd name="T13" fmla="*/ 20 h 759"/>
                  <a:gd name="T14" fmla="*/ 0 w 574"/>
                  <a:gd name="T15" fmla="*/ 738 h 759"/>
                  <a:gd name="T16" fmla="*/ 21 w 574"/>
                  <a:gd name="T17" fmla="*/ 759 h 759"/>
                  <a:gd name="T18" fmla="*/ 329 w 574"/>
                  <a:gd name="T19" fmla="*/ 759 h 759"/>
                  <a:gd name="T20" fmla="*/ 553 w 574"/>
                  <a:gd name="T21" fmla="*/ 759 h 759"/>
                  <a:gd name="T22" fmla="*/ 574 w 574"/>
                  <a:gd name="T23" fmla="*/ 738 h 759"/>
                  <a:gd name="T24" fmla="*/ 574 w 574"/>
                  <a:gd name="T25" fmla="*/ 384 h 759"/>
                  <a:gd name="T26" fmla="*/ 574 w 574"/>
                  <a:gd name="T27" fmla="*/ 384 h 759"/>
                  <a:gd name="T28" fmla="*/ 574 w 574"/>
                  <a:gd name="T29" fmla="*/ 186 h 759"/>
                  <a:gd name="T30" fmla="*/ 75 w 574"/>
                  <a:gd name="T31" fmla="*/ 146 h 759"/>
                  <a:gd name="T32" fmla="*/ 270 w 574"/>
                  <a:gd name="T33" fmla="*/ 146 h 759"/>
                  <a:gd name="T34" fmla="*/ 270 w 574"/>
                  <a:gd name="T35" fmla="*/ 192 h 759"/>
                  <a:gd name="T36" fmla="*/ 75 w 574"/>
                  <a:gd name="T37" fmla="*/ 192 h 759"/>
                  <a:gd name="T38" fmla="*/ 75 w 574"/>
                  <a:gd name="T39" fmla="*/ 146 h 759"/>
                  <a:gd name="T40" fmla="*/ 499 w 574"/>
                  <a:gd name="T41" fmla="*/ 667 h 759"/>
                  <a:gd name="T42" fmla="*/ 329 w 574"/>
                  <a:gd name="T43" fmla="*/ 667 h 759"/>
                  <a:gd name="T44" fmla="*/ 75 w 574"/>
                  <a:gd name="T45" fmla="*/ 667 h 759"/>
                  <a:gd name="T46" fmla="*/ 75 w 574"/>
                  <a:gd name="T47" fmla="*/ 622 h 759"/>
                  <a:gd name="T48" fmla="*/ 329 w 574"/>
                  <a:gd name="T49" fmla="*/ 622 h 759"/>
                  <a:gd name="T50" fmla="*/ 499 w 574"/>
                  <a:gd name="T51" fmla="*/ 622 h 759"/>
                  <a:gd name="T52" fmla="*/ 499 w 574"/>
                  <a:gd name="T53" fmla="*/ 667 h 759"/>
                  <a:gd name="T54" fmla="*/ 499 w 574"/>
                  <a:gd name="T55" fmla="*/ 561 h 759"/>
                  <a:gd name="T56" fmla="*/ 329 w 574"/>
                  <a:gd name="T57" fmla="*/ 561 h 759"/>
                  <a:gd name="T58" fmla="*/ 75 w 574"/>
                  <a:gd name="T59" fmla="*/ 561 h 759"/>
                  <a:gd name="T60" fmla="*/ 75 w 574"/>
                  <a:gd name="T61" fmla="*/ 516 h 759"/>
                  <a:gd name="T62" fmla="*/ 329 w 574"/>
                  <a:gd name="T63" fmla="*/ 516 h 759"/>
                  <a:gd name="T64" fmla="*/ 499 w 574"/>
                  <a:gd name="T65" fmla="*/ 516 h 759"/>
                  <a:gd name="T66" fmla="*/ 499 w 574"/>
                  <a:gd name="T67" fmla="*/ 561 h 759"/>
                  <a:gd name="T68" fmla="*/ 499 w 574"/>
                  <a:gd name="T69" fmla="*/ 455 h 759"/>
                  <a:gd name="T70" fmla="*/ 329 w 574"/>
                  <a:gd name="T71" fmla="*/ 455 h 759"/>
                  <a:gd name="T72" fmla="*/ 75 w 574"/>
                  <a:gd name="T73" fmla="*/ 455 h 759"/>
                  <a:gd name="T74" fmla="*/ 75 w 574"/>
                  <a:gd name="T75" fmla="*/ 410 h 759"/>
                  <a:gd name="T76" fmla="*/ 329 w 574"/>
                  <a:gd name="T77" fmla="*/ 410 h 759"/>
                  <a:gd name="T78" fmla="*/ 499 w 574"/>
                  <a:gd name="T79" fmla="*/ 410 h 759"/>
                  <a:gd name="T80" fmla="*/ 499 w 574"/>
                  <a:gd name="T81" fmla="*/ 455 h 759"/>
                  <a:gd name="T82" fmla="*/ 499 w 574"/>
                  <a:gd name="T83" fmla="*/ 349 h 759"/>
                  <a:gd name="T84" fmla="*/ 329 w 574"/>
                  <a:gd name="T85" fmla="*/ 349 h 759"/>
                  <a:gd name="T86" fmla="*/ 75 w 574"/>
                  <a:gd name="T87" fmla="*/ 349 h 759"/>
                  <a:gd name="T88" fmla="*/ 75 w 574"/>
                  <a:gd name="T89" fmla="*/ 304 h 759"/>
                  <a:gd name="T90" fmla="*/ 329 w 574"/>
                  <a:gd name="T91" fmla="*/ 304 h 759"/>
                  <a:gd name="T92" fmla="*/ 499 w 574"/>
                  <a:gd name="T93" fmla="*/ 304 h 759"/>
                  <a:gd name="T94" fmla="*/ 499 w 574"/>
                  <a:gd name="T95" fmla="*/ 349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74" h="759">
                    <a:moveTo>
                      <a:pt x="574" y="186"/>
                    </a:moveTo>
                    <a:cubicBezTo>
                      <a:pt x="574" y="186"/>
                      <a:pt x="574" y="186"/>
                      <a:pt x="574" y="186"/>
                    </a:cubicBezTo>
                    <a:cubicBezTo>
                      <a:pt x="388" y="186"/>
                      <a:pt x="388" y="186"/>
                      <a:pt x="388" y="186"/>
                    </a:cubicBezTo>
                    <a:cubicBezTo>
                      <a:pt x="388" y="0"/>
                      <a:pt x="388" y="0"/>
                      <a:pt x="388" y="0"/>
                    </a:cubicBezTo>
                    <a:cubicBezTo>
                      <a:pt x="329" y="0"/>
                      <a:pt x="329" y="0"/>
                      <a:pt x="329" y="0"/>
                    </a:cubicBezTo>
                    <a:cubicBezTo>
                      <a:pt x="21" y="0"/>
                      <a:pt x="21" y="0"/>
                      <a:pt x="21" y="0"/>
                    </a:cubicBezTo>
                    <a:cubicBezTo>
                      <a:pt x="9" y="0"/>
                      <a:pt x="0" y="9"/>
                      <a:pt x="0" y="20"/>
                    </a:cubicBezTo>
                    <a:cubicBezTo>
                      <a:pt x="0" y="738"/>
                      <a:pt x="0" y="738"/>
                      <a:pt x="0" y="738"/>
                    </a:cubicBezTo>
                    <a:cubicBezTo>
                      <a:pt x="0" y="750"/>
                      <a:pt x="9" y="759"/>
                      <a:pt x="21" y="759"/>
                    </a:cubicBezTo>
                    <a:cubicBezTo>
                      <a:pt x="329" y="759"/>
                      <a:pt x="329" y="759"/>
                      <a:pt x="329" y="759"/>
                    </a:cubicBezTo>
                    <a:cubicBezTo>
                      <a:pt x="553" y="759"/>
                      <a:pt x="553" y="759"/>
                      <a:pt x="553" y="759"/>
                    </a:cubicBezTo>
                    <a:cubicBezTo>
                      <a:pt x="565" y="759"/>
                      <a:pt x="574" y="750"/>
                      <a:pt x="574" y="738"/>
                    </a:cubicBezTo>
                    <a:cubicBezTo>
                      <a:pt x="574" y="384"/>
                      <a:pt x="574" y="384"/>
                      <a:pt x="574" y="384"/>
                    </a:cubicBezTo>
                    <a:cubicBezTo>
                      <a:pt x="574" y="384"/>
                      <a:pt x="574" y="384"/>
                      <a:pt x="574" y="384"/>
                    </a:cubicBezTo>
                    <a:cubicBezTo>
                      <a:pt x="574" y="186"/>
                      <a:pt x="574" y="186"/>
                      <a:pt x="574" y="186"/>
                    </a:cubicBezTo>
                    <a:close/>
                    <a:moveTo>
                      <a:pt x="75" y="146"/>
                    </a:moveTo>
                    <a:cubicBezTo>
                      <a:pt x="270" y="146"/>
                      <a:pt x="270" y="146"/>
                      <a:pt x="270" y="146"/>
                    </a:cubicBezTo>
                    <a:cubicBezTo>
                      <a:pt x="270" y="192"/>
                      <a:pt x="270" y="192"/>
                      <a:pt x="270" y="192"/>
                    </a:cubicBezTo>
                    <a:cubicBezTo>
                      <a:pt x="75" y="192"/>
                      <a:pt x="75" y="192"/>
                      <a:pt x="75" y="192"/>
                    </a:cubicBezTo>
                    <a:lnTo>
                      <a:pt x="75" y="146"/>
                    </a:lnTo>
                    <a:close/>
                    <a:moveTo>
                      <a:pt x="499" y="667"/>
                    </a:moveTo>
                    <a:cubicBezTo>
                      <a:pt x="329" y="667"/>
                      <a:pt x="329" y="667"/>
                      <a:pt x="329" y="667"/>
                    </a:cubicBezTo>
                    <a:cubicBezTo>
                      <a:pt x="75" y="667"/>
                      <a:pt x="75" y="667"/>
                      <a:pt x="75" y="667"/>
                    </a:cubicBezTo>
                    <a:cubicBezTo>
                      <a:pt x="75" y="622"/>
                      <a:pt x="75" y="622"/>
                      <a:pt x="75" y="622"/>
                    </a:cubicBezTo>
                    <a:cubicBezTo>
                      <a:pt x="329" y="622"/>
                      <a:pt x="329" y="622"/>
                      <a:pt x="329" y="622"/>
                    </a:cubicBezTo>
                    <a:cubicBezTo>
                      <a:pt x="499" y="622"/>
                      <a:pt x="499" y="622"/>
                      <a:pt x="499" y="622"/>
                    </a:cubicBezTo>
                    <a:lnTo>
                      <a:pt x="499" y="667"/>
                    </a:lnTo>
                    <a:close/>
                    <a:moveTo>
                      <a:pt x="499" y="561"/>
                    </a:moveTo>
                    <a:cubicBezTo>
                      <a:pt x="329" y="561"/>
                      <a:pt x="329" y="561"/>
                      <a:pt x="329" y="561"/>
                    </a:cubicBezTo>
                    <a:cubicBezTo>
                      <a:pt x="75" y="561"/>
                      <a:pt x="75" y="561"/>
                      <a:pt x="75" y="561"/>
                    </a:cubicBezTo>
                    <a:cubicBezTo>
                      <a:pt x="75" y="516"/>
                      <a:pt x="75" y="516"/>
                      <a:pt x="75" y="516"/>
                    </a:cubicBezTo>
                    <a:cubicBezTo>
                      <a:pt x="329" y="516"/>
                      <a:pt x="329" y="516"/>
                      <a:pt x="329" y="516"/>
                    </a:cubicBezTo>
                    <a:cubicBezTo>
                      <a:pt x="499" y="516"/>
                      <a:pt x="499" y="516"/>
                      <a:pt x="499" y="516"/>
                    </a:cubicBezTo>
                    <a:lnTo>
                      <a:pt x="499" y="561"/>
                    </a:lnTo>
                    <a:close/>
                    <a:moveTo>
                      <a:pt x="499" y="455"/>
                    </a:moveTo>
                    <a:cubicBezTo>
                      <a:pt x="329" y="455"/>
                      <a:pt x="329" y="455"/>
                      <a:pt x="329" y="455"/>
                    </a:cubicBezTo>
                    <a:cubicBezTo>
                      <a:pt x="75" y="455"/>
                      <a:pt x="75" y="455"/>
                      <a:pt x="75" y="455"/>
                    </a:cubicBezTo>
                    <a:cubicBezTo>
                      <a:pt x="75" y="410"/>
                      <a:pt x="75" y="410"/>
                      <a:pt x="75" y="410"/>
                    </a:cubicBezTo>
                    <a:cubicBezTo>
                      <a:pt x="329" y="410"/>
                      <a:pt x="329" y="410"/>
                      <a:pt x="329" y="410"/>
                    </a:cubicBezTo>
                    <a:cubicBezTo>
                      <a:pt x="499" y="410"/>
                      <a:pt x="499" y="410"/>
                      <a:pt x="499" y="410"/>
                    </a:cubicBezTo>
                    <a:lnTo>
                      <a:pt x="499" y="455"/>
                    </a:lnTo>
                    <a:close/>
                    <a:moveTo>
                      <a:pt x="499" y="349"/>
                    </a:moveTo>
                    <a:cubicBezTo>
                      <a:pt x="329" y="349"/>
                      <a:pt x="329" y="349"/>
                      <a:pt x="329" y="349"/>
                    </a:cubicBezTo>
                    <a:cubicBezTo>
                      <a:pt x="75" y="349"/>
                      <a:pt x="75" y="349"/>
                      <a:pt x="75" y="349"/>
                    </a:cubicBezTo>
                    <a:cubicBezTo>
                      <a:pt x="75" y="304"/>
                      <a:pt x="75" y="304"/>
                      <a:pt x="75" y="304"/>
                    </a:cubicBezTo>
                    <a:cubicBezTo>
                      <a:pt x="329" y="304"/>
                      <a:pt x="329" y="304"/>
                      <a:pt x="329" y="304"/>
                    </a:cubicBezTo>
                    <a:cubicBezTo>
                      <a:pt x="499" y="304"/>
                      <a:pt x="499" y="304"/>
                      <a:pt x="499" y="304"/>
                    </a:cubicBezTo>
                    <a:lnTo>
                      <a:pt x="499" y="3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76" name="Freeform 20"/>
              <p:cNvSpPr>
                <a:spLocks/>
              </p:cNvSpPr>
              <p:nvPr/>
            </p:nvSpPr>
            <p:spPr bwMode="auto">
              <a:xfrm>
                <a:off x="5194036" y="3885525"/>
                <a:ext cx="86337" cy="86657"/>
              </a:xfrm>
              <a:custGeom>
                <a:avLst/>
                <a:gdLst>
                  <a:gd name="T0" fmla="*/ 0 w 270"/>
                  <a:gd name="T1" fmla="*/ 0 h 271"/>
                  <a:gd name="T2" fmla="*/ 0 w 270"/>
                  <a:gd name="T3" fmla="*/ 271 h 271"/>
                  <a:gd name="T4" fmla="*/ 270 w 270"/>
                  <a:gd name="T5" fmla="*/ 271 h 271"/>
                  <a:gd name="T6" fmla="*/ 0 w 270"/>
                  <a:gd name="T7" fmla="*/ 0 h 271"/>
                </a:gdLst>
                <a:ahLst/>
                <a:cxnLst>
                  <a:cxn ang="0">
                    <a:pos x="T0" y="T1"/>
                  </a:cxn>
                  <a:cxn ang="0">
                    <a:pos x="T2" y="T3"/>
                  </a:cxn>
                  <a:cxn ang="0">
                    <a:pos x="T4" y="T5"/>
                  </a:cxn>
                  <a:cxn ang="0">
                    <a:pos x="T6" y="T7"/>
                  </a:cxn>
                </a:cxnLst>
                <a:rect l="0" t="0" r="r" b="b"/>
                <a:pathLst>
                  <a:path w="270" h="271">
                    <a:moveTo>
                      <a:pt x="0" y="0"/>
                    </a:moveTo>
                    <a:lnTo>
                      <a:pt x="0" y="271"/>
                    </a:lnTo>
                    <a:lnTo>
                      <a:pt x="270" y="27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grpSp>
      <p:sp>
        <p:nvSpPr>
          <p:cNvPr id="78" name="Oval 77"/>
          <p:cNvSpPr/>
          <p:nvPr/>
        </p:nvSpPr>
        <p:spPr>
          <a:xfrm>
            <a:off x="5873445" y="2833867"/>
            <a:ext cx="819264" cy="819261"/>
          </a:xfrm>
          <a:prstGeom prst="ellipse">
            <a:avLst/>
          </a:prstGeom>
          <a:solidFill>
            <a:srgbClr val="002060"/>
          </a:solidFill>
          <a:ln>
            <a:noFill/>
          </a:ln>
          <a:effectLst>
            <a:innerShdw dist="50800" dir="135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endParaRPr lang="en-US" sz="1836" dirty="0">
              <a:solidFill>
                <a:prstClr val="white"/>
              </a:solidFill>
            </a:endParaRPr>
          </a:p>
        </p:txBody>
      </p:sp>
      <p:grpSp>
        <p:nvGrpSpPr>
          <p:cNvPr id="79" name="Group 78"/>
          <p:cNvGrpSpPr/>
          <p:nvPr/>
        </p:nvGrpSpPr>
        <p:grpSpPr>
          <a:xfrm>
            <a:off x="6070384" y="3016036"/>
            <a:ext cx="397401" cy="425007"/>
            <a:chOff x="10378848" y="3233140"/>
            <a:chExt cx="393882" cy="421246"/>
          </a:xfrm>
          <a:solidFill>
            <a:schemeClr val="bg1">
              <a:lumMod val="95000"/>
            </a:schemeClr>
          </a:solidFill>
        </p:grpSpPr>
        <p:sp>
          <p:nvSpPr>
            <p:cNvPr id="80" name="Rectangle 79"/>
            <p:cNvSpPr/>
            <p:nvPr/>
          </p:nvSpPr>
          <p:spPr bwMode="auto">
            <a:xfrm>
              <a:off x="10378848" y="3459676"/>
              <a:ext cx="72412" cy="1947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p:cNvSpPr/>
            <p:nvPr/>
          </p:nvSpPr>
          <p:spPr bwMode="auto">
            <a:xfrm>
              <a:off x="10486005" y="3381223"/>
              <a:ext cx="72412" cy="27316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p:cNvSpPr/>
            <p:nvPr/>
          </p:nvSpPr>
          <p:spPr bwMode="auto">
            <a:xfrm>
              <a:off x="10593162" y="3317213"/>
              <a:ext cx="72412" cy="33717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p:cNvSpPr/>
            <p:nvPr/>
          </p:nvSpPr>
          <p:spPr bwMode="auto">
            <a:xfrm>
              <a:off x="10700318" y="3233140"/>
              <a:ext cx="72412" cy="42124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84" name="Group 83"/>
          <p:cNvGrpSpPr/>
          <p:nvPr/>
        </p:nvGrpSpPr>
        <p:grpSpPr>
          <a:xfrm>
            <a:off x="4980076" y="2409150"/>
            <a:ext cx="461232" cy="461231"/>
            <a:chOff x="385603" y="3523933"/>
            <a:chExt cx="461297" cy="461296"/>
          </a:xfrm>
        </p:grpSpPr>
        <p:sp>
          <p:nvSpPr>
            <p:cNvPr id="85" name="Oval 84"/>
            <p:cNvSpPr/>
            <p:nvPr/>
          </p:nvSpPr>
          <p:spPr>
            <a:xfrm>
              <a:off x="385603" y="3523933"/>
              <a:ext cx="461297" cy="461296"/>
            </a:xfrm>
            <a:prstGeom prst="ellipse">
              <a:avLst/>
            </a:prstGeom>
            <a:solidFill>
              <a:schemeClr val="bg1">
                <a:lumMod val="95000"/>
              </a:schemeClr>
            </a:solidFill>
            <a:ln>
              <a:noFill/>
            </a:ln>
            <a:effectLst>
              <a:innerShdw dist="50800" dir="135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endParaRPr lang="en-US" sz="1836" dirty="0">
                <a:solidFill>
                  <a:prstClr val="white"/>
                </a:solidFill>
              </a:endParaRPr>
            </a:p>
          </p:txBody>
        </p:sp>
        <p:grpSp>
          <p:nvGrpSpPr>
            <p:cNvPr id="86" name="Group 85"/>
            <p:cNvGrpSpPr/>
            <p:nvPr/>
          </p:nvGrpSpPr>
          <p:grpSpPr>
            <a:xfrm>
              <a:off x="527471" y="3637336"/>
              <a:ext cx="177561" cy="234490"/>
              <a:chOff x="4872030" y="3858345"/>
              <a:chExt cx="435843" cy="575581"/>
            </a:xfrm>
            <a:solidFill>
              <a:schemeClr val="accent3"/>
            </a:solidFill>
          </p:grpSpPr>
          <p:sp>
            <p:nvSpPr>
              <p:cNvPr id="87" name="Freeform 19"/>
              <p:cNvSpPr>
                <a:spLocks noEditPoints="1"/>
              </p:cNvSpPr>
              <p:nvPr/>
            </p:nvSpPr>
            <p:spPr bwMode="auto">
              <a:xfrm>
                <a:off x="4872030" y="3858345"/>
                <a:ext cx="435843" cy="575581"/>
              </a:xfrm>
              <a:custGeom>
                <a:avLst/>
                <a:gdLst>
                  <a:gd name="T0" fmla="*/ 574 w 574"/>
                  <a:gd name="T1" fmla="*/ 186 h 759"/>
                  <a:gd name="T2" fmla="*/ 574 w 574"/>
                  <a:gd name="T3" fmla="*/ 186 h 759"/>
                  <a:gd name="T4" fmla="*/ 388 w 574"/>
                  <a:gd name="T5" fmla="*/ 186 h 759"/>
                  <a:gd name="T6" fmla="*/ 388 w 574"/>
                  <a:gd name="T7" fmla="*/ 0 h 759"/>
                  <a:gd name="T8" fmla="*/ 329 w 574"/>
                  <a:gd name="T9" fmla="*/ 0 h 759"/>
                  <a:gd name="T10" fmla="*/ 21 w 574"/>
                  <a:gd name="T11" fmla="*/ 0 h 759"/>
                  <a:gd name="T12" fmla="*/ 0 w 574"/>
                  <a:gd name="T13" fmla="*/ 20 h 759"/>
                  <a:gd name="T14" fmla="*/ 0 w 574"/>
                  <a:gd name="T15" fmla="*/ 738 h 759"/>
                  <a:gd name="T16" fmla="*/ 21 w 574"/>
                  <a:gd name="T17" fmla="*/ 759 h 759"/>
                  <a:gd name="T18" fmla="*/ 329 w 574"/>
                  <a:gd name="T19" fmla="*/ 759 h 759"/>
                  <a:gd name="T20" fmla="*/ 553 w 574"/>
                  <a:gd name="T21" fmla="*/ 759 h 759"/>
                  <a:gd name="T22" fmla="*/ 574 w 574"/>
                  <a:gd name="T23" fmla="*/ 738 h 759"/>
                  <a:gd name="T24" fmla="*/ 574 w 574"/>
                  <a:gd name="T25" fmla="*/ 384 h 759"/>
                  <a:gd name="T26" fmla="*/ 574 w 574"/>
                  <a:gd name="T27" fmla="*/ 384 h 759"/>
                  <a:gd name="T28" fmla="*/ 574 w 574"/>
                  <a:gd name="T29" fmla="*/ 186 h 759"/>
                  <a:gd name="T30" fmla="*/ 75 w 574"/>
                  <a:gd name="T31" fmla="*/ 146 h 759"/>
                  <a:gd name="T32" fmla="*/ 270 w 574"/>
                  <a:gd name="T33" fmla="*/ 146 h 759"/>
                  <a:gd name="T34" fmla="*/ 270 w 574"/>
                  <a:gd name="T35" fmla="*/ 192 h 759"/>
                  <a:gd name="T36" fmla="*/ 75 w 574"/>
                  <a:gd name="T37" fmla="*/ 192 h 759"/>
                  <a:gd name="T38" fmla="*/ 75 w 574"/>
                  <a:gd name="T39" fmla="*/ 146 h 759"/>
                  <a:gd name="T40" fmla="*/ 499 w 574"/>
                  <a:gd name="T41" fmla="*/ 667 h 759"/>
                  <a:gd name="T42" fmla="*/ 329 w 574"/>
                  <a:gd name="T43" fmla="*/ 667 h 759"/>
                  <a:gd name="T44" fmla="*/ 75 w 574"/>
                  <a:gd name="T45" fmla="*/ 667 h 759"/>
                  <a:gd name="T46" fmla="*/ 75 w 574"/>
                  <a:gd name="T47" fmla="*/ 622 h 759"/>
                  <a:gd name="T48" fmla="*/ 329 w 574"/>
                  <a:gd name="T49" fmla="*/ 622 h 759"/>
                  <a:gd name="T50" fmla="*/ 499 w 574"/>
                  <a:gd name="T51" fmla="*/ 622 h 759"/>
                  <a:gd name="T52" fmla="*/ 499 w 574"/>
                  <a:gd name="T53" fmla="*/ 667 h 759"/>
                  <a:gd name="T54" fmla="*/ 499 w 574"/>
                  <a:gd name="T55" fmla="*/ 561 h 759"/>
                  <a:gd name="T56" fmla="*/ 329 w 574"/>
                  <a:gd name="T57" fmla="*/ 561 h 759"/>
                  <a:gd name="T58" fmla="*/ 75 w 574"/>
                  <a:gd name="T59" fmla="*/ 561 h 759"/>
                  <a:gd name="T60" fmla="*/ 75 w 574"/>
                  <a:gd name="T61" fmla="*/ 516 h 759"/>
                  <a:gd name="T62" fmla="*/ 329 w 574"/>
                  <a:gd name="T63" fmla="*/ 516 h 759"/>
                  <a:gd name="T64" fmla="*/ 499 w 574"/>
                  <a:gd name="T65" fmla="*/ 516 h 759"/>
                  <a:gd name="T66" fmla="*/ 499 w 574"/>
                  <a:gd name="T67" fmla="*/ 561 h 759"/>
                  <a:gd name="T68" fmla="*/ 499 w 574"/>
                  <a:gd name="T69" fmla="*/ 455 h 759"/>
                  <a:gd name="T70" fmla="*/ 329 w 574"/>
                  <a:gd name="T71" fmla="*/ 455 h 759"/>
                  <a:gd name="T72" fmla="*/ 75 w 574"/>
                  <a:gd name="T73" fmla="*/ 455 h 759"/>
                  <a:gd name="T74" fmla="*/ 75 w 574"/>
                  <a:gd name="T75" fmla="*/ 410 h 759"/>
                  <a:gd name="T76" fmla="*/ 329 w 574"/>
                  <a:gd name="T77" fmla="*/ 410 h 759"/>
                  <a:gd name="T78" fmla="*/ 499 w 574"/>
                  <a:gd name="T79" fmla="*/ 410 h 759"/>
                  <a:gd name="T80" fmla="*/ 499 w 574"/>
                  <a:gd name="T81" fmla="*/ 455 h 759"/>
                  <a:gd name="T82" fmla="*/ 499 w 574"/>
                  <a:gd name="T83" fmla="*/ 349 h 759"/>
                  <a:gd name="T84" fmla="*/ 329 w 574"/>
                  <a:gd name="T85" fmla="*/ 349 h 759"/>
                  <a:gd name="T86" fmla="*/ 75 w 574"/>
                  <a:gd name="T87" fmla="*/ 349 h 759"/>
                  <a:gd name="T88" fmla="*/ 75 w 574"/>
                  <a:gd name="T89" fmla="*/ 304 h 759"/>
                  <a:gd name="T90" fmla="*/ 329 w 574"/>
                  <a:gd name="T91" fmla="*/ 304 h 759"/>
                  <a:gd name="T92" fmla="*/ 499 w 574"/>
                  <a:gd name="T93" fmla="*/ 304 h 759"/>
                  <a:gd name="T94" fmla="*/ 499 w 574"/>
                  <a:gd name="T95" fmla="*/ 349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74" h="759">
                    <a:moveTo>
                      <a:pt x="574" y="186"/>
                    </a:moveTo>
                    <a:cubicBezTo>
                      <a:pt x="574" y="186"/>
                      <a:pt x="574" y="186"/>
                      <a:pt x="574" y="186"/>
                    </a:cubicBezTo>
                    <a:cubicBezTo>
                      <a:pt x="388" y="186"/>
                      <a:pt x="388" y="186"/>
                      <a:pt x="388" y="186"/>
                    </a:cubicBezTo>
                    <a:cubicBezTo>
                      <a:pt x="388" y="0"/>
                      <a:pt x="388" y="0"/>
                      <a:pt x="388" y="0"/>
                    </a:cubicBezTo>
                    <a:cubicBezTo>
                      <a:pt x="329" y="0"/>
                      <a:pt x="329" y="0"/>
                      <a:pt x="329" y="0"/>
                    </a:cubicBezTo>
                    <a:cubicBezTo>
                      <a:pt x="21" y="0"/>
                      <a:pt x="21" y="0"/>
                      <a:pt x="21" y="0"/>
                    </a:cubicBezTo>
                    <a:cubicBezTo>
                      <a:pt x="9" y="0"/>
                      <a:pt x="0" y="9"/>
                      <a:pt x="0" y="20"/>
                    </a:cubicBezTo>
                    <a:cubicBezTo>
                      <a:pt x="0" y="738"/>
                      <a:pt x="0" y="738"/>
                      <a:pt x="0" y="738"/>
                    </a:cubicBezTo>
                    <a:cubicBezTo>
                      <a:pt x="0" y="750"/>
                      <a:pt x="9" y="759"/>
                      <a:pt x="21" y="759"/>
                    </a:cubicBezTo>
                    <a:cubicBezTo>
                      <a:pt x="329" y="759"/>
                      <a:pt x="329" y="759"/>
                      <a:pt x="329" y="759"/>
                    </a:cubicBezTo>
                    <a:cubicBezTo>
                      <a:pt x="553" y="759"/>
                      <a:pt x="553" y="759"/>
                      <a:pt x="553" y="759"/>
                    </a:cubicBezTo>
                    <a:cubicBezTo>
                      <a:pt x="565" y="759"/>
                      <a:pt x="574" y="750"/>
                      <a:pt x="574" y="738"/>
                    </a:cubicBezTo>
                    <a:cubicBezTo>
                      <a:pt x="574" y="384"/>
                      <a:pt x="574" y="384"/>
                      <a:pt x="574" y="384"/>
                    </a:cubicBezTo>
                    <a:cubicBezTo>
                      <a:pt x="574" y="384"/>
                      <a:pt x="574" y="384"/>
                      <a:pt x="574" y="384"/>
                    </a:cubicBezTo>
                    <a:cubicBezTo>
                      <a:pt x="574" y="186"/>
                      <a:pt x="574" y="186"/>
                      <a:pt x="574" y="186"/>
                    </a:cubicBezTo>
                    <a:close/>
                    <a:moveTo>
                      <a:pt x="75" y="146"/>
                    </a:moveTo>
                    <a:cubicBezTo>
                      <a:pt x="270" y="146"/>
                      <a:pt x="270" y="146"/>
                      <a:pt x="270" y="146"/>
                    </a:cubicBezTo>
                    <a:cubicBezTo>
                      <a:pt x="270" y="192"/>
                      <a:pt x="270" y="192"/>
                      <a:pt x="270" y="192"/>
                    </a:cubicBezTo>
                    <a:cubicBezTo>
                      <a:pt x="75" y="192"/>
                      <a:pt x="75" y="192"/>
                      <a:pt x="75" y="192"/>
                    </a:cubicBezTo>
                    <a:lnTo>
                      <a:pt x="75" y="146"/>
                    </a:lnTo>
                    <a:close/>
                    <a:moveTo>
                      <a:pt x="499" y="667"/>
                    </a:moveTo>
                    <a:cubicBezTo>
                      <a:pt x="329" y="667"/>
                      <a:pt x="329" y="667"/>
                      <a:pt x="329" y="667"/>
                    </a:cubicBezTo>
                    <a:cubicBezTo>
                      <a:pt x="75" y="667"/>
                      <a:pt x="75" y="667"/>
                      <a:pt x="75" y="667"/>
                    </a:cubicBezTo>
                    <a:cubicBezTo>
                      <a:pt x="75" y="622"/>
                      <a:pt x="75" y="622"/>
                      <a:pt x="75" y="622"/>
                    </a:cubicBezTo>
                    <a:cubicBezTo>
                      <a:pt x="329" y="622"/>
                      <a:pt x="329" y="622"/>
                      <a:pt x="329" y="622"/>
                    </a:cubicBezTo>
                    <a:cubicBezTo>
                      <a:pt x="499" y="622"/>
                      <a:pt x="499" y="622"/>
                      <a:pt x="499" y="622"/>
                    </a:cubicBezTo>
                    <a:lnTo>
                      <a:pt x="499" y="667"/>
                    </a:lnTo>
                    <a:close/>
                    <a:moveTo>
                      <a:pt x="499" y="561"/>
                    </a:moveTo>
                    <a:cubicBezTo>
                      <a:pt x="329" y="561"/>
                      <a:pt x="329" y="561"/>
                      <a:pt x="329" y="561"/>
                    </a:cubicBezTo>
                    <a:cubicBezTo>
                      <a:pt x="75" y="561"/>
                      <a:pt x="75" y="561"/>
                      <a:pt x="75" y="561"/>
                    </a:cubicBezTo>
                    <a:cubicBezTo>
                      <a:pt x="75" y="516"/>
                      <a:pt x="75" y="516"/>
                      <a:pt x="75" y="516"/>
                    </a:cubicBezTo>
                    <a:cubicBezTo>
                      <a:pt x="329" y="516"/>
                      <a:pt x="329" y="516"/>
                      <a:pt x="329" y="516"/>
                    </a:cubicBezTo>
                    <a:cubicBezTo>
                      <a:pt x="499" y="516"/>
                      <a:pt x="499" y="516"/>
                      <a:pt x="499" y="516"/>
                    </a:cubicBezTo>
                    <a:lnTo>
                      <a:pt x="499" y="561"/>
                    </a:lnTo>
                    <a:close/>
                    <a:moveTo>
                      <a:pt x="499" y="455"/>
                    </a:moveTo>
                    <a:cubicBezTo>
                      <a:pt x="329" y="455"/>
                      <a:pt x="329" y="455"/>
                      <a:pt x="329" y="455"/>
                    </a:cubicBezTo>
                    <a:cubicBezTo>
                      <a:pt x="75" y="455"/>
                      <a:pt x="75" y="455"/>
                      <a:pt x="75" y="455"/>
                    </a:cubicBezTo>
                    <a:cubicBezTo>
                      <a:pt x="75" y="410"/>
                      <a:pt x="75" y="410"/>
                      <a:pt x="75" y="410"/>
                    </a:cubicBezTo>
                    <a:cubicBezTo>
                      <a:pt x="329" y="410"/>
                      <a:pt x="329" y="410"/>
                      <a:pt x="329" y="410"/>
                    </a:cubicBezTo>
                    <a:cubicBezTo>
                      <a:pt x="499" y="410"/>
                      <a:pt x="499" y="410"/>
                      <a:pt x="499" y="410"/>
                    </a:cubicBezTo>
                    <a:lnTo>
                      <a:pt x="499" y="455"/>
                    </a:lnTo>
                    <a:close/>
                    <a:moveTo>
                      <a:pt x="499" y="349"/>
                    </a:moveTo>
                    <a:cubicBezTo>
                      <a:pt x="329" y="349"/>
                      <a:pt x="329" y="349"/>
                      <a:pt x="329" y="349"/>
                    </a:cubicBezTo>
                    <a:cubicBezTo>
                      <a:pt x="75" y="349"/>
                      <a:pt x="75" y="349"/>
                      <a:pt x="75" y="349"/>
                    </a:cubicBezTo>
                    <a:cubicBezTo>
                      <a:pt x="75" y="304"/>
                      <a:pt x="75" y="304"/>
                      <a:pt x="75" y="304"/>
                    </a:cubicBezTo>
                    <a:cubicBezTo>
                      <a:pt x="329" y="304"/>
                      <a:pt x="329" y="304"/>
                      <a:pt x="329" y="304"/>
                    </a:cubicBezTo>
                    <a:cubicBezTo>
                      <a:pt x="499" y="304"/>
                      <a:pt x="499" y="304"/>
                      <a:pt x="499" y="304"/>
                    </a:cubicBezTo>
                    <a:lnTo>
                      <a:pt x="499" y="3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88" name="Freeform 20"/>
              <p:cNvSpPr>
                <a:spLocks/>
              </p:cNvSpPr>
              <p:nvPr/>
            </p:nvSpPr>
            <p:spPr bwMode="auto">
              <a:xfrm>
                <a:off x="5194036" y="3885525"/>
                <a:ext cx="86337" cy="86657"/>
              </a:xfrm>
              <a:custGeom>
                <a:avLst/>
                <a:gdLst>
                  <a:gd name="T0" fmla="*/ 0 w 270"/>
                  <a:gd name="T1" fmla="*/ 0 h 271"/>
                  <a:gd name="T2" fmla="*/ 0 w 270"/>
                  <a:gd name="T3" fmla="*/ 271 h 271"/>
                  <a:gd name="T4" fmla="*/ 270 w 270"/>
                  <a:gd name="T5" fmla="*/ 271 h 271"/>
                  <a:gd name="T6" fmla="*/ 0 w 270"/>
                  <a:gd name="T7" fmla="*/ 0 h 271"/>
                </a:gdLst>
                <a:ahLst/>
                <a:cxnLst>
                  <a:cxn ang="0">
                    <a:pos x="T0" y="T1"/>
                  </a:cxn>
                  <a:cxn ang="0">
                    <a:pos x="T2" y="T3"/>
                  </a:cxn>
                  <a:cxn ang="0">
                    <a:pos x="T4" y="T5"/>
                  </a:cxn>
                  <a:cxn ang="0">
                    <a:pos x="T6" y="T7"/>
                  </a:cxn>
                </a:cxnLst>
                <a:rect l="0" t="0" r="r" b="b"/>
                <a:pathLst>
                  <a:path w="270" h="271">
                    <a:moveTo>
                      <a:pt x="0" y="0"/>
                    </a:moveTo>
                    <a:lnTo>
                      <a:pt x="0" y="271"/>
                    </a:lnTo>
                    <a:lnTo>
                      <a:pt x="270" y="27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grpSp>
      <p:grpSp>
        <p:nvGrpSpPr>
          <p:cNvPr id="89" name="Group 88"/>
          <p:cNvGrpSpPr/>
          <p:nvPr/>
        </p:nvGrpSpPr>
        <p:grpSpPr>
          <a:xfrm>
            <a:off x="8057117" y="2409150"/>
            <a:ext cx="461232" cy="461231"/>
            <a:chOff x="385603" y="3523933"/>
            <a:chExt cx="461297" cy="461296"/>
          </a:xfrm>
        </p:grpSpPr>
        <p:sp>
          <p:nvSpPr>
            <p:cNvPr id="90" name="Oval 89"/>
            <p:cNvSpPr/>
            <p:nvPr/>
          </p:nvSpPr>
          <p:spPr>
            <a:xfrm>
              <a:off x="385603" y="3523933"/>
              <a:ext cx="461297" cy="461296"/>
            </a:xfrm>
            <a:prstGeom prst="ellipse">
              <a:avLst/>
            </a:prstGeom>
            <a:solidFill>
              <a:schemeClr val="bg1">
                <a:lumMod val="95000"/>
              </a:schemeClr>
            </a:solidFill>
            <a:ln>
              <a:noFill/>
            </a:ln>
            <a:effectLst>
              <a:innerShdw dist="50800" dir="135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endParaRPr lang="en-US" sz="1836" dirty="0">
                <a:solidFill>
                  <a:prstClr val="white"/>
                </a:solidFill>
              </a:endParaRPr>
            </a:p>
          </p:txBody>
        </p:sp>
        <p:grpSp>
          <p:nvGrpSpPr>
            <p:cNvPr id="91" name="Group 90"/>
            <p:cNvGrpSpPr/>
            <p:nvPr/>
          </p:nvGrpSpPr>
          <p:grpSpPr>
            <a:xfrm>
              <a:off x="527471" y="3637336"/>
              <a:ext cx="177561" cy="234490"/>
              <a:chOff x="4872030" y="3858345"/>
              <a:chExt cx="435843" cy="575581"/>
            </a:xfrm>
            <a:solidFill>
              <a:schemeClr val="accent3"/>
            </a:solidFill>
          </p:grpSpPr>
          <p:sp>
            <p:nvSpPr>
              <p:cNvPr id="92" name="Freeform 19"/>
              <p:cNvSpPr>
                <a:spLocks noEditPoints="1"/>
              </p:cNvSpPr>
              <p:nvPr/>
            </p:nvSpPr>
            <p:spPr bwMode="auto">
              <a:xfrm>
                <a:off x="4872030" y="3858345"/>
                <a:ext cx="435843" cy="575581"/>
              </a:xfrm>
              <a:custGeom>
                <a:avLst/>
                <a:gdLst>
                  <a:gd name="T0" fmla="*/ 574 w 574"/>
                  <a:gd name="T1" fmla="*/ 186 h 759"/>
                  <a:gd name="T2" fmla="*/ 574 w 574"/>
                  <a:gd name="T3" fmla="*/ 186 h 759"/>
                  <a:gd name="T4" fmla="*/ 388 w 574"/>
                  <a:gd name="T5" fmla="*/ 186 h 759"/>
                  <a:gd name="T6" fmla="*/ 388 w 574"/>
                  <a:gd name="T7" fmla="*/ 0 h 759"/>
                  <a:gd name="T8" fmla="*/ 329 w 574"/>
                  <a:gd name="T9" fmla="*/ 0 h 759"/>
                  <a:gd name="T10" fmla="*/ 21 w 574"/>
                  <a:gd name="T11" fmla="*/ 0 h 759"/>
                  <a:gd name="T12" fmla="*/ 0 w 574"/>
                  <a:gd name="T13" fmla="*/ 20 h 759"/>
                  <a:gd name="T14" fmla="*/ 0 w 574"/>
                  <a:gd name="T15" fmla="*/ 738 h 759"/>
                  <a:gd name="T16" fmla="*/ 21 w 574"/>
                  <a:gd name="T17" fmla="*/ 759 h 759"/>
                  <a:gd name="T18" fmla="*/ 329 w 574"/>
                  <a:gd name="T19" fmla="*/ 759 h 759"/>
                  <a:gd name="T20" fmla="*/ 553 w 574"/>
                  <a:gd name="T21" fmla="*/ 759 h 759"/>
                  <a:gd name="T22" fmla="*/ 574 w 574"/>
                  <a:gd name="T23" fmla="*/ 738 h 759"/>
                  <a:gd name="T24" fmla="*/ 574 w 574"/>
                  <a:gd name="T25" fmla="*/ 384 h 759"/>
                  <a:gd name="T26" fmla="*/ 574 w 574"/>
                  <a:gd name="T27" fmla="*/ 384 h 759"/>
                  <a:gd name="T28" fmla="*/ 574 w 574"/>
                  <a:gd name="T29" fmla="*/ 186 h 759"/>
                  <a:gd name="T30" fmla="*/ 75 w 574"/>
                  <a:gd name="T31" fmla="*/ 146 h 759"/>
                  <a:gd name="T32" fmla="*/ 270 w 574"/>
                  <a:gd name="T33" fmla="*/ 146 h 759"/>
                  <a:gd name="T34" fmla="*/ 270 w 574"/>
                  <a:gd name="T35" fmla="*/ 192 h 759"/>
                  <a:gd name="T36" fmla="*/ 75 w 574"/>
                  <a:gd name="T37" fmla="*/ 192 h 759"/>
                  <a:gd name="T38" fmla="*/ 75 w 574"/>
                  <a:gd name="T39" fmla="*/ 146 h 759"/>
                  <a:gd name="T40" fmla="*/ 499 w 574"/>
                  <a:gd name="T41" fmla="*/ 667 h 759"/>
                  <a:gd name="T42" fmla="*/ 329 w 574"/>
                  <a:gd name="T43" fmla="*/ 667 h 759"/>
                  <a:gd name="T44" fmla="*/ 75 w 574"/>
                  <a:gd name="T45" fmla="*/ 667 h 759"/>
                  <a:gd name="T46" fmla="*/ 75 w 574"/>
                  <a:gd name="T47" fmla="*/ 622 h 759"/>
                  <a:gd name="T48" fmla="*/ 329 w 574"/>
                  <a:gd name="T49" fmla="*/ 622 h 759"/>
                  <a:gd name="T50" fmla="*/ 499 w 574"/>
                  <a:gd name="T51" fmla="*/ 622 h 759"/>
                  <a:gd name="T52" fmla="*/ 499 w 574"/>
                  <a:gd name="T53" fmla="*/ 667 h 759"/>
                  <a:gd name="T54" fmla="*/ 499 w 574"/>
                  <a:gd name="T55" fmla="*/ 561 h 759"/>
                  <a:gd name="T56" fmla="*/ 329 w 574"/>
                  <a:gd name="T57" fmla="*/ 561 h 759"/>
                  <a:gd name="T58" fmla="*/ 75 w 574"/>
                  <a:gd name="T59" fmla="*/ 561 h 759"/>
                  <a:gd name="T60" fmla="*/ 75 w 574"/>
                  <a:gd name="T61" fmla="*/ 516 h 759"/>
                  <a:gd name="T62" fmla="*/ 329 w 574"/>
                  <a:gd name="T63" fmla="*/ 516 h 759"/>
                  <a:gd name="T64" fmla="*/ 499 w 574"/>
                  <a:gd name="T65" fmla="*/ 516 h 759"/>
                  <a:gd name="T66" fmla="*/ 499 w 574"/>
                  <a:gd name="T67" fmla="*/ 561 h 759"/>
                  <a:gd name="T68" fmla="*/ 499 w 574"/>
                  <a:gd name="T69" fmla="*/ 455 h 759"/>
                  <a:gd name="T70" fmla="*/ 329 w 574"/>
                  <a:gd name="T71" fmla="*/ 455 h 759"/>
                  <a:gd name="T72" fmla="*/ 75 w 574"/>
                  <a:gd name="T73" fmla="*/ 455 h 759"/>
                  <a:gd name="T74" fmla="*/ 75 w 574"/>
                  <a:gd name="T75" fmla="*/ 410 h 759"/>
                  <a:gd name="T76" fmla="*/ 329 w 574"/>
                  <a:gd name="T77" fmla="*/ 410 h 759"/>
                  <a:gd name="T78" fmla="*/ 499 w 574"/>
                  <a:gd name="T79" fmla="*/ 410 h 759"/>
                  <a:gd name="T80" fmla="*/ 499 w 574"/>
                  <a:gd name="T81" fmla="*/ 455 h 759"/>
                  <a:gd name="T82" fmla="*/ 499 w 574"/>
                  <a:gd name="T83" fmla="*/ 349 h 759"/>
                  <a:gd name="T84" fmla="*/ 329 w 574"/>
                  <a:gd name="T85" fmla="*/ 349 h 759"/>
                  <a:gd name="T86" fmla="*/ 75 w 574"/>
                  <a:gd name="T87" fmla="*/ 349 h 759"/>
                  <a:gd name="T88" fmla="*/ 75 w 574"/>
                  <a:gd name="T89" fmla="*/ 304 h 759"/>
                  <a:gd name="T90" fmla="*/ 329 w 574"/>
                  <a:gd name="T91" fmla="*/ 304 h 759"/>
                  <a:gd name="T92" fmla="*/ 499 w 574"/>
                  <a:gd name="T93" fmla="*/ 304 h 759"/>
                  <a:gd name="T94" fmla="*/ 499 w 574"/>
                  <a:gd name="T95" fmla="*/ 349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74" h="759">
                    <a:moveTo>
                      <a:pt x="574" y="186"/>
                    </a:moveTo>
                    <a:cubicBezTo>
                      <a:pt x="574" y="186"/>
                      <a:pt x="574" y="186"/>
                      <a:pt x="574" y="186"/>
                    </a:cubicBezTo>
                    <a:cubicBezTo>
                      <a:pt x="388" y="186"/>
                      <a:pt x="388" y="186"/>
                      <a:pt x="388" y="186"/>
                    </a:cubicBezTo>
                    <a:cubicBezTo>
                      <a:pt x="388" y="0"/>
                      <a:pt x="388" y="0"/>
                      <a:pt x="388" y="0"/>
                    </a:cubicBezTo>
                    <a:cubicBezTo>
                      <a:pt x="329" y="0"/>
                      <a:pt x="329" y="0"/>
                      <a:pt x="329" y="0"/>
                    </a:cubicBezTo>
                    <a:cubicBezTo>
                      <a:pt x="21" y="0"/>
                      <a:pt x="21" y="0"/>
                      <a:pt x="21" y="0"/>
                    </a:cubicBezTo>
                    <a:cubicBezTo>
                      <a:pt x="9" y="0"/>
                      <a:pt x="0" y="9"/>
                      <a:pt x="0" y="20"/>
                    </a:cubicBezTo>
                    <a:cubicBezTo>
                      <a:pt x="0" y="738"/>
                      <a:pt x="0" y="738"/>
                      <a:pt x="0" y="738"/>
                    </a:cubicBezTo>
                    <a:cubicBezTo>
                      <a:pt x="0" y="750"/>
                      <a:pt x="9" y="759"/>
                      <a:pt x="21" y="759"/>
                    </a:cubicBezTo>
                    <a:cubicBezTo>
                      <a:pt x="329" y="759"/>
                      <a:pt x="329" y="759"/>
                      <a:pt x="329" y="759"/>
                    </a:cubicBezTo>
                    <a:cubicBezTo>
                      <a:pt x="553" y="759"/>
                      <a:pt x="553" y="759"/>
                      <a:pt x="553" y="759"/>
                    </a:cubicBezTo>
                    <a:cubicBezTo>
                      <a:pt x="565" y="759"/>
                      <a:pt x="574" y="750"/>
                      <a:pt x="574" y="738"/>
                    </a:cubicBezTo>
                    <a:cubicBezTo>
                      <a:pt x="574" y="384"/>
                      <a:pt x="574" y="384"/>
                      <a:pt x="574" y="384"/>
                    </a:cubicBezTo>
                    <a:cubicBezTo>
                      <a:pt x="574" y="384"/>
                      <a:pt x="574" y="384"/>
                      <a:pt x="574" y="384"/>
                    </a:cubicBezTo>
                    <a:cubicBezTo>
                      <a:pt x="574" y="186"/>
                      <a:pt x="574" y="186"/>
                      <a:pt x="574" y="186"/>
                    </a:cubicBezTo>
                    <a:close/>
                    <a:moveTo>
                      <a:pt x="75" y="146"/>
                    </a:moveTo>
                    <a:cubicBezTo>
                      <a:pt x="270" y="146"/>
                      <a:pt x="270" y="146"/>
                      <a:pt x="270" y="146"/>
                    </a:cubicBezTo>
                    <a:cubicBezTo>
                      <a:pt x="270" y="192"/>
                      <a:pt x="270" y="192"/>
                      <a:pt x="270" y="192"/>
                    </a:cubicBezTo>
                    <a:cubicBezTo>
                      <a:pt x="75" y="192"/>
                      <a:pt x="75" y="192"/>
                      <a:pt x="75" y="192"/>
                    </a:cubicBezTo>
                    <a:lnTo>
                      <a:pt x="75" y="146"/>
                    </a:lnTo>
                    <a:close/>
                    <a:moveTo>
                      <a:pt x="499" y="667"/>
                    </a:moveTo>
                    <a:cubicBezTo>
                      <a:pt x="329" y="667"/>
                      <a:pt x="329" y="667"/>
                      <a:pt x="329" y="667"/>
                    </a:cubicBezTo>
                    <a:cubicBezTo>
                      <a:pt x="75" y="667"/>
                      <a:pt x="75" y="667"/>
                      <a:pt x="75" y="667"/>
                    </a:cubicBezTo>
                    <a:cubicBezTo>
                      <a:pt x="75" y="622"/>
                      <a:pt x="75" y="622"/>
                      <a:pt x="75" y="622"/>
                    </a:cubicBezTo>
                    <a:cubicBezTo>
                      <a:pt x="329" y="622"/>
                      <a:pt x="329" y="622"/>
                      <a:pt x="329" y="622"/>
                    </a:cubicBezTo>
                    <a:cubicBezTo>
                      <a:pt x="499" y="622"/>
                      <a:pt x="499" y="622"/>
                      <a:pt x="499" y="622"/>
                    </a:cubicBezTo>
                    <a:lnTo>
                      <a:pt x="499" y="667"/>
                    </a:lnTo>
                    <a:close/>
                    <a:moveTo>
                      <a:pt x="499" y="561"/>
                    </a:moveTo>
                    <a:cubicBezTo>
                      <a:pt x="329" y="561"/>
                      <a:pt x="329" y="561"/>
                      <a:pt x="329" y="561"/>
                    </a:cubicBezTo>
                    <a:cubicBezTo>
                      <a:pt x="75" y="561"/>
                      <a:pt x="75" y="561"/>
                      <a:pt x="75" y="561"/>
                    </a:cubicBezTo>
                    <a:cubicBezTo>
                      <a:pt x="75" y="516"/>
                      <a:pt x="75" y="516"/>
                      <a:pt x="75" y="516"/>
                    </a:cubicBezTo>
                    <a:cubicBezTo>
                      <a:pt x="329" y="516"/>
                      <a:pt x="329" y="516"/>
                      <a:pt x="329" y="516"/>
                    </a:cubicBezTo>
                    <a:cubicBezTo>
                      <a:pt x="499" y="516"/>
                      <a:pt x="499" y="516"/>
                      <a:pt x="499" y="516"/>
                    </a:cubicBezTo>
                    <a:lnTo>
                      <a:pt x="499" y="561"/>
                    </a:lnTo>
                    <a:close/>
                    <a:moveTo>
                      <a:pt x="499" y="455"/>
                    </a:moveTo>
                    <a:cubicBezTo>
                      <a:pt x="329" y="455"/>
                      <a:pt x="329" y="455"/>
                      <a:pt x="329" y="455"/>
                    </a:cubicBezTo>
                    <a:cubicBezTo>
                      <a:pt x="75" y="455"/>
                      <a:pt x="75" y="455"/>
                      <a:pt x="75" y="455"/>
                    </a:cubicBezTo>
                    <a:cubicBezTo>
                      <a:pt x="75" y="410"/>
                      <a:pt x="75" y="410"/>
                      <a:pt x="75" y="410"/>
                    </a:cubicBezTo>
                    <a:cubicBezTo>
                      <a:pt x="329" y="410"/>
                      <a:pt x="329" y="410"/>
                      <a:pt x="329" y="410"/>
                    </a:cubicBezTo>
                    <a:cubicBezTo>
                      <a:pt x="499" y="410"/>
                      <a:pt x="499" y="410"/>
                      <a:pt x="499" y="410"/>
                    </a:cubicBezTo>
                    <a:lnTo>
                      <a:pt x="499" y="455"/>
                    </a:lnTo>
                    <a:close/>
                    <a:moveTo>
                      <a:pt x="499" y="349"/>
                    </a:moveTo>
                    <a:cubicBezTo>
                      <a:pt x="329" y="349"/>
                      <a:pt x="329" y="349"/>
                      <a:pt x="329" y="349"/>
                    </a:cubicBezTo>
                    <a:cubicBezTo>
                      <a:pt x="75" y="349"/>
                      <a:pt x="75" y="349"/>
                      <a:pt x="75" y="349"/>
                    </a:cubicBezTo>
                    <a:cubicBezTo>
                      <a:pt x="75" y="304"/>
                      <a:pt x="75" y="304"/>
                      <a:pt x="75" y="304"/>
                    </a:cubicBezTo>
                    <a:cubicBezTo>
                      <a:pt x="329" y="304"/>
                      <a:pt x="329" y="304"/>
                      <a:pt x="329" y="304"/>
                    </a:cubicBezTo>
                    <a:cubicBezTo>
                      <a:pt x="499" y="304"/>
                      <a:pt x="499" y="304"/>
                      <a:pt x="499" y="304"/>
                    </a:cubicBezTo>
                    <a:lnTo>
                      <a:pt x="499" y="3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93" name="Freeform 20"/>
              <p:cNvSpPr>
                <a:spLocks/>
              </p:cNvSpPr>
              <p:nvPr/>
            </p:nvSpPr>
            <p:spPr bwMode="auto">
              <a:xfrm>
                <a:off x="5194036" y="3885525"/>
                <a:ext cx="86337" cy="86657"/>
              </a:xfrm>
              <a:custGeom>
                <a:avLst/>
                <a:gdLst>
                  <a:gd name="T0" fmla="*/ 0 w 270"/>
                  <a:gd name="T1" fmla="*/ 0 h 271"/>
                  <a:gd name="T2" fmla="*/ 0 w 270"/>
                  <a:gd name="T3" fmla="*/ 271 h 271"/>
                  <a:gd name="T4" fmla="*/ 270 w 270"/>
                  <a:gd name="T5" fmla="*/ 271 h 271"/>
                  <a:gd name="T6" fmla="*/ 0 w 270"/>
                  <a:gd name="T7" fmla="*/ 0 h 271"/>
                </a:gdLst>
                <a:ahLst/>
                <a:cxnLst>
                  <a:cxn ang="0">
                    <a:pos x="T0" y="T1"/>
                  </a:cxn>
                  <a:cxn ang="0">
                    <a:pos x="T2" y="T3"/>
                  </a:cxn>
                  <a:cxn ang="0">
                    <a:pos x="T4" y="T5"/>
                  </a:cxn>
                  <a:cxn ang="0">
                    <a:pos x="T6" y="T7"/>
                  </a:cxn>
                </a:cxnLst>
                <a:rect l="0" t="0" r="r" b="b"/>
                <a:pathLst>
                  <a:path w="270" h="271">
                    <a:moveTo>
                      <a:pt x="0" y="0"/>
                    </a:moveTo>
                    <a:lnTo>
                      <a:pt x="0" y="271"/>
                    </a:lnTo>
                    <a:lnTo>
                      <a:pt x="270" y="27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grpSp>
      <p:grpSp>
        <p:nvGrpSpPr>
          <p:cNvPr id="94" name="Group 93"/>
          <p:cNvGrpSpPr/>
          <p:nvPr/>
        </p:nvGrpSpPr>
        <p:grpSpPr>
          <a:xfrm>
            <a:off x="10313383" y="2409150"/>
            <a:ext cx="461232" cy="461231"/>
            <a:chOff x="385603" y="3523933"/>
            <a:chExt cx="461297" cy="461296"/>
          </a:xfrm>
        </p:grpSpPr>
        <p:sp>
          <p:nvSpPr>
            <p:cNvPr id="95" name="Oval 94"/>
            <p:cNvSpPr/>
            <p:nvPr/>
          </p:nvSpPr>
          <p:spPr>
            <a:xfrm>
              <a:off x="385603" y="3523933"/>
              <a:ext cx="461297" cy="461296"/>
            </a:xfrm>
            <a:prstGeom prst="ellipse">
              <a:avLst/>
            </a:prstGeom>
            <a:solidFill>
              <a:schemeClr val="bg1">
                <a:lumMod val="95000"/>
              </a:schemeClr>
            </a:solidFill>
            <a:ln>
              <a:noFill/>
            </a:ln>
            <a:effectLst>
              <a:innerShdw dist="50800" dir="135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endParaRPr lang="en-US" sz="1836" dirty="0">
                <a:solidFill>
                  <a:prstClr val="white"/>
                </a:solidFill>
              </a:endParaRPr>
            </a:p>
          </p:txBody>
        </p:sp>
        <p:grpSp>
          <p:nvGrpSpPr>
            <p:cNvPr id="96" name="Group 95"/>
            <p:cNvGrpSpPr/>
            <p:nvPr/>
          </p:nvGrpSpPr>
          <p:grpSpPr>
            <a:xfrm>
              <a:off x="527471" y="3637336"/>
              <a:ext cx="177561" cy="234490"/>
              <a:chOff x="4872030" y="3858345"/>
              <a:chExt cx="435843" cy="575581"/>
            </a:xfrm>
            <a:solidFill>
              <a:schemeClr val="accent3"/>
            </a:solidFill>
          </p:grpSpPr>
          <p:sp>
            <p:nvSpPr>
              <p:cNvPr id="97" name="Freeform 19"/>
              <p:cNvSpPr>
                <a:spLocks noEditPoints="1"/>
              </p:cNvSpPr>
              <p:nvPr/>
            </p:nvSpPr>
            <p:spPr bwMode="auto">
              <a:xfrm>
                <a:off x="4872030" y="3858345"/>
                <a:ext cx="435843" cy="575581"/>
              </a:xfrm>
              <a:custGeom>
                <a:avLst/>
                <a:gdLst>
                  <a:gd name="T0" fmla="*/ 574 w 574"/>
                  <a:gd name="T1" fmla="*/ 186 h 759"/>
                  <a:gd name="T2" fmla="*/ 574 w 574"/>
                  <a:gd name="T3" fmla="*/ 186 h 759"/>
                  <a:gd name="T4" fmla="*/ 388 w 574"/>
                  <a:gd name="T5" fmla="*/ 186 h 759"/>
                  <a:gd name="T6" fmla="*/ 388 w 574"/>
                  <a:gd name="T7" fmla="*/ 0 h 759"/>
                  <a:gd name="T8" fmla="*/ 329 w 574"/>
                  <a:gd name="T9" fmla="*/ 0 h 759"/>
                  <a:gd name="T10" fmla="*/ 21 w 574"/>
                  <a:gd name="T11" fmla="*/ 0 h 759"/>
                  <a:gd name="T12" fmla="*/ 0 w 574"/>
                  <a:gd name="T13" fmla="*/ 20 h 759"/>
                  <a:gd name="T14" fmla="*/ 0 w 574"/>
                  <a:gd name="T15" fmla="*/ 738 h 759"/>
                  <a:gd name="T16" fmla="*/ 21 w 574"/>
                  <a:gd name="T17" fmla="*/ 759 h 759"/>
                  <a:gd name="T18" fmla="*/ 329 w 574"/>
                  <a:gd name="T19" fmla="*/ 759 h 759"/>
                  <a:gd name="T20" fmla="*/ 553 w 574"/>
                  <a:gd name="T21" fmla="*/ 759 h 759"/>
                  <a:gd name="T22" fmla="*/ 574 w 574"/>
                  <a:gd name="T23" fmla="*/ 738 h 759"/>
                  <a:gd name="T24" fmla="*/ 574 w 574"/>
                  <a:gd name="T25" fmla="*/ 384 h 759"/>
                  <a:gd name="T26" fmla="*/ 574 w 574"/>
                  <a:gd name="T27" fmla="*/ 384 h 759"/>
                  <a:gd name="T28" fmla="*/ 574 w 574"/>
                  <a:gd name="T29" fmla="*/ 186 h 759"/>
                  <a:gd name="T30" fmla="*/ 75 w 574"/>
                  <a:gd name="T31" fmla="*/ 146 h 759"/>
                  <a:gd name="T32" fmla="*/ 270 w 574"/>
                  <a:gd name="T33" fmla="*/ 146 h 759"/>
                  <a:gd name="T34" fmla="*/ 270 w 574"/>
                  <a:gd name="T35" fmla="*/ 192 h 759"/>
                  <a:gd name="T36" fmla="*/ 75 w 574"/>
                  <a:gd name="T37" fmla="*/ 192 h 759"/>
                  <a:gd name="T38" fmla="*/ 75 w 574"/>
                  <a:gd name="T39" fmla="*/ 146 h 759"/>
                  <a:gd name="T40" fmla="*/ 499 w 574"/>
                  <a:gd name="T41" fmla="*/ 667 h 759"/>
                  <a:gd name="T42" fmla="*/ 329 w 574"/>
                  <a:gd name="T43" fmla="*/ 667 h 759"/>
                  <a:gd name="T44" fmla="*/ 75 w 574"/>
                  <a:gd name="T45" fmla="*/ 667 h 759"/>
                  <a:gd name="T46" fmla="*/ 75 w 574"/>
                  <a:gd name="T47" fmla="*/ 622 h 759"/>
                  <a:gd name="T48" fmla="*/ 329 w 574"/>
                  <a:gd name="T49" fmla="*/ 622 h 759"/>
                  <a:gd name="T50" fmla="*/ 499 w 574"/>
                  <a:gd name="T51" fmla="*/ 622 h 759"/>
                  <a:gd name="T52" fmla="*/ 499 w 574"/>
                  <a:gd name="T53" fmla="*/ 667 h 759"/>
                  <a:gd name="T54" fmla="*/ 499 w 574"/>
                  <a:gd name="T55" fmla="*/ 561 h 759"/>
                  <a:gd name="T56" fmla="*/ 329 w 574"/>
                  <a:gd name="T57" fmla="*/ 561 h 759"/>
                  <a:gd name="T58" fmla="*/ 75 w 574"/>
                  <a:gd name="T59" fmla="*/ 561 h 759"/>
                  <a:gd name="T60" fmla="*/ 75 w 574"/>
                  <a:gd name="T61" fmla="*/ 516 h 759"/>
                  <a:gd name="T62" fmla="*/ 329 w 574"/>
                  <a:gd name="T63" fmla="*/ 516 h 759"/>
                  <a:gd name="T64" fmla="*/ 499 w 574"/>
                  <a:gd name="T65" fmla="*/ 516 h 759"/>
                  <a:gd name="T66" fmla="*/ 499 w 574"/>
                  <a:gd name="T67" fmla="*/ 561 h 759"/>
                  <a:gd name="T68" fmla="*/ 499 w 574"/>
                  <a:gd name="T69" fmla="*/ 455 h 759"/>
                  <a:gd name="T70" fmla="*/ 329 w 574"/>
                  <a:gd name="T71" fmla="*/ 455 h 759"/>
                  <a:gd name="T72" fmla="*/ 75 w 574"/>
                  <a:gd name="T73" fmla="*/ 455 h 759"/>
                  <a:gd name="T74" fmla="*/ 75 w 574"/>
                  <a:gd name="T75" fmla="*/ 410 h 759"/>
                  <a:gd name="T76" fmla="*/ 329 w 574"/>
                  <a:gd name="T77" fmla="*/ 410 h 759"/>
                  <a:gd name="T78" fmla="*/ 499 w 574"/>
                  <a:gd name="T79" fmla="*/ 410 h 759"/>
                  <a:gd name="T80" fmla="*/ 499 w 574"/>
                  <a:gd name="T81" fmla="*/ 455 h 759"/>
                  <a:gd name="T82" fmla="*/ 499 w 574"/>
                  <a:gd name="T83" fmla="*/ 349 h 759"/>
                  <a:gd name="T84" fmla="*/ 329 w 574"/>
                  <a:gd name="T85" fmla="*/ 349 h 759"/>
                  <a:gd name="T86" fmla="*/ 75 w 574"/>
                  <a:gd name="T87" fmla="*/ 349 h 759"/>
                  <a:gd name="T88" fmla="*/ 75 w 574"/>
                  <a:gd name="T89" fmla="*/ 304 h 759"/>
                  <a:gd name="T90" fmla="*/ 329 w 574"/>
                  <a:gd name="T91" fmla="*/ 304 h 759"/>
                  <a:gd name="T92" fmla="*/ 499 w 574"/>
                  <a:gd name="T93" fmla="*/ 304 h 759"/>
                  <a:gd name="T94" fmla="*/ 499 w 574"/>
                  <a:gd name="T95" fmla="*/ 349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74" h="759">
                    <a:moveTo>
                      <a:pt x="574" y="186"/>
                    </a:moveTo>
                    <a:cubicBezTo>
                      <a:pt x="574" y="186"/>
                      <a:pt x="574" y="186"/>
                      <a:pt x="574" y="186"/>
                    </a:cubicBezTo>
                    <a:cubicBezTo>
                      <a:pt x="388" y="186"/>
                      <a:pt x="388" y="186"/>
                      <a:pt x="388" y="186"/>
                    </a:cubicBezTo>
                    <a:cubicBezTo>
                      <a:pt x="388" y="0"/>
                      <a:pt x="388" y="0"/>
                      <a:pt x="388" y="0"/>
                    </a:cubicBezTo>
                    <a:cubicBezTo>
                      <a:pt x="329" y="0"/>
                      <a:pt x="329" y="0"/>
                      <a:pt x="329" y="0"/>
                    </a:cubicBezTo>
                    <a:cubicBezTo>
                      <a:pt x="21" y="0"/>
                      <a:pt x="21" y="0"/>
                      <a:pt x="21" y="0"/>
                    </a:cubicBezTo>
                    <a:cubicBezTo>
                      <a:pt x="9" y="0"/>
                      <a:pt x="0" y="9"/>
                      <a:pt x="0" y="20"/>
                    </a:cubicBezTo>
                    <a:cubicBezTo>
                      <a:pt x="0" y="738"/>
                      <a:pt x="0" y="738"/>
                      <a:pt x="0" y="738"/>
                    </a:cubicBezTo>
                    <a:cubicBezTo>
                      <a:pt x="0" y="750"/>
                      <a:pt x="9" y="759"/>
                      <a:pt x="21" y="759"/>
                    </a:cubicBezTo>
                    <a:cubicBezTo>
                      <a:pt x="329" y="759"/>
                      <a:pt x="329" y="759"/>
                      <a:pt x="329" y="759"/>
                    </a:cubicBezTo>
                    <a:cubicBezTo>
                      <a:pt x="553" y="759"/>
                      <a:pt x="553" y="759"/>
                      <a:pt x="553" y="759"/>
                    </a:cubicBezTo>
                    <a:cubicBezTo>
                      <a:pt x="565" y="759"/>
                      <a:pt x="574" y="750"/>
                      <a:pt x="574" y="738"/>
                    </a:cubicBezTo>
                    <a:cubicBezTo>
                      <a:pt x="574" y="384"/>
                      <a:pt x="574" y="384"/>
                      <a:pt x="574" y="384"/>
                    </a:cubicBezTo>
                    <a:cubicBezTo>
                      <a:pt x="574" y="384"/>
                      <a:pt x="574" y="384"/>
                      <a:pt x="574" y="384"/>
                    </a:cubicBezTo>
                    <a:cubicBezTo>
                      <a:pt x="574" y="186"/>
                      <a:pt x="574" y="186"/>
                      <a:pt x="574" y="186"/>
                    </a:cubicBezTo>
                    <a:close/>
                    <a:moveTo>
                      <a:pt x="75" y="146"/>
                    </a:moveTo>
                    <a:cubicBezTo>
                      <a:pt x="270" y="146"/>
                      <a:pt x="270" y="146"/>
                      <a:pt x="270" y="146"/>
                    </a:cubicBezTo>
                    <a:cubicBezTo>
                      <a:pt x="270" y="192"/>
                      <a:pt x="270" y="192"/>
                      <a:pt x="270" y="192"/>
                    </a:cubicBezTo>
                    <a:cubicBezTo>
                      <a:pt x="75" y="192"/>
                      <a:pt x="75" y="192"/>
                      <a:pt x="75" y="192"/>
                    </a:cubicBezTo>
                    <a:lnTo>
                      <a:pt x="75" y="146"/>
                    </a:lnTo>
                    <a:close/>
                    <a:moveTo>
                      <a:pt x="499" y="667"/>
                    </a:moveTo>
                    <a:cubicBezTo>
                      <a:pt x="329" y="667"/>
                      <a:pt x="329" y="667"/>
                      <a:pt x="329" y="667"/>
                    </a:cubicBezTo>
                    <a:cubicBezTo>
                      <a:pt x="75" y="667"/>
                      <a:pt x="75" y="667"/>
                      <a:pt x="75" y="667"/>
                    </a:cubicBezTo>
                    <a:cubicBezTo>
                      <a:pt x="75" y="622"/>
                      <a:pt x="75" y="622"/>
                      <a:pt x="75" y="622"/>
                    </a:cubicBezTo>
                    <a:cubicBezTo>
                      <a:pt x="329" y="622"/>
                      <a:pt x="329" y="622"/>
                      <a:pt x="329" y="622"/>
                    </a:cubicBezTo>
                    <a:cubicBezTo>
                      <a:pt x="499" y="622"/>
                      <a:pt x="499" y="622"/>
                      <a:pt x="499" y="622"/>
                    </a:cubicBezTo>
                    <a:lnTo>
                      <a:pt x="499" y="667"/>
                    </a:lnTo>
                    <a:close/>
                    <a:moveTo>
                      <a:pt x="499" y="561"/>
                    </a:moveTo>
                    <a:cubicBezTo>
                      <a:pt x="329" y="561"/>
                      <a:pt x="329" y="561"/>
                      <a:pt x="329" y="561"/>
                    </a:cubicBezTo>
                    <a:cubicBezTo>
                      <a:pt x="75" y="561"/>
                      <a:pt x="75" y="561"/>
                      <a:pt x="75" y="561"/>
                    </a:cubicBezTo>
                    <a:cubicBezTo>
                      <a:pt x="75" y="516"/>
                      <a:pt x="75" y="516"/>
                      <a:pt x="75" y="516"/>
                    </a:cubicBezTo>
                    <a:cubicBezTo>
                      <a:pt x="329" y="516"/>
                      <a:pt x="329" y="516"/>
                      <a:pt x="329" y="516"/>
                    </a:cubicBezTo>
                    <a:cubicBezTo>
                      <a:pt x="499" y="516"/>
                      <a:pt x="499" y="516"/>
                      <a:pt x="499" y="516"/>
                    </a:cubicBezTo>
                    <a:lnTo>
                      <a:pt x="499" y="561"/>
                    </a:lnTo>
                    <a:close/>
                    <a:moveTo>
                      <a:pt x="499" y="455"/>
                    </a:moveTo>
                    <a:cubicBezTo>
                      <a:pt x="329" y="455"/>
                      <a:pt x="329" y="455"/>
                      <a:pt x="329" y="455"/>
                    </a:cubicBezTo>
                    <a:cubicBezTo>
                      <a:pt x="75" y="455"/>
                      <a:pt x="75" y="455"/>
                      <a:pt x="75" y="455"/>
                    </a:cubicBezTo>
                    <a:cubicBezTo>
                      <a:pt x="75" y="410"/>
                      <a:pt x="75" y="410"/>
                      <a:pt x="75" y="410"/>
                    </a:cubicBezTo>
                    <a:cubicBezTo>
                      <a:pt x="329" y="410"/>
                      <a:pt x="329" y="410"/>
                      <a:pt x="329" y="410"/>
                    </a:cubicBezTo>
                    <a:cubicBezTo>
                      <a:pt x="499" y="410"/>
                      <a:pt x="499" y="410"/>
                      <a:pt x="499" y="410"/>
                    </a:cubicBezTo>
                    <a:lnTo>
                      <a:pt x="499" y="455"/>
                    </a:lnTo>
                    <a:close/>
                    <a:moveTo>
                      <a:pt x="499" y="349"/>
                    </a:moveTo>
                    <a:cubicBezTo>
                      <a:pt x="329" y="349"/>
                      <a:pt x="329" y="349"/>
                      <a:pt x="329" y="349"/>
                    </a:cubicBezTo>
                    <a:cubicBezTo>
                      <a:pt x="75" y="349"/>
                      <a:pt x="75" y="349"/>
                      <a:pt x="75" y="349"/>
                    </a:cubicBezTo>
                    <a:cubicBezTo>
                      <a:pt x="75" y="304"/>
                      <a:pt x="75" y="304"/>
                      <a:pt x="75" y="304"/>
                    </a:cubicBezTo>
                    <a:cubicBezTo>
                      <a:pt x="329" y="304"/>
                      <a:pt x="329" y="304"/>
                      <a:pt x="329" y="304"/>
                    </a:cubicBezTo>
                    <a:cubicBezTo>
                      <a:pt x="499" y="304"/>
                      <a:pt x="499" y="304"/>
                      <a:pt x="499" y="304"/>
                    </a:cubicBezTo>
                    <a:lnTo>
                      <a:pt x="499" y="3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98" name="Freeform 20"/>
              <p:cNvSpPr>
                <a:spLocks/>
              </p:cNvSpPr>
              <p:nvPr/>
            </p:nvSpPr>
            <p:spPr bwMode="auto">
              <a:xfrm>
                <a:off x="5194036" y="3885525"/>
                <a:ext cx="86337" cy="86657"/>
              </a:xfrm>
              <a:custGeom>
                <a:avLst/>
                <a:gdLst>
                  <a:gd name="T0" fmla="*/ 0 w 270"/>
                  <a:gd name="T1" fmla="*/ 0 h 271"/>
                  <a:gd name="T2" fmla="*/ 0 w 270"/>
                  <a:gd name="T3" fmla="*/ 271 h 271"/>
                  <a:gd name="T4" fmla="*/ 270 w 270"/>
                  <a:gd name="T5" fmla="*/ 271 h 271"/>
                  <a:gd name="T6" fmla="*/ 0 w 270"/>
                  <a:gd name="T7" fmla="*/ 0 h 271"/>
                </a:gdLst>
                <a:ahLst/>
                <a:cxnLst>
                  <a:cxn ang="0">
                    <a:pos x="T0" y="T1"/>
                  </a:cxn>
                  <a:cxn ang="0">
                    <a:pos x="T2" y="T3"/>
                  </a:cxn>
                  <a:cxn ang="0">
                    <a:pos x="T4" y="T5"/>
                  </a:cxn>
                  <a:cxn ang="0">
                    <a:pos x="T6" y="T7"/>
                  </a:cxn>
                </a:cxnLst>
                <a:rect l="0" t="0" r="r" b="b"/>
                <a:pathLst>
                  <a:path w="270" h="271">
                    <a:moveTo>
                      <a:pt x="0" y="0"/>
                    </a:moveTo>
                    <a:lnTo>
                      <a:pt x="0" y="271"/>
                    </a:lnTo>
                    <a:lnTo>
                      <a:pt x="270" y="27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grpSp>
      <p:grpSp>
        <p:nvGrpSpPr>
          <p:cNvPr id="99" name="Group 98"/>
          <p:cNvGrpSpPr/>
          <p:nvPr/>
        </p:nvGrpSpPr>
        <p:grpSpPr>
          <a:xfrm>
            <a:off x="4104522" y="4046149"/>
            <a:ext cx="461232" cy="461231"/>
            <a:chOff x="385603" y="3523933"/>
            <a:chExt cx="461297" cy="461296"/>
          </a:xfrm>
        </p:grpSpPr>
        <p:sp>
          <p:nvSpPr>
            <p:cNvPr id="100" name="Oval 99"/>
            <p:cNvSpPr/>
            <p:nvPr/>
          </p:nvSpPr>
          <p:spPr>
            <a:xfrm>
              <a:off x="385603" y="3523933"/>
              <a:ext cx="461297" cy="461296"/>
            </a:xfrm>
            <a:prstGeom prst="ellipse">
              <a:avLst/>
            </a:prstGeom>
            <a:solidFill>
              <a:schemeClr val="bg1">
                <a:lumMod val="95000"/>
              </a:schemeClr>
            </a:solidFill>
            <a:ln>
              <a:noFill/>
            </a:ln>
            <a:effectLst>
              <a:innerShdw dist="50800" dir="135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endParaRPr lang="en-US" sz="1836" dirty="0">
                <a:solidFill>
                  <a:prstClr val="white"/>
                </a:solidFill>
              </a:endParaRPr>
            </a:p>
          </p:txBody>
        </p:sp>
        <p:grpSp>
          <p:nvGrpSpPr>
            <p:cNvPr id="101" name="Group 100"/>
            <p:cNvGrpSpPr/>
            <p:nvPr/>
          </p:nvGrpSpPr>
          <p:grpSpPr>
            <a:xfrm>
              <a:off x="527471" y="3637336"/>
              <a:ext cx="177561" cy="234490"/>
              <a:chOff x="4872030" y="3858345"/>
              <a:chExt cx="435843" cy="575581"/>
            </a:xfrm>
            <a:solidFill>
              <a:schemeClr val="accent3"/>
            </a:solidFill>
          </p:grpSpPr>
          <p:sp>
            <p:nvSpPr>
              <p:cNvPr id="102" name="Freeform 19"/>
              <p:cNvSpPr>
                <a:spLocks noEditPoints="1"/>
              </p:cNvSpPr>
              <p:nvPr/>
            </p:nvSpPr>
            <p:spPr bwMode="auto">
              <a:xfrm>
                <a:off x="4872030" y="3858345"/>
                <a:ext cx="435843" cy="575581"/>
              </a:xfrm>
              <a:custGeom>
                <a:avLst/>
                <a:gdLst>
                  <a:gd name="T0" fmla="*/ 574 w 574"/>
                  <a:gd name="T1" fmla="*/ 186 h 759"/>
                  <a:gd name="T2" fmla="*/ 574 w 574"/>
                  <a:gd name="T3" fmla="*/ 186 h 759"/>
                  <a:gd name="T4" fmla="*/ 388 w 574"/>
                  <a:gd name="T5" fmla="*/ 186 h 759"/>
                  <a:gd name="T6" fmla="*/ 388 w 574"/>
                  <a:gd name="T7" fmla="*/ 0 h 759"/>
                  <a:gd name="T8" fmla="*/ 329 w 574"/>
                  <a:gd name="T9" fmla="*/ 0 h 759"/>
                  <a:gd name="T10" fmla="*/ 21 w 574"/>
                  <a:gd name="T11" fmla="*/ 0 h 759"/>
                  <a:gd name="T12" fmla="*/ 0 w 574"/>
                  <a:gd name="T13" fmla="*/ 20 h 759"/>
                  <a:gd name="T14" fmla="*/ 0 w 574"/>
                  <a:gd name="T15" fmla="*/ 738 h 759"/>
                  <a:gd name="T16" fmla="*/ 21 w 574"/>
                  <a:gd name="T17" fmla="*/ 759 h 759"/>
                  <a:gd name="T18" fmla="*/ 329 w 574"/>
                  <a:gd name="T19" fmla="*/ 759 h 759"/>
                  <a:gd name="T20" fmla="*/ 553 w 574"/>
                  <a:gd name="T21" fmla="*/ 759 h 759"/>
                  <a:gd name="T22" fmla="*/ 574 w 574"/>
                  <a:gd name="T23" fmla="*/ 738 h 759"/>
                  <a:gd name="T24" fmla="*/ 574 w 574"/>
                  <a:gd name="T25" fmla="*/ 384 h 759"/>
                  <a:gd name="T26" fmla="*/ 574 w 574"/>
                  <a:gd name="T27" fmla="*/ 384 h 759"/>
                  <a:gd name="T28" fmla="*/ 574 w 574"/>
                  <a:gd name="T29" fmla="*/ 186 h 759"/>
                  <a:gd name="T30" fmla="*/ 75 w 574"/>
                  <a:gd name="T31" fmla="*/ 146 h 759"/>
                  <a:gd name="T32" fmla="*/ 270 w 574"/>
                  <a:gd name="T33" fmla="*/ 146 h 759"/>
                  <a:gd name="T34" fmla="*/ 270 w 574"/>
                  <a:gd name="T35" fmla="*/ 192 h 759"/>
                  <a:gd name="T36" fmla="*/ 75 w 574"/>
                  <a:gd name="T37" fmla="*/ 192 h 759"/>
                  <a:gd name="T38" fmla="*/ 75 w 574"/>
                  <a:gd name="T39" fmla="*/ 146 h 759"/>
                  <a:gd name="T40" fmla="*/ 499 w 574"/>
                  <a:gd name="T41" fmla="*/ 667 h 759"/>
                  <a:gd name="T42" fmla="*/ 329 w 574"/>
                  <a:gd name="T43" fmla="*/ 667 h 759"/>
                  <a:gd name="T44" fmla="*/ 75 w 574"/>
                  <a:gd name="T45" fmla="*/ 667 h 759"/>
                  <a:gd name="T46" fmla="*/ 75 w 574"/>
                  <a:gd name="T47" fmla="*/ 622 h 759"/>
                  <a:gd name="T48" fmla="*/ 329 w 574"/>
                  <a:gd name="T49" fmla="*/ 622 h 759"/>
                  <a:gd name="T50" fmla="*/ 499 w 574"/>
                  <a:gd name="T51" fmla="*/ 622 h 759"/>
                  <a:gd name="T52" fmla="*/ 499 w 574"/>
                  <a:gd name="T53" fmla="*/ 667 h 759"/>
                  <a:gd name="T54" fmla="*/ 499 w 574"/>
                  <a:gd name="T55" fmla="*/ 561 h 759"/>
                  <a:gd name="T56" fmla="*/ 329 w 574"/>
                  <a:gd name="T57" fmla="*/ 561 h 759"/>
                  <a:gd name="T58" fmla="*/ 75 w 574"/>
                  <a:gd name="T59" fmla="*/ 561 h 759"/>
                  <a:gd name="T60" fmla="*/ 75 w 574"/>
                  <a:gd name="T61" fmla="*/ 516 h 759"/>
                  <a:gd name="T62" fmla="*/ 329 w 574"/>
                  <a:gd name="T63" fmla="*/ 516 h 759"/>
                  <a:gd name="T64" fmla="*/ 499 w 574"/>
                  <a:gd name="T65" fmla="*/ 516 h 759"/>
                  <a:gd name="T66" fmla="*/ 499 w 574"/>
                  <a:gd name="T67" fmla="*/ 561 h 759"/>
                  <a:gd name="T68" fmla="*/ 499 w 574"/>
                  <a:gd name="T69" fmla="*/ 455 h 759"/>
                  <a:gd name="T70" fmla="*/ 329 w 574"/>
                  <a:gd name="T71" fmla="*/ 455 h 759"/>
                  <a:gd name="T72" fmla="*/ 75 w 574"/>
                  <a:gd name="T73" fmla="*/ 455 h 759"/>
                  <a:gd name="T74" fmla="*/ 75 w 574"/>
                  <a:gd name="T75" fmla="*/ 410 h 759"/>
                  <a:gd name="T76" fmla="*/ 329 w 574"/>
                  <a:gd name="T77" fmla="*/ 410 h 759"/>
                  <a:gd name="T78" fmla="*/ 499 w 574"/>
                  <a:gd name="T79" fmla="*/ 410 h 759"/>
                  <a:gd name="T80" fmla="*/ 499 w 574"/>
                  <a:gd name="T81" fmla="*/ 455 h 759"/>
                  <a:gd name="T82" fmla="*/ 499 w 574"/>
                  <a:gd name="T83" fmla="*/ 349 h 759"/>
                  <a:gd name="T84" fmla="*/ 329 w 574"/>
                  <a:gd name="T85" fmla="*/ 349 h 759"/>
                  <a:gd name="T86" fmla="*/ 75 w 574"/>
                  <a:gd name="T87" fmla="*/ 349 h 759"/>
                  <a:gd name="T88" fmla="*/ 75 w 574"/>
                  <a:gd name="T89" fmla="*/ 304 h 759"/>
                  <a:gd name="T90" fmla="*/ 329 w 574"/>
                  <a:gd name="T91" fmla="*/ 304 h 759"/>
                  <a:gd name="T92" fmla="*/ 499 w 574"/>
                  <a:gd name="T93" fmla="*/ 304 h 759"/>
                  <a:gd name="T94" fmla="*/ 499 w 574"/>
                  <a:gd name="T95" fmla="*/ 349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74" h="759">
                    <a:moveTo>
                      <a:pt x="574" y="186"/>
                    </a:moveTo>
                    <a:cubicBezTo>
                      <a:pt x="574" y="186"/>
                      <a:pt x="574" y="186"/>
                      <a:pt x="574" y="186"/>
                    </a:cubicBezTo>
                    <a:cubicBezTo>
                      <a:pt x="388" y="186"/>
                      <a:pt x="388" y="186"/>
                      <a:pt x="388" y="186"/>
                    </a:cubicBezTo>
                    <a:cubicBezTo>
                      <a:pt x="388" y="0"/>
                      <a:pt x="388" y="0"/>
                      <a:pt x="388" y="0"/>
                    </a:cubicBezTo>
                    <a:cubicBezTo>
                      <a:pt x="329" y="0"/>
                      <a:pt x="329" y="0"/>
                      <a:pt x="329" y="0"/>
                    </a:cubicBezTo>
                    <a:cubicBezTo>
                      <a:pt x="21" y="0"/>
                      <a:pt x="21" y="0"/>
                      <a:pt x="21" y="0"/>
                    </a:cubicBezTo>
                    <a:cubicBezTo>
                      <a:pt x="9" y="0"/>
                      <a:pt x="0" y="9"/>
                      <a:pt x="0" y="20"/>
                    </a:cubicBezTo>
                    <a:cubicBezTo>
                      <a:pt x="0" y="738"/>
                      <a:pt x="0" y="738"/>
                      <a:pt x="0" y="738"/>
                    </a:cubicBezTo>
                    <a:cubicBezTo>
                      <a:pt x="0" y="750"/>
                      <a:pt x="9" y="759"/>
                      <a:pt x="21" y="759"/>
                    </a:cubicBezTo>
                    <a:cubicBezTo>
                      <a:pt x="329" y="759"/>
                      <a:pt x="329" y="759"/>
                      <a:pt x="329" y="759"/>
                    </a:cubicBezTo>
                    <a:cubicBezTo>
                      <a:pt x="553" y="759"/>
                      <a:pt x="553" y="759"/>
                      <a:pt x="553" y="759"/>
                    </a:cubicBezTo>
                    <a:cubicBezTo>
                      <a:pt x="565" y="759"/>
                      <a:pt x="574" y="750"/>
                      <a:pt x="574" y="738"/>
                    </a:cubicBezTo>
                    <a:cubicBezTo>
                      <a:pt x="574" y="384"/>
                      <a:pt x="574" y="384"/>
                      <a:pt x="574" y="384"/>
                    </a:cubicBezTo>
                    <a:cubicBezTo>
                      <a:pt x="574" y="384"/>
                      <a:pt x="574" y="384"/>
                      <a:pt x="574" y="384"/>
                    </a:cubicBezTo>
                    <a:cubicBezTo>
                      <a:pt x="574" y="186"/>
                      <a:pt x="574" y="186"/>
                      <a:pt x="574" y="186"/>
                    </a:cubicBezTo>
                    <a:close/>
                    <a:moveTo>
                      <a:pt x="75" y="146"/>
                    </a:moveTo>
                    <a:cubicBezTo>
                      <a:pt x="270" y="146"/>
                      <a:pt x="270" y="146"/>
                      <a:pt x="270" y="146"/>
                    </a:cubicBezTo>
                    <a:cubicBezTo>
                      <a:pt x="270" y="192"/>
                      <a:pt x="270" y="192"/>
                      <a:pt x="270" y="192"/>
                    </a:cubicBezTo>
                    <a:cubicBezTo>
                      <a:pt x="75" y="192"/>
                      <a:pt x="75" y="192"/>
                      <a:pt x="75" y="192"/>
                    </a:cubicBezTo>
                    <a:lnTo>
                      <a:pt x="75" y="146"/>
                    </a:lnTo>
                    <a:close/>
                    <a:moveTo>
                      <a:pt x="499" y="667"/>
                    </a:moveTo>
                    <a:cubicBezTo>
                      <a:pt x="329" y="667"/>
                      <a:pt x="329" y="667"/>
                      <a:pt x="329" y="667"/>
                    </a:cubicBezTo>
                    <a:cubicBezTo>
                      <a:pt x="75" y="667"/>
                      <a:pt x="75" y="667"/>
                      <a:pt x="75" y="667"/>
                    </a:cubicBezTo>
                    <a:cubicBezTo>
                      <a:pt x="75" y="622"/>
                      <a:pt x="75" y="622"/>
                      <a:pt x="75" y="622"/>
                    </a:cubicBezTo>
                    <a:cubicBezTo>
                      <a:pt x="329" y="622"/>
                      <a:pt x="329" y="622"/>
                      <a:pt x="329" y="622"/>
                    </a:cubicBezTo>
                    <a:cubicBezTo>
                      <a:pt x="499" y="622"/>
                      <a:pt x="499" y="622"/>
                      <a:pt x="499" y="622"/>
                    </a:cubicBezTo>
                    <a:lnTo>
                      <a:pt x="499" y="667"/>
                    </a:lnTo>
                    <a:close/>
                    <a:moveTo>
                      <a:pt x="499" y="561"/>
                    </a:moveTo>
                    <a:cubicBezTo>
                      <a:pt x="329" y="561"/>
                      <a:pt x="329" y="561"/>
                      <a:pt x="329" y="561"/>
                    </a:cubicBezTo>
                    <a:cubicBezTo>
                      <a:pt x="75" y="561"/>
                      <a:pt x="75" y="561"/>
                      <a:pt x="75" y="561"/>
                    </a:cubicBezTo>
                    <a:cubicBezTo>
                      <a:pt x="75" y="516"/>
                      <a:pt x="75" y="516"/>
                      <a:pt x="75" y="516"/>
                    </a:cubicBezTo>
                    <a:cubicBezTo>
                      <a:pt x="329" y="516"/>
                      <a:pt x="329" y="516"/>
                      <a:pt x="329" y="516"/>
                    </a:cubicBezTo>
                    <a:cubicBezTo>
                      <a:pt x="499" y="516"/>
                      <a:pt x="499" y="516"/>
                      <a:pt x="499" y="516"/>
                    </a:cubicBezTo>
                    <a:lnTo>
                      <a:pt x="499" y="561"/>
                    </a:lnTo>
                    <a:close/>
                    <a:moveTo>
                      <a:pt x="499" y="455"/>
                    </a:moveTo>
                    <a:cubicBezTo>
                      <a:pt x="329" y="455"/>
                      <a:pt x="329" y="455"/>
                      <a:pt x="329" y="455"/>
                    </a:cubicBezTo>
                    <a:cubicBezTo>
                      <a:pt x="75" y="455"/>
                      <a:pt x="75" y="455"/>
                      <a:pt x="75" y="455"/>
                    </a:cubicBezTo>
                    <a:cubicBezTo>
                      <a:pt x="75" y="410"/>
                      <a:pt x="75" y="410"/>
                      <a:pt x="75" y="410"/>
                    </a:cubicBezTo>
                    <a:cubicBezTo>
                      <a:pt x="329" y="410"/>
                      <a:pt x="329" y="410"/>
                      <a:pt x="329" y="410"/>
                    </a:cubicBezTo>
                    <a:cubicBezTo>
                      <a:pt x="499" y="410"/>
                      <a:pt x="499" y="410"/>
                      <a:pt x="499" y="410"/>
                    </a:cubicBezTo>
                    <a:lnTo>
                      <a:pt x="499" y="455"/>
                    </a:lnTo>
                    <a:close/>
                    <a:moveTo>
                      <a:pt x="499" y="349"/>
                    </a:moveTo>
                    <a:cubicBezTo>
                      <a:pt x="329" y="349"/>
                      <a:pt x="329" y="349"/>
                      <a:pt x="329" y="349"/>
                    </a:cubicBezTo>
                    <a:cubicBezTo>
                      <a:pt x="75" y="349"/>
                      <a:pt x="75" y="349"/>
                      <a:pt x="75" y="349"/>
                    </a:cubicBezTo>
                    <a:cubicBezTo>
                      <a:pt x="75" y="304"/>
                      <a:pt x="75" y="304"/>
                      <a:pt x="75" y="304"/>
                    </a:cubicBezTo>
                    <a:cubicBezTo>
                      <a:pt x="329" y="304"/>
                      <a:pt x="329" y="304"/>
                      <a:pt x="329" y="304"/>
                    </a:cubicBezTo>
                    <a:cubicBezTo>
                      <a:pt x="499" y="304"/>
                      <a:pt x="499" y="304"/>
                      <a:pt x="499" y="304"/>
                    </a:cubicBezTo>
                    <a:lnTo>
                      <a:pt x="499" y="3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103" name="Freeform 20"/>
              <p:cNvSpPr>
                <a:spLocks/>
              </p:cNvSpPr>
              <p:nvPr/>
            </p:nvSpPr>
            <p:spPr bwMode="auto">
              <a:xfrm>
                <a:off x="5194036" y="3885525"/>
                <a:ext cx="86337" cy="86657"/>
              </a:xfrm>
              <a:custGeom>
                <a:avLst/>
                <a:gdLst>
                  <a:gd name="T0" fmla="*/ 0 w 270"/>
                  <a:gd name="T1" fmla="*/ 0 h 271"/>
                  <a:gd name="T2" fmla="*/ 0 w 270"/>
                  <a:gd name="T3" fmla="*/ 271 h 271"/>
                  <a:gd name="T4" fmla="*/ 270 w 270"/>
                  <a:gd name="T5" fmla="*/ 271 h 271"/>
                  <a:gd name="T6" fmla="*/ 0 w 270"/>
                  <a:gd name="T7" fmla="*/ 0 h 271"/>
                </a:gdLst>
                <a:ahLst/>
                <a:cxnLst>
                  <a:cxn ang="0">
                    <a:pos x="T0" y="T1"/>
                  </a:cxn>
                  <a:cxn ang="0">
                    <a:pos x="T2" y="T3"/>
                  </a:cxn>
                  <a:cxn ang="0">
                    <a:pos x="T4" y="T5"/>
                  </a:cxn>
                  <a:cxn ang="0">
                    <a:pos x="T6" y="T7"/>
                  </a:cxn>
                </a:cxnLst>
                <a:rect l="0" t="0" r="r" b="b"/>
                <a:pathLst>
                  <a:path w="270" h="271">
                    <a:moveTo>
                      <a:pt x="0" y="0"/>
                    </a:moveTo>
                    <a:lnTo>
                      <a:pt x="0" y="271"/>
                    </a:lnTo>
                    <a:lnTo>
                      <a:pt x="270" y="27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grpSp>
      <p:grpSp>
        <p:nvGrpSpPr>
          <p:cNvPr id="104" name="Group 103"/>
          <p:cNvGrpSpPr/>
          <p:nvPr/>
        </p:nvGrpSpPr>
        <p:grpSpPr>
          <a:xfrm>
            <a:off x="7927238" y="4046149"/>
            <a:ext cx="461232" cy="461231"/>
            <a:chOff x="385603" y="3523933"/>
            <a:chExt cx="461297" cy="461296"/>
          </a:xfrm>
        </p:grpSpPr>
        <p:sp>
          <p:nvSpPr>
            <p:cNvPr id="105" name="Oval 104"/>
            <p:cNvSpPr/>
            <p:nvPr/>
          </p:nvSpPr>
          <p:spPr>
            <a:xfrm>
              <a:off x="385603" y="3523933"/>
              <a:ext cx="461297" cy="461296"/>
            </a:xfrm>
            <a:prstGeom prst="ellipse">
              <a:avLst/>
            </a:prstGeom>
            <a:solidFill>
              <a:schemeClr val="bg1">
                <a:lumMod val="95000"/>
              </a:schemeClr>
            </a:solidFill>
            <a:ln>
              <a:noFill/>
            </a:ln>
            <a:effectLst>
              <a:innerShdw dist="50800" dir="135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endParaRPr lang="en-US" sz="1836" dirty="0">
                <a:solidFill>
                  <a:prstClr val="white"/>
                </a:solidFill>
              </a:endParaRPr>
            </a:p>
          </p:txBody>
        </p:sp>
        <p:grpSp>
          <p:nvGrpSpPr>
            <p:cNvPr id="106" name="Group 105"/>
            <p:cNvGrpSpPr/>
            <p:nvPr/>
          </p:nvGrpSpPr>
          <p:grpSpPr>
            <a:xfrm>
              <a:off x="527471" y="3637336"/>
              <a:ext cx="177561" cy="234490"/>
              <a:chOff x="4872030" y="3858345"/>
              <a:chExt cx="435843" cy="575581"/>
            </a:xfrm>
            <a:solidFill>
              <a:schemeClr val="accent3"/>
            </a:solidFill>
          </p:grpSpPr>
          <p:sp>
            <p:nvSpPr>
              <p:cNvPr id="107" name="Freeform 19"/>
              <p:cNvSpPr>
                <a:spLocks noEditPoints="1"/>
              </p:cNvSpPr>
              <p:nvPr/>
            </p:nvSpPr>
            <p:spPr bwMode="auto">
              <a:xfrm>
                <a:off x="4872030" y="3858345"/>
                <a:ext cx="435843" cy="575581"/>
              </a:xfrm>
              <a:custGeom>
                <a:avLst/>
                <a:gdLst>
                  <a:gd name="T0" fmla="*/ 574 w 574"/>
                  <a:gd name="T1" fmla="*/ 186 h 759"/>
                  <a:gd name="T2" fmla="*/ 574 w 574"/>
                  <a:gd name="T3" fmla="*/ 186 h 759"/>
                  <a:gd name="T4" fmla="*/ 388 w 574"/>
                  <a:gd name="T5" fmla="*/ 186 h 759"/>
                  <a:gd name="T6" fmla="*/ 388 w 574"/>
                  <a:gd name="T7" fmla="*/ 0 h 759"/>
                  <a:gd name="T8" fmla="*/ 329 w 574"/>
                  <a:gd name="T9" fmla="*/ 0 h 759"/>
                  <a:gd name="T10" fmla="*/ 21 w 574"/>
                  <a:gd name="T11" fmla="*/ 0 h 759"/>
                  <a:gd name="T12" fmla="*/ 0 w 574"/>
                  <a:gd name="T13" fmla="*/ 20 h 759"/>
                  <a:gd name="T14" fmla="*/ 0 w 574"/>
                  <a:gd name="T15" fmla="*/ 738 h 759"/>
                  <a:gd name="T16" fmla="*/ 21 w 574"/>
                  <a:gd name="T17" fmla="*/ 759 h 759"/>
                  <a:gd name="T18" fmla="*/ 329 w 574"/>
                  <a:gd name="T19" fmla="*/ 759 h 759"/>
                  <a:gd name="T20" fmla="*/ 553 w 574"/>
                  <a:gd name="T21" fmla="*/ 759 h 759"/>
                  <a:gd name="T22" fmla="*/ 574 w 574"/>
                  <a:gd name="T23" fmla="*/ 738 h 759"/>
                  <a:gd name="T24" fmla="*/ 574 w 574"/>
                  <a:gd name="T25" fmla="*/ 384 h 759"/>
                  <a:gd name="T26" fmla="*/ 574 w 574"/>
                  <a:gd name="T27" fmla="*/ 384 h 759"/>
                  <a:gd name="T28" fmla="*/ 574 w 574"/>
                  <a:gd name="T29" fmla="*/ 186 h 759"/>
                  <a:gd name="T30" fmla="*/ 75 w 574"/>
                  <a:gd name="T31" fmla="*/ 146 h 759"/>
                  <a:gd name="T32" fmla="*/ 270 w 574"/>
                  <a:gd name="T33" fmla="*/ 146 h 759"/>
                  <a:gd name="T34" fmla="*/ 270 w 574"/>
                  <a:gd name="T35" fmla="*/ 192 h 759"/>
                  <a:gd name="T36" fmla="*/ 75 w 574"/>
                  <a:gd name="T37" fmla="*/ 192 h 759"/>
                  <a:gd name="T38" fmla="*/ 75 w 574"/>
                  <a:gd name="T39" fmla="*/ 146 h 759"/>
                  <a:gd name="T40" fmla="*/ 499 w 574"/>
                  <a:gd name="T41" fmla="*/ 667 h 759"/>
                  <a:gd name="T42" fmla="*/ 329 w 574"/>
                  <a:gd name="T43" fmla="*/ 667 h 759"/>
                  <a:gd name="T44" fmla="*/ 75 w 574"/>
                  <a:gd name="T45" fmla="*/ 667 h 759"/>
                  <a:gd name="T46" fmla="*/ 75 w 574"/>
                  <a:gd name="T47" fmla="*/ 622 h 759"/>
                  <a:gd name="T48" fmla="*/ 329 w 574"/>
                  <a:gd name="T49" fmla="*/ 622 h 759"/>
                  <a:gd name="T50" fmla="*/ 499 w 574"/>
                  <a:gd name="T51" fmla="*/ 622 h 759"/>
                  <a:gd name="T52" fmla="*/ 499 w 574"/>
                  <a:gd name="T53" fmla="*/ 667 h 759"/>
                  <a:gd name="T54" fmla="*/ 499 w 574"/>
                  <a:gd name="T55" fmla="*/ 561 h 759"/>
                  <a:gd name="T56" fmla="*/ 329 w 574"/>
                  <a:gd name="T57" fmla="*/ 561 h 759"/>
                  <a:gd name="T58" fmla="*/ 75 w 574"/>
                  <a:gd name="T59" fmla="*/ 561 h 759"/>
                  <a:gd name="T60" fmla="*/ 75 w 574"/>
                  <a:gd name="T61" fmla="*/ 516 h 759"/>
                  <a:gd name="T62" fmla="*/ 329 w 574"/>
                  <a:gd name="T63" fmla="*/ 516 h 759"/>
                  <a:gd name="T64" fmla="*/ 499 w 574"/>
                  <a:gd name="T65" fmla="*/ 516 h 759"/>
                  <a:gd name="T66" fmla="*/ 499 w 574"/>
                  <a:gd name="T67" fmla="*/ 561 h 759"/>
                  <a:gd name="T68" fmla="*/ 499 w 574"/>
                  <a:gd name="T69" fmla="*/ 455 h 759"/>
                  <a:gd name="T70" fmla="*/ 329 w 574"/>
                  <a:gd name="T71" fmla="*/ 455 h 759"/>
                  <a:gd name="T72" fmla="*/ 75 w 574"/>
                  <a:gd name="T73" fmla="*/ 455 h 759"/>
                  <a:gd name="T74" fmla="*/ 75 w 574"/>
                  <a:gd name="T75" fmla="*/ 410 h 759"/>
                  <a:gd name="T76" fmla="*/ 329 w 574"/>
                  <a:gd name="T77" fmla="*/ 410 h 759"/>
                  <a:gd name="T78" fmla="*/ 499 w 574"/>
                  <a:gd name="T79" fmla="*/ 410 h 759"/>
                  <a:gd name="T80" fmla="*/ 499 w 574"/>
                  <a:gd name="T81" fmla="*/ 455 h 759"/>
                  <a:gd name="T82" fmla="*/ 499 w 574"/>
                  <a:gd name="T83" fmla="*/ 349 h 759"/>
                  <a:gd name="T84" fmla="*/ 329 w 574"/>
                  <a:gd name="T85" fmla="*/ 349 h 759"/>
                  <a:gd name="T86" fmla="*/ 75 w 574"/>
                  <a:gd name="T87" fmla="*/ 349 h 759"/>
                  <a:gd name="T88" fmla="*/ 75 w 574"/>
                  <a:gd name="T89" fmla="*/ 304 h 759"/>
                  <a:gd name="T90" fmla="*/ 329 w 574"/>
                  <a:gd name="T91" fmla="*/ 304 h 759"/>
                  <a:gd name="T92" fmla="*/ 499 w 574"/>
                  <a:gd name="T93" fmla="*/ 304 h 759"/>
                  <a:gd name="T94" fmla="*/ 499 w 574"/>
                  <a:gd name="T95" fmla="*/ 349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74" h="759">
                    <a:moveTo>
                      <a:pt x="574" y="186"/>
                    </a:moveTo>
                    <a:cubicBezTo>
                      <a:pt x="574" y="186"/>
                      <a:pt x="574" y="186"/>
                      <a:pt x="574" y="186"/>
                    </a:cubicBezTo>
                    <a:cubicBezTo>
                      <a:pt x="388" y="186"/>
                      <a:pt x="388" y="186"/>
                      <a:pt x="388" y="186"/>
                    </a:cubicBezTo>
                    <a:cubicBezTo>
                      <a:pt x="388" y="0"/>
                      <a:pt x="388" y="0"/>
                      <a:pt x="388" y="0"/>
                    </a:cubicBezTo>
                    <a:cubicBezTo>
                      <a:pt x="329" y="0"/>
                      <a:pt x="329" y="0"/>
                      <a:pt x="329" y="0"/>
                    </a:cubicBezTo>
                    <a:cubicBezTo>
                      <a:pt x="21" y="0"/>
                      <a:pt x="21" y="0"/>
                      <a:pt x="21" y="0"/>
                    </a:cubicBezTo>
                    <a:cubicBezTo>
                      <a:pt x="9" y="0"/>
                      <a:pt x="0" y="9"/>
                      <a:pt x="0" y="20"/>
                    </a:cubicBezTo>
                    <a:cubicBezTo>
                      <a:pt x="0" y="738"/>
                      <a:pt x="0" y="738"/>
                      <a:pt x="0" y="738"/>
                    </a:cubicBezTo>
                    <a:cubicBezTo>
                      <a:pt x="0" y="750"/>
                      <a:pt x="9" y="759"/>
                      <a:pt x="21" y="759"/>
                    </a:cubicBezTo>
                    <a:cubicBezTo>
                      <a:pt x="329" y="759"/>
                      <a:pt x="329" y="759"/>
                      <a:pt x="329" y="759"/>
                    </a:cubicBezTo>
                    <a:cubicBezTo>
                      <a:pt x="553" y="759"/>
                      <a:pt x="553" y="759"/>
                      <a:pt x="553" y="759"/>
                    </a:cubicBezTo>
                    <a:cubicBezTo>
                      <a:pt x="565" y="759"/>
                      <a:pt x="574" y="750"/>
                      <a:pt x="574" y="738"/>
                    </a:cubicBezTo>
                    <a:cubicBezTo>
                      <a:pt x="574" y="384"/>
                      <a:pt x="574" y="384"/>
                      <a:pt x="574" y="384"/>
                    </a:cubicBezTo>
                    <a:cubicBezTo>
                      <a:pt x="574" y="384"/>
                      <a:pt x="574" y="384"/>
                      <a:pt x="574" y="384"/>
                    </a:cubicBezTo>
                    <a:cubicBezTo>
                      <a:pt x="574" y="186"/>
                      <a:pt x="574" y="186"/>
                      <a:pt x="574" y="186"/>
                    </a:cubicBezTo>
                    <a:close/>
                    <a:moveTo>
                      <a:pt x="75" y="146"/>
                    </a:moveTo>
                    <a:cubicBezTo>
                      <a:pt x="270" y="146"/>
                      <a:pt x="270" y="146"/>
                      <a:pt x="270" y="146"/>
                    </a:cubicBezTo>
                    <a:cubicBezTo>
                      <a:pt x="270" y="192"/>
                      <a:pt x="270" y="192"/>
                      <a:pt x="270" y="192"/>
                    </a:cubicBezTo>
                    <a:cubicBezTo>
                      <a:pt x="75" y="192"/>
                      <a:pt x="75" y="192"/>
                      <a:pt x="75" y="192"/>
                    </a:cubicBezTo>
                    <a:lnTo>
                      <a:pt x="75" y="146"/>
                    </a:lnTo>
                    <a:close/>
                    <a:moveTo>
                      <a:pt x="499" y="667"/>
                    </a:moveTo>
                    <a:cubicBezTo>
                      <a:pt x="329" y="667"/>
                      <a:pt x="329" y="667"/>
                      <a:pt x="329" y="667"/>
                    </a:cubicBezTo>
                    <a:cubicBezTo>
                      <a:pt x="75" y="667"/>
                      <a:pt x="75" y="667"/>
                      <a:pt x="75" y="667"/>
                    </a:cubicBezTo>
                    <a:cubicBezTo>
                      <a:pt x="75" y="622"/>
                      <a:pt x="75" y="622"/>
                      <a:pt x="75" y="622"/>
                    </a:cubicBezTo>
                    <a:cubicBezTo>
                      <a:pt x="329" y="622"/>
                      <a:pt x="329" y="622"/>
                      <a:pt x="329" y="622"/>
                    </a:cubicBezTo>
                    <a:cubicBezTo>
                      <a:pt x="499" y="622"/>
                      <a:pt x="499" y="622"/>
                      <a:pt x="499" y="622"/>
                    </a:cubicBezTo>
                    <a:lnTo>
                      <a:pt x="499" y="667"/>
                    </a:lnTo>
                    <a:close/>
                    <a:moveTo>
                      <a:pt x="499" y="561"/>
                    </a:moveTo>
                    <a:cubicBezTo>
                      <a:pt x="329" y="561"/>
                      <a:pt x="329" y="561"/>
                      <a:pt x="329" y="561"/>
                    </a:cubicBezTo>
                    <a:cubicBezTo>
                      <a:pt x="75" y="561"/>
                      <a:pt x="75" y="561"/>
                      <a:pt x="75" y="561"/>
                    </a:cubicBezTo>
                    <a:cubicBezTo>
                      <a:pt x="75" y="516"/>
                      <a:pt x="75" y="516"/>
                      <a:pt x="75" y="516"/>
                    </a:cubicBezTo>
                    <a:cubicBezTo>
                      <a:pt x="329" y="516"/>
                      <a:pt x="329" y="516"/>
                      <a:pt x="329" y="516"/>
                    </a:cubicBezTo>
                    <a:cubicBezTo>
                      <a:pt x="499" y="516"/>
                      <a:pt x="499" y="516"/>
                      <a:pt x="499" y="516"/>
                    </a:cubicBezTo>
                    <a:lnTo>
                      <a:pt x="499" y="561"/>
                    </a:lnTo>
                    <a:close/>
                    <a:moveTo>
                      <a:pt x="499" y="455"/>
                    </a:moveTo>
                    <a:cubicBezTo>
                      <a:pt x="329" y="455"/>
                      <a:pt x="329" y="455"/>
                      <a:pt x="329" y="455"/>
                    </a:cubicBezTo>
                    <a:cubicBezTo>
                      <a:pt x="75" y="455"/>
                      <a:pt x="75" y="455"/>
                      <a:pt x="75" y="455"/>
                    </a:cubicBezTo>
                    <a:cubicBezTo>
                      <a:pt x="75" y="410"/>
                      <a:pt x="75" y="410"/>
                      <a:pt x="75" y="410"/>
                    </a:cubicBezTo>
                    <a:cubicBezTo>
                      <a:pt x="329" y="410"/>
                      <a:pt x="329" y="410"/>
                      <a:pt x="329" y="410"/>
                    </a:cubicBezTo>
                    <a:cubicBezTo>
                      <a:pt x="499" y="410"/>
                      <a:pt x="499" y="410"/>
                      <a:pt x="499" y="410"/>
                    </a:cubicBezTo>
                    <a:lnTo>
                      <a:pt x="499" y="455"/>
                    </a:lnTo>
                    <a:close/>
                    <a:moveTo>
                      <a:pt x="499" y="349"/>
                    </a:moveTo>
                    <a:cubicBezTo>
                      <a:pt x="329" y="349"/>
                      <a:pt x="329" y="349"/>
                      <a:pt x="329" y="349"/>
                    </a:cubicBezTo>
                    <a:cubicBezTo>
                      <a:pt x="75" y="349"/>
                      <a:pt x="75" y="349"/>
                      <a:pt x="75" y="349"/>
                    </a:cubicBezTo>
                    <a:cubicBezTo>
                      <a:pt x="75" y="304"/>
                      <a:pt x="75" y="304"/>
                      <a:pt x="75" y="304"/>
                    </a:cubicBezTo>
                    <a:cubicBezTo>
                      <a:pt x="329" y="304"/>
                      <a:pt x="329" y="304"/>
                      <a:pt x="329" y="304"/>
                    </a:cubicBezTo>
                    <a:cubicBezTo>
                      <a:pt x="499" y="304"/>
                      <a:pt x="499" y="304"/>
                      <a:pt x="499" y="304"/>
                    </a:cubicBezTo>
                    <a:lnTo>
                      <a:pt x="499" y="3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108" name="Freeform 20"/>
              <p:cNvSpPr>
                <a:spLocks/>
              </p:cNvSpPr>
              <p:nvPr/>
            </p:nvSpPr>
            <p:spPr bwMode="auto">
              <a:xfrm>
                <a:off x="5194036" y="3885525"/>
                <a:ext cx="86337" cy="86657"/>
              </a:xfrm>
              <a:custGeom>
                <a:avLst/>
                <a:gdLst>
                  <a:gd name="T0" fmla="*/ 0 w 270"/>
                  <a:gd name="T1" fmla="*/ 0 h 271"/>
                  <a:gd name="T2" fmla="*/ 0 w 270"/>
                  <a:gd name="T3" fmla="*/ 271 h 271"/>
                  <a:gd name="T4" fmla="*/ 270 w 270"/>
                  <a:gd name="T5" fmla="*/ 271 h 271"/>
                  <a:gd name="T6" fmla="*/ 0 w 270"/>
                  <a:gd name="T7" fmla="*/ 0 h 271"/>
                </a:gdLst>
                <a:ahLst/>
                <a:cxnLst>
                  <a:cxn ang="0">
                    <a:pos x="T0" y="T1"/>
                  </a:cxn>
                  <a:cxn ang="0">
                    <a:pos x="T2" y="T3"/>
                  </a:cxn>
                  <a:cxn ang="0">
                    <a:pos x="T4" y="T5"/>
                  </a:cxn>
                  <a:cxn ang="0">
                    <a:pos x="T6" y="T7"/>
                  </a:cxn>
                </a:cxnLst>
                <a:rect l="0" t="0" r="r" b="b"/>
                <a:pathLst>
                  <a:path w="270" h="271">
                    <a:moveTo>
                      <a:pt x="0" y="0"/>
                    </a:moveTo>
                    <a:lnTo>
                      <a:pt x="0" y="271"/>
                    </a:lnTo>
                    <a:lnTo>
                      <a:pt x="270" y="27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grpSp>
      <p:cxnSp>
        <p:nvCxnSpPr>
          <p:cNvPr id="109" name="Straight Connector 108"/>
          <p:cNvCxnSpPr/>
          <p:nvPr/>
        </p:nvCxnSpPr>
        <p:spPr>
          <a:xfrm flipH="1">
            <a:off x="4359742" y="4640992"/>
            <a:ext cx="90909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5007308" y="5095118"/>
            <a:ext cx="885082" cy="885082"/>
            <a:chOff x="10561853" y="5253432"/>
            <a:chExt cx="867806" cy="867806"/>
          </a:xfrm>
          <a:solidFill>
            <a:srgbClr val="002060"/>
          </a:solidFill>
        </p:grpSpPr>
        <p:sp>
          <p:nvSpPr>
            <p:cNvPr id="2" name="Oval 1"/>
            <p:cNvSpPr/>
            <p:nvPr/>
          </p:nvSpPr>
          <p:spPr>
            <a:xfrm>
              <a:off x="10561853" y="5253432"/>
              <a:ext cx="867806" cy="8678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a:endParaRPr lang="en-US" sz="1224" dirty="0">
                <a:solidFill>
                  <a:prstClr val="white"/>
                </a:solidFill>
              </a:endParaRPr>
            </a:p>
          </p:txBody>
        </p:sp>
        <p:pic>
          <p:nvPicPr>
            <p:cNvPr id="111" name="Picture 2" descr="\\MAGNUM\Projects\Microsoft\Cloud Power FY12\Design\ICONS_PNG\Devices.png"/>
            <p:cNvPicPr>
              <a:picLocks noChangeAspect="1" noChangeArrowheads="1"/>
            </p:cNvPicPr>
            <p:nvPr/>
          </p:nvPicPr>
          <p:blipFill>
            <a:blip r:embed="rId3" cstate="print">
              <a:lum bright="100000"/>
            </a:blip>
            <a:srcRect/>
            <a:stretch>
              <a:fillRect/>
            </a:stretch>
          </p:blipFill>
          <p:spPr bwMode="auto">
            <a:xfrm>
              <a:off x="10682829" y="5374408"/>
              <a:ext cx="625854" cy="625854"/>
            </a:xfrm>
            <a:prstGeom prst="rect">
              <a:avLst/>
            </a:prstGeom>
            <a:grpFill/>
          </p:spPr>
        </p:pic>
      </p:grpSp>
      <p:grpSp>
        <p:nvGrpSpPr>
          <p:cNvPr id="112" name="Group 111"/>
          <p:cNvGrpSpPr/>
          <p:nvPr/>
        </p:nvGrpSpPr>
        <p:grpSpPr>
          <a:xfrm>
            <a:off x="6606615" y="5111260"/>
            <a:ext cx="821606" cy="821606"/>
            <a:chOff x="7909133" y="5457279"/>
            <a:chExt cx="891239" cy="891239"/>
          </a:xfrm>
          <a:solidFill>
            <a:srgbClr val="002060"/>
          </a:solidFill>
        </p:grpSpPr>
        <p:sp>
          <p:nvSpPr>
            <p:cNvPr id="4" name="Oval 3"/>
            <p:cNvSpPr/>
            <p:nvPr/>
          </p:nvSpPr>
          <p:spPr>
            <a:xfrm>
              <a:off x="7909133" y="5457279"/>
              <a:ext cx="891239" cy="891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a:endParaRPr lang="en-US" sz="1224" dirty="0">
                <a:solidFill>
                  <a:prstClr val="white"/>
                </a:solidFill>
              </a:endParaRPr>
            </a:p>
          </p:txBody>
        </p:sp>
        <p:pic>
          <p:nvPicPr>
            <p:cNvPr id="110" name="Picture 5" descr="\\MAGNUM\Projects\Microsoft\Cloud Power FY12\Design\ICONS_PNG\Layer-79.png"/>
            <p:cNvPicPr>
              <a:picLocks noChangeAspect="1" noChangeArrowheads="1"/>
            </p:cNvPicPr>
            <p:nvPr/>
          </p:nvPicPr>
          <p:blipFill>
            <a:blip r:embed="rId4" cstate="print">
              <a:biLevel thresh="25000"/>
            </a:blip>
            <a:srcRect/>
            <a:stretch>
              <a:fillRect/>
            </a:stretch>
          </p:blipFill>
          <p:spPr bwMode="auto">
            <a:xfrm>
              <a:off x="8021756" y="5562733"/>
              <a:ext cx="679613" cy="679613"/>
            </a:xfrm>
            <a:prstGeom prst="rect">
              <a:avLst/>
            </a:prstGeom>
            <a:grpFill/>
          </p:spPr>
        </p:pic>
      </p:grpSp>
      <p:grpSp>
        <p:nvGrpSpPr>
          <p:cNvPr id="115" name="Group 114"/>
          <p:cNvGrpSpPr/>
          <p:nvPr/>
        </p:nvGrpSpPr>
        <p:grpSpPr>
          <a:xfrm>
            <a:off x="9789743" y="2769206"/>
            <a:ext cx="505816" cy="567500"/>
            <a:chOff x="2241990" y="3323843"/>
            <a:chExt cx="224646" cy="252042"/>
          </a:xfrm>
          <a:solidFill>
            <a:schemeClr val="bg1">
              <a:lumMod val="95000"/>
            </a:schemeClr>
          </a:solidFill>
        </p:grpSpPr>
        <p:sp>
          <p:nvSpPr>
            <p:cNvPr id="116" name="Freeform 14"/>
            <p:cNvSpPr>
              <a:spLocks/>
            </p:cNvSpPr>
            <p:nvPr/>
          </p:nvSpPr>
          <p:spPr bwMode="auto">
            <a:xfrm>
              <a:off x="2241990" y="3399367"/>
              <a:ext cx="102640" cy="176518"/>
            </a:xfrm>
            <a:custGeom>
              <a:avLst/>
              <a:gdLst>
                <a:gd name="T0" fmla="*/ 728 w 728"/>
                <a:gd name="T1" fmla="*/ 419 h 1252"/>
                <a:gd name="T2" fmla="*/ 726 w 728"/>
                <a:gd name="T3" fmla="*/ 1252 h 1252"/>
                <a:gd name="T4" fmla="*/ 0 w 728"/>
                <a:gd name="T5" fmla="*/ 834 h 1252"/>
                <a:gd name="T6" fmla="*/ 2 w 728"/>
                <a:gd name="T7" fmla="*/ 0 h 1252"/>
                <a:gd name="T8" fmla="*/ 728 w 728"/>
                <a:gd name="T9" fmla="*/ 419 h 1252"/>
              </a:gdLst>
              <a:ahLst/>
              <a:cxnLst>
                <a:cxn ang="0">
                  <a:pos x="T0" y="T1"/>
                </a:cxn>
                <a:cxn ang="0">
                  <a:pos x="T2" y="T3"/>
                </a:cxn>
                <a:cxn ang="0">
                  <a:pos x="T4" y="T5"/>
                </a:cxn>
                <a:cxn ang="0">
                  <a:pos x="T6" y="T7"/>
                </a:cxn>
                <a:cxn ang="0">
                  <a:pos x="T8" y="T9"/>
                </a:cxn>
              </a:cxnLst>
              <a:rect l="0" t="0" r="r" b="b"/>
              <a:pathLst>
                <a:path w="728" h="1252">
                  <a:moveTo>
                    <a:pt x="728" y="419"/>
                  </a:moveTo>
                  <a:lnTo>
                    <a:pt x="726" y="1252"/>
                  </a:lnTo>
                  <a:lnTo>
                    <a:pt x="0" y="834"/>
                  </a:lnTo>
                  <a:lnTo>
                    <a:pt x="2" y="0"/>
                  </a:lnTo>
                  <a:lnTo>
                    <a:pt x="728" y="4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117" name="Freeform 15"/>
            <p:cNvSpPr>
              <a:spLocks/>
            </p:cNvSpPr>
            <p:nvPr/>
          </p:nvSpPr>
          <p:spPr bwMode="auto">
            <a:xfrm>
              <a:off x="2364277" y="3399367"/>
              <a:ext cx="102359" cy="176518"/>
            </a:xfrm>
            <a:custGeom>
              <a:avLst/>
              <a:gdLst>
                <a:gd name="T0" fmla="*/ 2 w 726"/>
                <a:gd name="T1" fmla="*/ 419 h 1252"/>
                <a:gd name="T2" fmla="*/ 0 w 726"/>
                <a:gd name="T3" fmla="*/ 1252 h 1252"/>
                <a:gd name="T4" fmla="*/ 726 w 726"/>
                <a:gd name="T5" fmla="*/ 834 h 1252"/>
                <a:gd name="T6" fmla="*/ 726 w 726"/>
                <a:gd name="T7" fmla="*/ 0 h 1252"/>
                <a:gd name="T8" fmla="*/ 2 w 726"/>
                <a:gd name="T9" fmla="*/ 419 h 1252"/>
              </a:gdLst>
              <a:ahLst/>
              <a:cxnLst>
                <a:cxn ang="0">
                  <a:pos x="T0" y="T1"/>
                </a:cxn>
                <a:cxn ang="0">
                  <a:pos x="T2" y="T3"/>
                </a:cxn>
                <a:cxn ang="0">
                  <a:pos x="T4" y="T5"/>
                </a:cxn>
                <a:cxn ang="0">
                  <a:pos x="T6" y="T7"/>
                </a:cxn>
                <a:cxn ang="0">
                  <a:pos x="T8" y="T9"/>
                </a:cxn>
              </a:cxnLst>
              <a:rect l="0" t="0" r="r" b="b"/>
              <a:pathLst>
                <a:path w="726" h="1252">
                  <a:moveTo>
                    <a:pt x="2" y="419"/>
                  </a:moveTo>
                  <a:lnTo>
                    <a:pt x="0" y="1252"/>
                  </a:lnTo>
                  <a:lnTo>
                    <a:pt x="726" y="834"/>
                  </a:lnTo>
                  <a:lnTo>
                    <a:pt x="726" y="0"/>
                  </a:lnTo>
                  <a:lnTo>
                    <a:pt x="2" y="4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118" name="Freeform 16"/>
            <p:cNvSpPr>
              <a:spLocks/>
            </p:cNvSpPr>
            <p:nvPr/>
          </p:nvSpPr>
          <p:spPr bwMode="auto">
            <a:xfrm>
              <a:off x="2252233" y="3323843"/>
              <a:ext cx="204436" cy="116880"/>
            </a:xfrm>
            <a:custGeom>
              <a:avLst/>
              <a:gdLst>
                <a:gd name="T0" fmla="*/ 726 w 1450"/>
                <a:gd name="T1" fmla="*/ 829 h 829"/>
                <a:gd name="T2" fmla="*/ 0 w 1450"/>
                <a:gd name="T3" fmla="*/ 410 h 829"/>
                <a:gd name="T4" fmla="*/ 724 w 1450"/>
                <a:gd name="T5" fmla="*/ 0 h 829"/>
                <a:gd name="T6" fmla="*/ 1450 w 1450"/>
                <a:gd name="T7" fmla="*/ 410 h 829"/>
                <a:gd name="T8" fmla="*/ 726 w 1450"/>
                <a:gd name="T9" fmla="*/ 829 h 829"/>
              </a:gdLst>
              <a:ahLst/>
              <a:cxnLst>
                <a:cxn ang="0">
                  <a:pos x="T0" y="T1"/>
                </a:cxn>
                <a:cxn ang="0">
                  <a:pos x="T2" y="T3"/>
                </a:cxn>
                <a:cxn ang="0">
                  <a:pos x="T4" y="T5"/>
                </a:cxn>
                <a:cxn ang="0">
                  <a:pos x="T6" y="T7"/>
                </a:cxn>
                <a:cxn ang="0">
                  <a:pos x="T8" y="T9"/>
                </a:cxn>
              </a:cxnLst>
              <a:rect l="0" t="0" r="r" b="b"/>
              <a:pathLst>
                <a:path w="1450" h="829">
                  <a:moveTo>
                    <a:pt x="726" y="829"/>
                  </a:moveTo>
                  <a:lnTo>
                    <a:pt x="0" y="410"/>
                  </a:lnTo>
                  <a:lnTo>
                    <a:pt x="724" y="0"/>
                  </a:lnTo>
                  <a:lnTo>
                    <a:pt x="1450" y="410"/>
                  </a:lnTo>
                  <a:lnTo>
                    <a:pt x="726" y="8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sp>
        <p:nvSpPr>
          <p:cNvPr id="120" name="Freeform 119"/>
          <p:cNvSpPr>
            <a:spLocks noChangeAspect="1"/>
          </p:cNvSpPr>
          <p:nvPr/>
        </p:nvSpPr>
        <p:spPr bwMode="black">
          <a:xfrm>
            <a:off x="6861812" y="3937122"/>
            <a:ext cx="341718" cy="596620"/>
          </a:xfrm>
          <a:custGeom>
            <a:avLst/>
            <a:gdLst>
              <a:gd name="connsiteX0" fmla="*/ 64175 w 285415"/>
              <a:gd name="connsiteY0" fmla="*/ 373567 h 498318"/>
              <a:gd name="connsiteX1" fmla="*/ 220714 w 285415"/>
              <a:gd name="connsiteY1" fmla="*/ 373567 h 498318"/>
              <a:gd name="connsiteX2" fmla="*/ 223350 w 285415"/>
              <a:gd name="connsiteY2" fmla="*/ 377743 h 498318"/>
              <a:gd name="connsiteX3" fmla="*/ 188563 w 285415"/>
              <a:gd name="connsiteY3" fmla="*/ 433072 h 498318"/>
              <a:gd name="connsiteX4" fmla="*/ 186982 w 285415"/>
              <a:gd name="connsiteY4" fmla="*/ 435160 h 498318"/>
              <a:gd name="connsiteX5" fmla="*/ 189617 w 285415"/>
              <a:gd name="connsiteY5" fmla="*/ 442989 h 498318"/>
              <a:gd name="connsiteX6" fmla="*/ 186455 w 285415"/>
              <a:gd name="connsiteY6" fmla="*/ 451341 h 498318"/>
              <a:gd name="connsiteX7" fmla="*/ 189617 w 285415"/>
              <a:gd name="connsiteY7" fmla="*/ 459170 h 498318"/>
              <a:gd name="connsiteX8" fmla="*/ 186455 w 285415"/>
              <a:gd name="connsiteY8" fmla="*/ 467522 h 498318"/>
              <a:gd name="connsiteX9" fmla="*/ 189617 w 285415"/>
              <a:gd name="connsiteY9" fmla="*/ 475873 h 498318"/>
              <a:gd name="connsiteX10" fmla="*/ 177495 w 285415"/>
              <a:gd name="connsiteY10" fmla="*/ 487879 h 498318"/>
              <a:gd name="connsiteX11" fmla="*/ 170116 w 285415"/>
              <a:gd name="connsiteY11" fmla="*/ 487879 h 498318"/>
              <a:gd name="connsiteX12" fmla="*/ 164318 w 285415"/>
              <a:gd name="connsiteY12" fmla="*/ 497274 h 498318"/>
              <a:gd name="connsiteX13" fmla="*/ 162210 w 285415"/>
              <a:gd name="connsiteY13" fmla="*/ 498318 h 498318"/>
              <a:gd name="connsiteX14" fmla="*/ 133748 w 285415"/>
              <a:gd name="connsiteY14" fmla="*/ 498318 h 498318"/>
              <a:gd name="connsiteX15" fmla="*/ 131640 w 285415"/>
              <a:gd name="connsiteY15" fmla="*/ 497274 h 498318"/>
              <a:gd name="connsiteX16" fmla="*/ 124788 w 285415"/>
              <a:gd name="connsiteY16" fmla="*/ 487879 h 498318"/>
              <a:gd name="connsiteX17" fmla="*/ 116355 w 285415"/>
              <a:gd name="connsiteY17" fmla="*/ 487879 h 498318"/>
              <a:gd name="connsiteX18" fmla="*/ 103706 w 285415"/>
              <a:gd name="connsiteY18" fmla="*/ 475873 h 498318"/>
              <a:gd name="connsiteX19" fmla="*/ 106868 w 285415"/>
              <a:gd name="connsiteY19" fmla="*/ 467522 h 498318"/>
              <a:gd name="connsiteX20" fmla="*/ 103706 w 285415"/>
              <a:gd name="connsiteY20" fmla="*/ 459170 h 498318"/>
              <a:gd name="connsiteX21" fmla="*/ 106868 w 285415"/>
              <a:gd name="connsiteY21" fmla="*/ 451341 h 498318"/>
              <a:gd name="connsiteX22" fmla="*/ 103706 w 285415"/>
              <a:gd name="connsiteY22" fmla="*/ 442989 h 498318"/>
              <a:gd name="connsiteX23" fmla="*/ 105814 w 285415"/>
              <a:gd name="connsiteY23" fmla="*/ 436204 h 498318"/>
              <a:gd name="connsiteX24" fmla="*/ 102651 w 285415"/>
              <a:gd name="connsiteY24" fmla="*/ 433594 h 498318"/>
              <a:gd name="connsiteX25" fmla="*/ 62067 w 285415"/>
              <a:gd name="connsiteY25" fmla="*/ 377743 h 498318"/>
              <a:gd name="connsiteX26" fmla="*/ 64175 w 285415"/>
              <a:gd name="connsiteY26" fmla="*/ 373567 h 498318"/>
              <a:gd name="connsiteX27" fmla="*/ 142707 w 285415"/>
              <a:gd name="connsiteY27" fmla="*/ 0 h 498318"/>
              <a:gd name="connsiteX28" fmla="*/ 285415 w 285415"/>
              <a:gd name="connsiteY28" fmla="*/ 143004 h 498318"/>
              <a:gd name="connsiteX29" fmla="*/ 269269 w 285415"/>
              <a:gd name="connsiteY29" fmla="*/ 209287 h 498318"/>
              <a:gd name="connsiteX30" fmla="*/ 270832 w 285415"/>
              <a:gd name="connsiteY30" fmla="*/ 208765 h 498318"/>
              <a:gd name="connsiteX31" fmla="*/ 209374 w 285415"/>
              <a:gd name="connsiteY31" fmla="*/ 349681 h 498318"/>
              <a:gd name="connsiteX32" fmla="*/ 77604 w 285415"/>
              <a:gd name="connsiteY32" fmla="*/ 349681 h 498318"/>
              <a:gd name="connsiteX33" fmla="*/ 30729 w 285415"/>
              <a:gd name="connsiteY33" fmla="*/ 231729 h 498318"/>
              <a:gd name="connsiteX34" fmla="*/ 16146 w 285415"/>
              <a:gd name="connsiteY34" fmla="*/ 209287 h 498318"/>
              <a:gd name="connsiteX35" fmla="*/ 16146 w 285415"/>
              <a:gd name="connsiteY35" fmla="*/ 208765 h 498318"/>
              <a:gd name="connsiteX36" fmla="*/ 0 w 285415"/>
              <a:gd name="connsiteY36" fmla="*/ 143004 h 498318"/>
              <a:gd name="connsiteX37" fmla="*/ 142707 w 285415"/>
              <a:gd name="connsiteY37" fmla="*/ 0 h 49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415" h="498318">
                <a:moveTo>
                  <a:pt x="64175" y="373567"/>
                </a:moveTo>
                <a:cubicBezTo>
                  <a:pt x="64175" y="373567"/>
                  <a:pt x="64175" y="373567"/>
                  <a:pt x="220714" y="373567"/>
                </a:cubicBezTo>
                <a:cubicBezTo>
                  <a:pt x="223877" y="373567"/>
                  <a:pt x="224931" y="375655"/>
                  <a:pt x="223350" y="377743"/>
                </a:cubicBezTo>
                <a:cubicBezTo>
                  <a:pt x="223350" y="377743"/>
                  <a:pt x="223350" y="377743"/>
                  <a:pt x="188563" y="433072"/>
                </a:cubicBezTo>
                <a:cubicBezTo>
                  <a:pt x="188036" y="433594"/>
                  <a:pt x="187509" y="434638"/>
                  <a:pt x="186982" y="435160"/>
                </a:cubicBezTo>
                <a:cubicBezTo>
                  <a:pt x="188563" y="437247"/>
                  <a:pt x="189617" y="440379"/>
                  <a:pt x="189617" y="442989"/>
                </a:cubicBezTo>
                <a:cubicBezTo>
                  <a:pt x="189617" y="446121"/>
                  <a:pt x="188563" y="448731"/>
                  <a:pt x="186455" y="451341"/>
                </a:cubicBezTo>
                <a:cubicBezTo>
                  <a:pt x="188563" y="453429"/>
                  <a:pt x="189617" y="456038"/>
                  <a:pt x="189617" y="459170"/>
                </a:cubicBezTo>
                <a:cubicBezTo>
                  <a:pt x="189617" y="462824"/>
                  <a:pt x="188563" y="465434"/>
                  <a:pt x="186455" y="467522"/>
                </a:cubicBezTo>
                <a:cubicBezTo>
                  <a:pt x="188563" y="469610"/>
                  <a:pt x="189617" y="472742"/>
                  <a:pt x="189617" y="475873"/>
                </a:cubicBezTo>
                <a:cubicBezTo>
                  <a:pt x="189617" y="482659"/>
                  <a:pt x="184347" y="487879"/>
                  <a:pt x="177495" y="487879"/>
                </a:cubicBezTo>
                <a:cubicBezTo>
                  <a:pt x="177495" y="487879"/>
                  <a:pt x="177495" y="487879"/>
                  <a:pt x="170116" y="487879"/>
                </a:cubicBezTo>
                <a:cubicBezTo>
                  <a:pt x="170116" y="487879"/>
                  <a:pt x="170116" y="487879"/>
                  <a:pt x="164318" y="497274"/>
                </a:cubicBezTo>
                <a:cubicBezTo>
                  <a:pt x="163791" y="497796"/>
                  <a:pt x="162737" y="498318"/>
                  <a:pt x="162210" y="498318"/>
                </a:cubicBezTo>
                <a:cubicBezTo>
                  <a:pt x="162210" y="498318"/>
                  <a:pt x="162210" y="498318"/>
                  <a:pt x="133748" y="498318"/>
                </a:cubicBezTo>
                <a:cubicBezTo>
                  <a:pt x="132694" y="498318"/>
                  <a:pt x="132167" y="497796"/>
                  <a:pt x="131640" y="497274"/>
                </a:cubicBezTo>
                <a:cubicBezTo>
                  <a:pt x="131640" y="497274"/>
                  <a:pt x="131640" y="497274"/>
                  <a:pt x="124788" y="487879"/>
                </a:cubicBezTo>
                <a:cubicBezTo>
                  <a:pt x="124788" y="487879"/>
                  <a:pt x="124788" y="487879"/>
                  <a:pt x="116355" y="487879"/>
                </a:cubicBezTo>
                <a:cubicBezTo>
                  <a:pt x="109503" y="487879"/>
                  <a:pt x="103706" y="482659"/>
                  <a:pt x="103706" y="475873"/>
                </a:cubicBezTo>
                <a:cubicBezTo>
                  <a:pt x="103706" y="472742"/>
                  <a:pt x="104760" y="469610"/>
                  <a:pt x="106868" y="467522"/>
                </a:cubicBezTo>
                <a:cubicBezTo>
                  <a:pt x="104760" y="465434"/>
                  <a:pt x="103706" y="462824"/>
                  <a:pt x="103706" y="459170"/>
                </a:cubicBezTo>
                <a:cubicBezTo>
                  <a:pt x="103706" y="456038"/>
                  <a:pt x="104760" y="453429"/>
                  <a:pt x="106868" y="451341"/>
                </a:cubicBezTo>
                <a:cubicBezTo>
                  <a:pt x="104760" y="448731"/>
                  <a:pt x="103706" y="446121"/>
                  <a:pt x="103706" y="442989"/>
                </a:cubicBezTo>
                <a:cubicBezTo>
                  <a:pt x="103706" y="440901"/>
                  <a:pt x="104760" y="438291"/>
                  <a:pt x="105814" y="436204"/>
                </a:cubicBezTo>
                <a:cubicBezTo>
                  <a:pt x="104760" y="435682"/>
                  <a:pt x="103178" y="434638"/>
                  <a:pt x="102651" y="433594"/>
                </a:cubicBezTo>
                <a:cubicBezTo>
                  <a:pt x="102651" y="433594"/>
                  <a:pt x="102651" y="433594"/>
                  <a:pt x="62067" y="377743"/>
                </a:cubicBezTo>
                <a:cubicBezTo>
                  <a:pt x="60486" y="375655"/>
                  <a:pt x="61540" y="373567"/>
                  <a:pt x="64175" y="373567"/>
                </a:cubicBezTo>
                <a:close/>
                <a:moveTo>
                  <a:pt x="142707" y="0"/>
                </a:moveTo>
                <a:cubicBezTo>
                  <a:pt x="221874" y="0"/>
                  <a:pt x="285415" y="64195"/>
                  <a:pt x="285415" y="143004"/>
                </a:cubicBezTo>
                <a:cubicBezTo>
                  <a:pt x="285415" y="167012"/>
                  <a:pt x="279686" y="189454"/>
                  <a:pt x="269269" y="209287"/>
                </a:cubicBezTo>
                <a:cubicBezTo>
                  <a:pt x="269269" y="209287"/>
                  <a:pt x="269269" y="209287"/>
                  <a:pt x="270832" y="208765"/>
                </a:cubicBezTo>
                <a:cubicBezTo>
                  <a:pt x="210936" y="297490"/>
                  <a:pt x="209374" y="341330"/>
                  <a:pt x="209374" y="349681"/>
                </a:cubicBezTo>
                <a:cubicBezTo>
                  <a:pt x="209374" y="349681"/>
                  <a:pt x="209374" y="349681"/>
                  <a:pt x="77604" y="349681"/>
                </a:cubicBezTo>
                <a:cubicBezTo>
                  <a:pt x="77604" y="342374"/>
                  <a:pt x="76041" y="305319"/>
                  <a:pt x="30729" y="231729"/>
                </a:cubicBezTo>
                <a:cubicBezTo>
                  <a:pt x="25521" y="224422"/>
                  <a:pt x="20312" y="217115"/>
                  <a:pt x="16146" y="209287"/>
                </a:cubicBezTo>
                <a:cubicBezTo>
                  <a:pt x="16146" y="209287"/>
                  <a:pt x="16146" y="208765"/>
                  <a:pt x="16146" y="208765"/>
                </a:cubicBezTo>
                <a:cubicBezTo>
                  <a:pt x="5729" y="189454"/>
                  <a:pt x="0" y="167012"/>
                  <a:pt x="0" y="143004"/>
                </a:cubicBezTo>
                <a:cubicBezTo>
                  <a:pt x="0" y="64195"/>
                  <a:pt x="64062" y="0"/>
                  <a:pt x="142707" y="0"/>
                </a:cubicBezTo>
                <a:close/>
              </a:path>
            </a:pathLst>
          </a:custGeom>
          <a:solidFill>
            <a:schemeClr val="accent4"/>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22" name="Title 3"/>
          <p:cNvSpPr>
            <a:spLocks noGrp="1"/>
          </p:cNvSpPr>
          <p:nvPr>
            <p:ph type="title"/>
          </p:nvPr>
        </p:nvSpPr>
        <p:spPr/>
        <p:txBody>
          <a:bodyPr>
            <a:noAutofit/>
          </a:bodyPr>
          <a:lstStyle/>
          <a:p>
            <a:r>
              <a:rPr lang="en-US" sz="4800" dirty="0"/>
              <a:t>IT / OT Collaboration Enables IoT</a:t>
            </a:r>
            <a:endParaRPr lang="en-US" sz="4488" dirty="0">
              <a:solidFill>
                <a:schemeClr val="bg2">
                  <a:lumMod val="50000"/>
                </a:schemeClr>
              </a:solidFill>
            </a:endParaRPr>
          </a:p>
        </p:txBody>
      </p:sp>
    </p:spTree>
    <p:extLst>
      <p:ext uri="{BB962C8B-B14F-4D97-AF65-F5344CB8AC3E}">
        <p14:creationId xmlns:p14="http://schemas.microsoft.com/office/powerpoint/2010/main" val="211484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250"/>
                                        <p:tgtEl>
                                          <p:spTgt spid="63"/>
                                        </p:tgtEl>
                                      </p:cBhvr>
                                    </p:animEffect>
                                  </p:childTnLst>
                                </p:cTn>
                              </p:par>
                            </p:childTnLst>
                          </p:cTn>
                        </p:par>
                        <p:par>
                          <p:cTn id="8" fill="hold">
                            <p:stCondLst>
                              <p:cond delay="250"/>
                            </p:stCondLst>
                            <p:childTnLst>
                              <p:par>
                                <p:cTn id="9" presetID="22" presetClass="entr" presetSubtype="2" fill="hold"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right)">
                                      <p:cBhvr>
                                        <p:cTn id="11" dur="250"/>
                                        <p:tgtEl>
                                          <p:spTgt spid="64"/>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wipe(left)">
                                      <p:cBhvr>
                                        <p:cTn id="15" dur="250"/>
                                        <p:tgtEl>
                                          <p:spTgt spid="65"/>
                                        </p:tgtEl>
                                      </p:cBhvr>
                                    </p:animEffect>
                                  </p:childTnLst>
                                </p:cTn>
                              </p:par>
                            </p:childTnLst>
                          </p:cTn>
                        </p:par>
                        <p:par>
                          <p:cTn id="16" fill="hold">
                            <p:stCondLst>
                              <p:cond delay="750"/>
                            </p:stCondLst>
                            <p:childTnLst>
                              <p:par>
                                <p:cTn id="17" presetID="22" presetClass="entr" presetSubtype="8"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250"/>
                                        <p:tgtEl>
                                          <p:spTgt spid="13"/>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wipe(left)">
                                      <p:cBhvr>
                                        <p:cTn id="23" dur="250"/>
                                        <p:tgtEl>
                                          <p:spTgt spid="66"/>
                                        </p:tgtEl>
                                      </p:cBhvr>
                                    </p:animEffect>
                                  </p:childTnLst>
                                </p:cTn>
                              </p:par>
                            </p:childTnLst>
                          </p:cTn>
                        </p:par>
                        <p:par>
                          <p:cTn id="24" fill="hold">
                            <p:stCondLst>
                              <p:cond delay="1250"/>
                            </p:stCondLst>
                            <p:childTnLst>
                              <p:par>
                                <p:cTn id="25" presetID="22" presetClass="entr" presetSubtype="8" fill="hold" nodeType="after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wipe(left)">
                                      <p:cBhvr>
                                        <p:cTn id="27" dur="250"/>
                                        <p:tgtEl>
                                          <p:spTgt spid="67"/>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68"/>
                                        </p:tgtEl>
                                        <p:attrNameLst>
                                          <p:attrName>style.visibility</p:attrName>
                                        </p:attrNameLst>
                                      </p:cBhvr>
                                      <p:to>
                                        <p:strVal val="visible"/>
                                      </p:to>
                                    </p:set>
                                    <p:animEffect transition="in" filter="wipe(left)">
                                      <p:cBhvr>
                                        <p:cTn id="31" dur="250"/>
                                        <p:tgtEl>
                                          <p:spTgt spid="68"/>
                                        </p:tgtEl>
                                      </p:cBhvr>
                                    </p:animEffect>
                                  </p:childTnLst>
                                </p:cTn>
                              </p:par>
                            </p:childTnLst>
                          </p:cTn>
                        </p:par>
                        <p:par>
                          <p:cTn id="32" fill="hold">
                            <p:stCondLst>
                              <p:cond delay="1750"/>
                            </p:stCondLst>
                            <p:childTnLst>
                              <p:par>
                                <p:cTn id="33" presetID="22" presetClass="entr" presetSubtype="8" fill="hold" nodeType="afterEffect">
                                  <p:stCondLst>
                                    <p:cond delay="0"/>
                                  </p:stCondLst>
                                  <p:childTnLst>
                                    <p:set>
                                      <p:cBhvr>
                                        <p:cTn id="34" dur="1" fill="hold">
                                          <p:stCondLst>
                                            <p:cond delay="0"/>
                                          </p:stCondLst>
                                        </p:cTn>
                                        <p:tgtEl>
                                          <p:spTgt spid="69"/>
                                        </p:tgtEl>
                                        <p:attrNameLst>
                                          <p:attrName>style.visibility</p:attrName>
                                        </p:attrNameLst>
                                      </p:cBhvr>
                                      <p:to>
                                        <p:strVal val="visible"/>
                                      </p:to>
                                    </p:set>
                                    <p:animEffect transition="in" filter="wipe(left)">
                                      <p:cBhvr>
                                        <p:cTn id="35" dur="250"/>
                                        <p:tgtEl>
                                          <p:spTgt spid="69"/>
                                        </p:tgtEl>
                                      </p:cBhvr>
                                    </p:animEffect>
                                  </p:childTnLst>
                                </p:cTn>
                              </p:par>
                            </p:childTnLst>
                          </p:cTn>
                        </p:par>
                        <p:par>
                          <p:cTn id="36" fill="hold">
                            <p:stCondLst>
                              <p:cond delay="2000"/>
                            </p:stCondLst>
                            <p:childTnLst>
                              <p:par>
                                <p:cTn id="37" presetID="22" presetClass="entr" presetSubtype="8" fill="hold" nodeType="afterEffect">
                                  <p:stCondLst>
                                    <p:cond delay="0"/>
                                  </p:stCondLst>
                                  <p:childTnLst>
                                    <p:set>
                                      <p:cBhvr>
                                        <p:cTn id="38" dur="1" fill="hold">
                                          <p:stCondLst>
                                            <p:cond delay="0"/>
                                          </p:stCondLst>
                                        </p:cTn>
                                        <p:tgtEl>
                                          <p:spTgt spid="70"/>
                                        </p:tgtEl>
                                        <p:attrNameLst>
                                          <p:attrName>style.visibility</p:attrName>
                                        </p:attrNameLst>
                                      </p:cBhvr>
                                      <p:to>
                                        <p:strVal val="visible"/>
                                      </p:to>
                                    </p:set>
                                    <p:animEffect transition="in" filter="wipe(left)">
                                      <p:cBhvr>
                                        <p:cTn id="39" dur="250"/>
                                        <p:tgtEl>
                                          <p:spTgt spid="70"/>
                                        </p:tgtEl>
                                      </p:cBhvr>
                                    </p:animEffect>
                                  </p:childTnLst>
                                </p:cTn>
                              </p:par>
                            </p:childTnLst>
                          </p:cTn>
                        </p:par>
                        <p:par>
                          <p:cTn id="40" fill="hold">
                            <p:stCondLst>
                              <p:cond delay="2250"/>
                            </p:stCondLst>
                            <p:childTnLst>
                              <p:par>
                                <p:cTn id="41" presetID="22" presetClass="entr" presetSubtype="8" fill="hold" nodeType="afterEffect">
                                  <p:stCondLst>
                                    <p:cond delay="0"/>
                                  </p:stCondLst>
                                  <p:childTnLst>
                                    <p:set>
                                      <p:cBhvr>
                                        <p:cTn id="42" dur="1" fill="hold">
                                          <p:stCondLst>
                                            <p:cond delay="0"/>
                                          </p:stCondLst>
                                        </p:cTn>
                                        <p:tgtEl>
                                          <p:spTgt spid="109"/>
                                        </p:tgtEl>
                                        <p:attrNameLst>
                                          <p:attrName>style.visibility</p:attrName>
                                        </p:attrNameLst>
                                      </p:cBhvr>
                                      <p:to>
                                        <p:strVal val="visible"/>
                                      </p:to>
                                    </p:set>
                                    <p:animEffect transition="in" filter="wipe(left)">
                                      <p:cBhvr>
                                        <p:cTn id="43" dur="250"/>
                                        <p:tgtEl>
                                          <p:spTgt spid="109"/>
                                        </p:tgtEl>
                                      </p:cBhvr>
                                    </p:animEffect>
                                  </p:childTnLst>
                                </p:cTn>
                              </p:par>
                            </p:childTnLst>
                          </p:cTn>
                        </p:par>
                        <p:par>
                          <p:cTn id="44" fill="hold">
                            <p:stCondLst>
                              <p:cond delay="2500"/>
                            </p:stCondLst>
                            <p:childTnLst>
                              <p:par>
                                <p:cTn id="45" presetID="22" presetClass="entr" presetSubtype="8" fill="hold" nodeType="afterEffect">
                                  <p:stCondLst>
                                    <p:cond delay="0"/>
                                  </p:stCondLst>
                                  <p:childTnLst>
                                    <p:set>
                                      <p:cBhvr>
                                        <p:cTn id="46" dur="1" fill="hold">
                                          <p:stCondLst>
                                            <p:cond delay="0"/>
                                          </p:stCondLst>
                                        </p:cTn>
                                        <p:tgtEl>
                                          <p:spTgt spid="71"/>
                                        </p:tgtEl>
                                        <p:attrNameLst>
                                          <p:attrName>style.visibility</p:attrName>
                                        </p:attrNameLst>
                                      </p:cBhvr>
                                      <p:to>
                                        <p:strVal val="visible"/>
                                      </p:to>
                                    </p:set>
                                    <p:animEffect transition="in" filter="wipe(left)">
                                      <p:cBhvr>
                                        <p:cTn id="47" dur="250"/>
                                        <p:tgtEl>
                                          <p:spTgt spid="71"/>
                                        </p:tgtEl>
                                      </p:cBhvr>
                                    </p:animEffect>
                                  </p:childTnLst>
                                </p:cTn>
                              </p:par>
                              <p:par>
                                <p:cTn id="48" presetID="10" presetClass="entr" presetSubtype="0" fill="hold" nodeType="withEffect">
                                  <p:stCondLst>
                                    <p:cond delay="0"/>
                                  </p:stCondLst>
                                  <p:childTnLst>
                                    <p:set>
                                      <p:cBhvr>
                                        <p:cTn id="49" dur="1" fill="hold">
                                          <p:stCondLst>
                                            <p:cond delay="0"/>
                                          </p:stCondLst>
                                        </p:cTn>
                                        <p:tgtEl>
                                          <p:spTgt spid="72"/>
                                        </p:tgtEl>
                                        <p:attrNameLst>
                                          <p:attrName>style.visibility</p:attrName>
                                        </p:attrNameLst>
                                      </p:cBhvr>
                                      <p:to>
                                        <p:strVal val="visible"/>
                                      </p:to>
                                    </p:set>
                                    <p:animEffect transition="in" filter="fade">
                                      <p:cBhvr>
                                        <p:cTn id="50" dur="500"/>
                                        <p:tgtEl>
                                          <p:spTgt spid="72"/>
                                        </p:tgtEl>
                                      </p:cBhvr>
                                    </p:animEffect>
                                  </p:childTnLst>
                                </p:cTn>
                              </p:par>
                              <p:par>
                                <p:cTn id="51" presetID="10" presetClass="entr" presetSubtype="0" fill="hold" nodeType="withEffect">
                                  <p:stCondLst>
                                    <p:cond delay="0"/>
                                  </p:stCondLst>
                                  <p:childTnLst>
                                    <p:set>
                                      <p:cBhvr>
                                        <p:cTn id="52" dur="1" fill="hold">
                                          <p:stCondLst>
                                            <p:cond delay="0"/>
                                          </p:stCondLst>
                                        </p:cTn>
                                        <p:tgtEl>
                                          <p:spTgt spid="84"/>
                                        </p:tgtEl>
                                        <p:attrNameLst>
                                          <p:attrName>style.visibility</p:attrName>
                                        </p:attrNameLst>
                                      </p:cBhvr>
                                      <p:to>
                                        <p:strVal val="visible"/>
                                      </p:to>
                                    </p:set>
                                    <p:animEffect transition="in" filter="fade">
                                      <p:cBhvr>
                                        <p:cTn id="53" dur="500"/>
                                        <p:tgtEl>
                                          <p:spTgt spid="84"/>
                                        </p:tgtEl>
                                      </p:cBhvr>
                                    </p:animEffect>
                                  </p:childTnLst>
                                </p:cTn>
                              </p:par>
                              <p:par>
                                <p:cTn id="54" presetID="10" presetClass="entr" presetSubtype="0" fill="hold" nodeType="withEffect">
                                  <p:stCondLst>
                                    <p:cond delay="0"/>
                                  </p:stCondLst>
                                  <p:childTnLst>
                                    <p:set>
                                      <p:cBhvr>
                                        <p:cTn id="55" dur="1" fill="hold">
                                          <p:stCondLst>
                                            <p:cond delay="0"/>
                                          </p:stCondLst>
                                        </p:cTn>
                                        <p:tgtEl>
                                          <p:spTgt spid="89"/>
                                        </p:tgtEl>
                                        <p:attrNameLst>
                                          <p:attrName>style.visibility</p:attrName>
                                        </p:attrNameLst>
                                      </p:cBhvr>
                                      <p:to>
                                        <p:strVal val="visible"/>
                                      </p:to>
                                    </p:set>
                                    <p:animEffect transition="in" filter="fade">
                                      <p:cBhvr>
                                        <p:cTn id="56" dur="500"/>
                                        <p:tgtEl>
                                          <p:spTgt spid="89"/>
                                        </p:tgtEl>
                                      </p:cBhvr>
                                    </p:animEffect>
                                  </p:childTnLst>
                                </p:cTn>
                              </p:par>
                              <p:par>
                                <p:cTn id="57" presetID="10" presetClass="entr" presetSubtype="0" fill="hold" nodeType="withEffect">
                                  <p:stCondLst>
                                    <p:cond delay="0"/>
                                  </p:stCondLst>
                                  <p:childTnLst>
                                    <p:set>
                                      <p:cBhvr>
                                        <p:cTn id="58" dur="1" fill="hold">
                                          <p:stCondLst>
                                            <p:cond delay="0"/>
                                          </p:stCondLst>
                                        </p:cTn>
                                        <p:tgtEl>
                                          <p:spTgt spid="94"/>
                                        </p:tgtEl>
                                        <p:attrNameLst>
                                          <p:attrName>style.visibility</p:attrName>
                                        </p:attrNameLst>
                                      </p:cBhvr>
                                      <p:to>
                                        <p:strVal val="visible"/>
                                      </p:to>
                                    </p:set>
                                    <p:animEffect transition="in" filter="fade">
                                      <p:cBhvr>
                                        <p:cTn id="59" dur="500"/>
                                        <p:tgtEl>
                                          <p:spTgt spid="94"/>
                                        </p:tgtEl>
                                      </p:cBhvr>
                                    </p:animEffect>
                                  </p:childTnLst>
                                </p:cTn>
                              </p:par>
                              <p:par>
                                <p:cTn id="60" presetID="10" presetClass="entr" presetSubtype="0" fill="hold" nodeType="withEffect">
                                  <p:stCondLst>
                                    <p:cond delay="0"/>
                                  </p:stCondLst>
                                  <p:childTnLst>
                                    <p:set>
                                      <p:cBhvr>
                                        <p:cTn id="61" dur="1" fill="hold">
                                          <p:stCondLst>
                                            <p:cond delay="0"/>
                                          </p:stCondLst>
                                        </p:cTn>
                                        <p:tgtEl>
                                          <p:spTgt spid="99"/>
                                        </p:tgtEl>
                                        <p:attrNameLst>
                                          <p:attrName>style.visibility</p:attrName>
                                        </p:attrNameLst>
                                      </p:cBhvr>
                                      <p:to>
                                        <p:strVal val="visible"/>
                                      </p:to>
                                    </p:set>
                                    <p:animEffect transition="in" filter="fade">
                                      <p:cBhvr>
                                        <p:cTn id="62" dur="500"/>
                                        <p:tgtEl>
                                          <p:spTgt spid="99"/>
                                        </p:tgtEl>
                                      </p:cBhvr>
                                    </p:animEffect>
                                  </p:childTnLst>
                                </p:cTn>
                              </p:par>
                              <p:par>
                                <p:cTn id="63" presetID="10" presetClass="entr" presetSubtype="0" fill="hold" nodeType="withEffect">
                                  <p:stCondLst>
                                    <p:cond delay="0"/>
                                  </p:stCondLst>
                                  <p:childTnLst>
                                    <p:set>
                                      <p:cBhvr>
                                        <p:cTn id="64" dur="1" fill="hold">
                                          <p:stCondLst>
                                            <p:cond delay="0"/>
                                          </p:stCondLst>
                                        </p:cTn>
                                        <p:tgtEl>
                                          <p:spTgt spid="104"/>
                                        </p:tgtEl>
                                        <p:attrNameLst>
                                          <p:attrName>style.visibility</p:attrName>
                                        </p:attrNameLst>
                                      </p:cBhvr>
                                      <p:to>
                                        <p:strVal val="visible"/>
                                      </p:to>
                                    </p:set>
                                    <p:animEffect transition="in" filter="fade">
                                      <p:cBhvr>
                                        <p:cTn id="65" dur="500"/>
                                        <p:tgtEl>
                                          <p:spTgt spid="104"/>
                                        </p:tgtEl>
                                      </p:cBhvr>
                                    </p:animEffect>
                                  </p:childTnLst>
                                </p:cTn>
                              </p:par>
                            </p:childTnLst>
                          </p:cTn>
                        </p:par>
                        <p:par>
                          <p:cTn id="66" fill="hold">
                            <p:stCondLst>
                              <p:cond delay="3000"/>
                            </p:stCondLst>
                            <p:childTnLst>
                              <p:par>
                                <p:cTn id="67" presetID="10" presetClass="entr" presetSubtype="0" fill="hold" grpId="0" nodeType="afterEffect">
                                  <p:stCondLst>
                                    <p:cond delay="0"/>
                                  </p:stCondLst>
                                  <p:childTnLst>
                                    <p:set>
                                      <p:cBhvr>
                                        <p:cTn id="68" dur="1" fill="hold">
                                          <p:stCondLst>
                                            <p:cond delay="0"/>
                                          </p:stCondLst>
                                        </p:cTn>
                                        <p:tgtEl>
                                          <p:spTgt spid="120"/>
                                        </p:tgtEl>
                                        <p:attrNameLst>
                                          <p:attrName>style.visibility</p:attrName>
                                        </p:attrNameLst>
                                      </p:cBhvr>
                                      <p:to>
                                        <p:strVal val="visible"/>
                                      </p:to>
                                    </p:set>
                                    <p:animEffect transition="in" filter="fade">
                                      <p:cBhvr>
                                        <p:cTn id="69"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5482" y="308060"/>
            <a:ext cx="5485622" cy="547487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a:t>Welcome and overview</a:t>
            </a:r>
            <a:br>
              <a:rPr lang="en-US" dirty="0"/>
            </a:br>
            <a:br>
              <a:rPr lang="en-US" dirty="0"/>
            </a:br>
            <a:endParaRPr lang="en-US" dirty="0"/>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4165" y="5253240"/>
            <a:ext cx="1927704" cy="443451"/>
          </a:xfrm>
          <a:prstGeom prst="rect">
            <a:avLst/>
          </a:prstGeom>
        </p:spPr>
      </p:pic>
      <p:pic>
        <p:nvPicPr>
          <p:cNvPr id="8" name="Picture 7" descr="C:\Users\petern\AppData\Local\Temp\vmware-petern\VMwareDnD\9912bbd5\PPE_Logo_RGB_bootcamp_600x131.png"/>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182" y="6287437"/>
            <a:ext cx="1876814" cy="409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75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Collaboration &amp; Cyberphysical Security</a:t>
            </a:r>
          </a:p>
        </p:txBody>
      </p:sp>
      <p:sp>
        <p:nvSpPr>
          <p:cNvPr id="2" name="Text Placeholder 1"/>
          <p:cNvSpPr>
            <a:spLocks noGrp="1"/>
          </p:cNvSpPr>
          <p:nvPr>
            <p:ph sz="quarter" idx="10"/>
          </p:nvPr>
        </p:nvSpPr>
        <p:spPr>
          <a:xfrm>
            <a:off x="450029" y="5592880"/>
            <a:ext cx="11620304" cy="1441813"/>
          </a:xfrm>
        </p:spPr>
        <p:txBody>
          <a:bodyPr/>
          <a:lstStyle/>
          <a:p>
            <a:pPr marL="0" indent="0" algn="ctr">
              <a:buNone/>
            </a:pPr>
            <a:r>
              <a:rPr lang="de-DE" sz="3600" spc="-102" dirty="0">
                <a:ln w="3175">
                  <a:noFill/>
                </a:ln>
                <a:cs typeface="Segoe UI" pitchFamily="34" charset="0"/>
              </a:rPr>
              <a:t>IT and OT engineers will collaborate in making </a:t>
            </a:r>
            <a:r>
              <a:rPr lang="en-US" sz="3600" spc="-102" dirty="0">
                <a:ln w="3175">
                  <a:noFill/>
                </a:ln>
                <a:cs typeface="Segoe UI" pitchFamily="34" charset="0"/>
              </a:rPr>
              <a:t>“cyberphysical” systems safe and secure. </a:t>
            </a:r>
          </a:p>
        </p:txBody>
      </p:sp>
      <p:sp>
        <p:nvSpPr>
          <p:cNvPr id="4" name="Rectangle 8"/>
          <p:cNvSpPr/>
          <p:nvPr/>
        </p:nvSpPr>
        <p:spPr>
          <a:xfrm>
            <a:off x="6583993" y="2399994"/>
            <a:ext cx="5486340" cy="3046988"/>
          </a:xfrm>
          <a:prstGeom prst="rect">
            <a:avLst/>
          </a:prstGeom>
        </p:spPr>
        <p:txBody>
          <a:bodyPr wrap="square">
            <a:spAutoFit/>
          </a:bodyPr>
          <a:lstStyle/>
          <a:p>
            <a:r>
              <a:rPr lang="en-US" sz="2400" dirty="0">
                <a:solidFill>
                  <a:prstClr val="black"/>
                </a:solidFill>
              </a:rPr>
              <a:t>Know how to make </a:t>
            </a:r>
            <a:r>
              <a:rPr lang="en-US" sz="2400" b="1" i="1" dirty="0">
                <a:solidFill>
                  <a:prstClr val="black"/>
                </a:solidFill>
              </a:rPr>
              <a:t>physical</a:t>
            </a:r>
            <a:r>
              <a:rPr lang="en-US" sz="2400" dirty="0">
                <a:solidFill>
                  <a:prstClr val="black"/>
                </a:solidFill>
              </a:rPr>
              <a:t> things safe and secure</a:t>
            </a:r>
          </a:p>
          <a:p>
            <a:pPr marL="809271" lvl="1" indent="-342900">
              <a:buFont typeface="Arial" panose="020B0604020202020204" pitchFamily="34" charset="0"/>
              <a:buChar char="•"/>
            </a:pPr>
            <a:r>
              <a:rPr lang="en-US" sz="2400" dirty="0">
                <a:solidFill>
                  <a:prstClr val="black"/>
                </a:solidFill>
              </a:rPr>
              <a:t>Standards, Procedures, Training, Continuous Improvement</a:t>
            </a:r>
          </a:p>
          <a:p>
            <a:pPr marL="809271" lvl="1" indent="-342900">
              <a:buFont typeface="Arial" panose="020B0604020202020204" pitchFamily="34" charset="0"/>
              <a:buChar char="•"/>
            </a:pPr>
            <a:r>
              <a:rPr lang="de-DE" sz="2400" dirty="0" err="1">
                <a:solidFill>
                  <a:prstClr val="black"/>
                </a:solidFill>
              </a:rPr>
              <a:t>Physical</a:t>
            </a:r>
            <a:r>
              <a:rPr lang="de-DE" sz="2400" dirty="0">
                <a:solidFill>
                  <a:prstClr val="black"/>
                </a:solidFill>
              </a:rPr>
              <a:t> </a:t>
            </a:r>
            <a:r>
              <a:rPr lang="de-DE" sz="2400" dirty="0" err="1">
                <a:solidFill>
                  <a:prstClr val="black"/>
                </a:solidFill>
              </a:rPr>
              <a:t>access</a:t>
            </a:r>
            <a:r>
              <a:rPr lang="de-DE" sz="2400" dirty="0">
                <a:solidFill>
                  <a:prstClr val="black"/>
                </a:solidFill>
              </a:rPr>
              <a:t> </a:t>
            </a:r>
            <a:r>
              <a:rPr lang="de-DE" sz="2400" dirty="0" err="1">
                <a:solidFill>
                  <a:prstClr val="black"/>
                </a:solidFill>
              </a:rPr>
              <a:t>management</a:t>
            </a:r>
            <a:endParaRPr lang="de-DE" sz="2400" dirty="0">
              <a:solidFill>
                <a:prstClr val="black"/>
              </a:solidFill>
            </a:endParaRPr>
          </a:p>
          <a:p>
            <a:pPr marL="809271" lvl="1" indent="-342900">
              <a:buFont typeface="Arial" panose="020B0604020202020204" pitchFamily="34" charset="0"/>
              <a:buChar char="•"/>
            </a:pPr>
            <a:r>
              <a:rPr lang="de-DE" sz="2400" dirty="0" err="1">
                <a:solidFill>
                  <a:prstClr val="black"/>
                </a:solidFill>
              </a:rPr>
              <a:t>Hazard</a:t>
            </a:r>
            <a:r>
              <a:rPr lang="de-DE" sz="2400" dirty="0">
                <a:solidFill>
                  <a:prstClr val="black"/>
                </a:solidFill>
              </a:rPr>
              <a:t> </a:t>
            </a:r>
            <a:r>
              <a:rPr lang="de-DE" sz="2400" dirty="0" err="1">
                <a:solidFill>
                  <a:prstClr val="black"/>
                </a:solidFill>
              </a:rPr>
              <a:t>and</a:t>
            </a:r>
            <a:r>
              <a:rPr lang="de-DE" sz="2400" dirty="0">
                <a:solidFill>
                  <a:prstClr val="black"/>
                </a:solidFill>
              </a:rPr>
              <a:t> </a:t>
            </a:r>
            <a:r>
              <a:rPr lang="de-DE" sz="2400" dirty="0" err="1">
                <a:solidFill>
                  <a:prstClr val="black"/>
                </a:solidFill>
              </a:rPr>
              <a:t>Risk</a:t>
            </a:r>
            <a:r>
              <a:rPr lang="de-DE" sz="2400" dirty="0">
                <a:solidFill>
                  <a:prstClr val="black"/>
                </a:solidFill>
              </a:rPr>
              <a:t> Analysis</a:t>
            </a:r>
          </a:p>
          <a:p>
            <a:pPr marL="809271" lvl="1" indent="-342900">
              <a:buFont typeface="Arial" panose="020B0604020202020204" pitchFamily="34" charset="0"/>
              <a:buChar char="•"/>
            </a:pPr>
            <a:r>
              <a:rPr lang="de-DE" sz="2400" dirty="0">
                <a:solidFill>
                  <a:prstClr val="black"/>
                </a:solidFill>
              </a:rPr>
              <a:t>Monitoring </a:t>
            </a:r>
            <a:r>
              <a:rPr lang="de-DE" sz="2400" dirty="0" err="1">
                <a:solidFill>
                  <a:prstClr val="black"/>
                </a:solidFill>
              </a:rPr>
              <a:t>and</a:t>
            </a:r>
            <a:r>
              <a:rPr lang="de-DE" sz="2400" dirty="0">
                <a:solidFill>
                  <a:prstClr val="black"/>
                </a:solidFill>
              </a:rPr>
              <a:t> Maintenance</a:t>
            </a:r>
            <a:endParaRPr lang="en-US" sz="2400" dirty="0">
              <a:solidFill>
                <a:prstClr val="black"/>
              </a:solidFill>
            </a:endParaRPr>
          </a:p>
          <a:p>
            <a:pPr marL="809271" lvl="1" indent="-342900">
              <a:buFont typeface="Arial" panose="020B0604020202020204" pitchFamily="34" charset="0"/>
              <a:buChar char="•"/>
            </a:pPr>
            <a:r>
              <a:rPr lang="en-US" sz="2400" dirty="0">
                <a:solidFill>
                  <a:prstClr val="black"/>
                </a:solidFill>
              </a:rPr>
              <a:t>Fail Safe and Safety Equipment</a:t>
            </a:r>
          </a:p>
        </p:txBody>
      </p:sp>
      <p:sp>
        <p:nvSpPr>
          <p:cNvPr id="5" name="Rectangle 9"/>
          <p:cNvSpPr/>
          <p:nvPr/>
        </p:nvSpPr>
        <p:spPr>
          <a:xfrm>
            <a:off x="451213" y="2424224"/>
            <a:ext cx="5492707" cy="3046988"/>
          </a:xfrm>
          <a:prstGeom prst="rect">
            <a:avLst/>
          </a:prstGeom>
        </p:spPr>
        <p:txBody>
          <a:bodyPr wrap="square">
            <a:spAutoFit/>
          </a:bodyPr>
          <a:lstStyle/>
          <a:p>
            <a:r>
              <a:rPr lang="de-DE" sz="2400" dirty="0">
                <a:solidFill>
                  <a:prstClr val="black"/>
                </a:solidFill>
              </a:rPr>
              <a:t>Know how to make </a:t>
            </a:r>
            <a:r>
              <a:rPr lang="de-DE" sz="2400" b="1" i="1" dirty="0">
                <a:solidFill>
                  <a:prstClr val="black"/>
                </a:solidFill>
              </a:rPr>
              <a:t>digital</a:t>
            </a:r>
            <a:r>
              <a:rPr lang="de-DE" sz="2400" dirty="0">
                <a:solidFill>
                  <a:prstClr val="black"/>
                </a:solidFill>
              </a:rPr>
              <a:t> things secure.</a:t>
            </a:r>
          </a:p>
          <a:p>
            <a:pPr marL="809271" lvl="1" indent="-342900">
              <a:buFont typeface="Arial" panose="020B0604020202020204" pitchFamily="34" charset="0"/>
              <a:buChar char="•"/>
            </a:pPr>
            <a:r>
              <a:rPr lang="de-DE" sz="2400" dirty="0">
                <a:solidFill>
                  <a:prstClr val="black"/>
                </a:solidFill>
              </a:rPr>
              <a:t>Secure Development </a:t>
            </a:r>
            <a:r>
              <a:rPr lang="de-DE" sz="2400" dirty="0" err="1">
                <a:solidFill>
                  <a:prstClr val="black"/>
                </a:solidFill>
              </a:rPr>
              <a:t>Lifecycle</a:t>
            </a:r>
            <a:endParaRPr lang="de-DE" sz="2400" dirty="0">
              <a:solidFill>
                <a:prstClr val="black"/>
              </a:solidFill>
            </a:endParaRPr>
          </a:p>
          <a:p>
            <a:pPr marL="809271" lvl="1" indent="-342900">
              <a:buFont typeface="Arial" panose="020B0604020202020204" pitchFamily="34" charset="0"/>
              <a:buChar char="•"/>
            </a:pPr>
            <a:r>
              <a:rPr lang="en-US" sz="2400" dirty="0">
                <a:solidFill>
                  <a:prstClr val="black"/>
                </a:solidFill>
              </a:rPr>
              <a:t>Secure Network Technologies</a:t>
            </a:r>
          </a:p>
          <a:p>
            <a:pPr marL="809271" lvl="1" indent="-342900">
              <a:buFont typeface="Arial" panose="020B0604020202020204" pitchFamily="34" charset="0"/>
              <a:buChar char="•"/>
            </a:pPr>
            <a:r>
              <a:rPr lang="en-US" sz="2400" dirty="0">
                <a:solidFill>
                  <a:prstClr val="black"/>
                </a:solidFill>
              </a:rPr>
              <a:t>Threat &amp; Vulnerability Mitigation</a:t>
            </a:r>
          </a:p>
          <a:p>
            <a:pPr marL="809271" lvl="1" indent="-342900">
              <a:buFont typeface="Arial" panose="020B0604020202020204" pitchFamily="34" charset="0"/>
              <a:buChar char="•"/>
            </a:pPr>
            <a:r>
              <a:rPr lang="de-DE" sz="2400" dirty="0">
                <a:solidFill>
                  <a:prstClr val="black"/>
                </a:solidFill>
              </a:rPr>
              <a:t>Monitoring </a:t>
            </a:r>
            <a:r>
              <a:rPr lang="de-DE" sz="2400" dirty="0" err="1">
                <a:solidFill>
                  <a:prstClr val="black"/>
                </a:solidFill>
              </a:rPr>
              <a:t>and</a:t>
            </a:r>
            <a:r>
              <a:rPr lang="de-DE" sz="2400" dirty="0">
                <a:solidFill>
                  <a:prstClr val="black"/>
                </a:solidFill>
              </a:rPr>
              <a:t> </a:t>
            </a:r>
            <a:r>
              <a:rPr lang="de-DE" sz="2400" dirty="0" err="1">
                <a:solidFill>
                  <a:prstClr val="black"/>
                </a:solidFill>
              </a:rPr>
              <a:t>Alerting</a:t>
            </a:r>
            <a:endParaRPr lang="en-US" sz="2400" dirty="0">
              <a:solidFill>
                <a:prstClr val="black"/>
              </a:solidFill>
            </a:endParaRPr>
          </a:p>
          <a:p>
            <a:pPr marL="809271" lvl="1" indent="-342900">
              <a:buFont typeface="Arial" panose="020B0604020202020204" pitchFamily="34" charset="0"/>
              <a:buChar char="•"/>
            </a:pPr>
            <a:r>
              <a:rPr lang="en-US" sz="2400" dirty="0">
                <a:solidFill>
                  <a:prstClr val="black"/>
                </a:solidFill>
              </a:rPr>
              <a:t>Software/Firmware Auto-Updates</a:t>
            </a:r>
          </a:p>
          <a:p>
            <a:pPr marL="809271" lvl="1" indent="-342900">
              <a:buFont typeface="Arial" panose="020B0604020202020204" pitchFamily="34" charset="0"/>
              <a:buChar char="•"/>
            </a:pPr>
            <a:r>
              <a:rPr lang="en-US" sz="2400" dirty="0">
                <a:solidFill>
                  <a:prstClr val="black"/>
                </a:solidFill>
              </a:rPr>
              <a:t>Privacy Models</a:t>
            </a:r>
          </a:p>
        </p:txBody>
      </p:sp>
      <p:sp>
        <p:nvSpPr>
          <p:cNvPr id="7" name="Rectangle 6"/>
          <p:cNvSpPr/>
          <p:nvPr/>
        </p:nvSpPr>
        <p:spPr>
          <a:xfrm>
            <a:off x="450029" y="1514034"/>
            <a:ext cx="2497415" cy="584775"/>
          </a:xfrm>
          <a:prstGeom prst="rect">
            <a:avLst/>
          </a:prstGeom>
        </p:spPr>
        <p:txBody>
          <a:bodyPr wrap="none">
            <a:spAutoFit/>
          </a:bodyPr>
          <a:lstStyle/>
          <a:p>
            <a:r>
              <a:rPr lang="de-DE" sz="3200" dirty="0">
                <a:solidFill>
                  <a:prstClr val="black"/>
                </a:solidFill>
              </a:rPr>
              <a:t>IT Engineers </a:t>
            </a:r>
          </a:p>
        </p:txBody>
      </p:sp>
      <p:sp>
        <p:nvSpPr>
          <p:cNvPr id="8" name="Rectangle 7"/>
          <p:cNvSpPr/>
          <p:nvPr/>
        </p:nvSpPr>
        <p:spPr>
          <a:xfrm>
            <a:off x="6583993" y="1514034"/>
            <a:ext cx="2685735" cy="584775"/>
          </a:xfrm>
          <a:prstGeom prst="rect">
            <a:avLst/>
          </a:prstGeom>
        </p:spPr>
        <p:txBody>
          <a:bodyPr wrap="none">
            <a:spAutoFit/>
          </a:bodyPr>
          <a:lstStyle/>
          <a:p>
            <a:r>
              <a:rPr lang="de-DE" sz="3200" dirty="0">
                <a:solidFill>
                  <a:prstClr val="black"/>
                </a:solidFill>
              </a:rPr>
              <a:t>OT Engineers </a:t>
            </a:r>
          </a:p>
        </p:txBody>
      </p:sp>
    </p:spTree>
    <p:extLst>
      <p:ext uri="{BB962C8B-B14F-4D97-AF65-F5344CB8AC3E}">
        <p14:creationId xmlns:p14="http://schemas.microsoft.com/office/powerpoint/2010/main" val="221044916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18" b="7818"/>
          <a:stretch>
            <a:fillRect/>
          </a:stretch>
        </p:blipFill>
        <p:spPr/>
      </p:pic>
      <p:sp>
        <p:nvSpPr>
          <p:cNvPr id="7" name="Rectangle 6"/>
          <p:cNvSpPr/>
          <p:nvPr/>
        </p:nvSpPr>
        <p:spPr bwMode="ltGray">
          <a:xfrm>
            <a:off x="274638" y="307607"/>
            <a:ext cx="5486400" cy="5475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err="1"/>
              <a:t>IoT</a:t>
            </a:r>
            <a:r>
              <a:rPr lang="en-US" dirty="0"/>
              <a:t> Devices &amp; Cloud Patterns</a:t>
            </a:r>
            <a:br>
              <a:rPr lang="en-US" dirty="0"/>
            </a:br>
            <a:endParaRPr lang="en-US" dirty="0"/>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tretch/>
        </p:blipFill>
        <p:spPr bwMode="invGray">
          <a:xfrm>
            <a:off x="10344360" y="478018"/>
            <a:ext cx="1627763" cy="347472"/>
          </a:xfrm>
          <a:prstGeom prst="rect">
            <a:avLst/>
          </a:prstGeom>
          <a:noFill/>
          <a:ln>
            <a:noFill/>
          </a:ln>
        </p:spPr>
      </p:pic>
      <p:pic>
        <p:nvPicPr>
          <p:cNvPr id="6" name="Picture 5" descr="C:\Users\petern\AppData\Local\Temp\vmware-petern\VMwareDnD\9912bbd5\PPE_Logo_RGB_bootcamp_600x131.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7456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Cloud Based IoT Solutions</a:t>
            </a:r>
          </a:p>
        </p:txBody>
      </p:sp>
      <p:graphicFrame>
        <p:nvGraphicFramePr>
          <p:cNvPr id="5" name="Table 1"/>
          <p:cNvGraphicFramePr>
            <a:graphicFrameLocks noGrp="1"/>
          </p:cNvGraphicFramePr>
          <p:nvPr>
            <p:extLst/>
          </p:nvPr>
        </p:nvGraphicFramePr>
        <p:xfrm>
          <a:off x="6675438" y="2123903"/>
          <a:ext cx="5212292" cy="3931920"/>
        </p:xfrm>
        <a:graphic>
          <a:graphicData uri="http://schemas.openxmlformats.org/drawingml/2006/table">
            <a:tbl>
              <a:tblPr firstRow="1" bandRow="1">
                <a:tableStyleId>{5C22544A-7EE6-4342-B048-85BDC9FD1C3A}</a:tableStyleId>
              </a:tblPr>
              <a:tblGrid>
                <a:gridCol w="533399">
                  <a:extLst>
                    <a:ext uri="{9D8B030D-6E8A-4147-A177-3AD203B41FA5}">
                      <a16:colId xmlns:a16="http://schemas.microsoft.com/office/drawing/2014/main" val="20000"/>
                    </a:ext>
                  </a:extLst>
                </a:gridCol>
                <a:gridCol w="4678893">
                  <a:extLst>
                    <a:ext uri="{9D8B030D-6E8A-4147-A177-3AD203B41FA5}">
                      <a16:colId xmlns:a16="http://schemas.microsoft.com/office/drawing/2014/main" val="20001"/>
                    </a:ext>
                  </a:extLst>
                </a:gridCol>
              </a:tblGrid>
              <a:tr h="91440">
                <a:tc gridSpan="2">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800" b="0" dirty="0">
                        <a:latin typeface="+mj-lt"/>
                      </a:endParaRPr>
                    </a:p>
                  </a:txBody>
                  <a:tcPr marL="0" marR="0" marT="0" marB="0">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00"/>
                  </a:ext>
                </a:extLst>
              </a:tr>
              <a:tr h="584552">
                <a:tc gridSpan="2">
                  <a:txBody>
                    <a:bodyPr/>
                    <a:lstStyle/>
                    <a:p>
                      <a:pPr marL="0" indent="0">
                        <a:buNone/>
                      </a:pPr>
                      <a:r>
                        <a:rPr lang="en-US" sz="3200" kern="1200" dirty="0">
                          <a:solidFill>
                            <a:schemeClr val="tx2"/>
                          </a:solidFill>
                          <a:latin typeface="+mj-lt"/>
                          <a:ea typeface="+mn-ea"/>
                          <a:cs typeface="+mn-cs"/>
                        </a:rPr>
                        <a:t>Three parts of an</a:t>
                      </a:r>
                      <a:r>
                        <a:rPr lang="en-US" sz="3200" kern="1200" baseline="0" dirty="0">
                          <a:solidFill>
                            <a:schemeClr val="tx2"/>
                          </a:solidFill>
                          <a:latin typeface="+mj-lt"/>
                          <a:ea typeface="+mn-ea"/>
                          <a:cs typeface="+mn-cs"/>
                        </a:rPr>
                        <a:t> </a:t>
                      </a:r>
                      <a:r>
                        <a:rPr lang="en-US" sz="3200" kern="1200" dirty="0">
                          <a:solidFill>
                            <a:schemeClr val="tx2"/>
                          </a:solidFill>
                          <a:latin typeface="+mj-lt"/>
                          <a:ea typeface="+mn-ea"/>
                          <a:cs typeface="+mn-cs"/>
                        </a:rPr>
                        <a:t>IoT solution</a:t>
                      </a:r>
                    </a:p>
                    <a:p>
                      <a:pPr marL="0" indent="0">
                        <a:buNone/>
                      </a:pPr>
                      <a:endParaRPr lang="en-US" sz="3200" kern="1200" dirty="0">
                        <a:solidFill>
                          <a:schemeClr val="tx2"/>
                        </a:solidFill>
                        <a:latin typeface="+mj-lt"/>
                        <a:ea typeface="+mn-ea"/>
                        <a:cs typeface="+mn-cs"/>
                      </a:endParaRPr>
                    </a:p>
                  </a:txBody>
                  <a:tcP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1"/>
                  </a:ext>
                </a:extLst>
              </a:tr>
              <a:tr h="914400">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2400" dirty="0">
                          <a:solidFill>
                            <a:schemeClr val="bg2"/>
                          </a:solidFill>
                        </a:rPr>
                        <a:t>1</a:t>
                      </a:r>
                    </a:p>
                  </a:txBody>
                  <a:tcPr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BA00"/>
                    </a:solidFill>
                  </a:tcPr>
                </a:tc>
                <a:tc>
                  <a:txBody>
                    <a:bodyPr/>
                    <a:lstStyle/>
                    <a:p>
                      <a:pPr marL="0" marR="0" indent="0" algn="l" defTabSz="932742" rtl="0" eaLnBrk="1" fontAlgn="auto" latinLnBrk="0" hangingPunct="1">
                        <a:lnSpc>
                          <a:spcPct val="90000"/>
                        </a:lnSpc>
                        <a:spcBef>
                          <a:spcPts val="0"/>
                        </a:spcBef>
                        <a:spcAft>
                          <a:spcPts val="0"/>
                        </a:spcAft>
                        <a:buClrTx/>
                        <a:buSzTx/>
                        <a:buFontTx/>
                        <a:buNone/>
                        <a:tabLst/>
                        <a:defRPr/>
                      </a:pPr>
                      <a:r>
                        <a:rPr lang="en-US" sz="2400" dirty="0"/>
                        <a:t>Device connectivity &amp; management</a:t>
                      </a:r>
                    </a:p>
                  </a:txBody>
                  <a:tcPr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914400">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2400" dirty="0">
                          <a:solidFill>
                            <a:schemeClr val="bg2"/>
                          </a:solidFill>
                        </a:rPr>
                        <a:t>2</a:t>
                      </a:r>
                    </a:p>
                  </a:txBody>
                  <a:tcPr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BA00"/>
                    </a:solidFill>
                  </a:tcPr>
                </a:tc>
                <a:tc>
                  <a:txBody>
                    <a:bodyPr/>
                    <a:lstStyle/>
                    <a:p>
                      <a:pPr marL="0" marR="0" indent="0" algn="l" defTabSz="932742" rtl="0" eaLnBrk="1" fontAlgn="auto" latinLnBrk="0" hangingPunct="1">
                        <a:lnSpc>
                          <a:spcPct val="90000"/>
                        </a:lnSpc>
                        <a:spcBef>
                          <a:spcPts val="0"/>
                        </a:spcBef>
                        <a:spcAft>
                          <a:spcPts val="0"/>
                        </a:spcAft>
                        <a:buClrTx/>
                        <a:buSzTx/>
                        <a:buFontTx/>
                        <a:buNone/>
                        <a:tabLst/>
                        <a:defRPr/>
                      </a:pPr>
                      <a:r>
                        <a:rPr lang="en-US" sz="2400" dirty="0"/>
                        <a:t>Analytics &amp; operationalized insights</a:t>
                      </a:r>
                    </a:p>
                  </a:txBody>
                  <a:tcPr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914400">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2400" dirty="0">
                          <a:solidFill>
                            <a:schemeClr val="bg2"/>
                          </a:solidFill>
                        </a:rPr>
                        <a:t>3</a:t>
                      </a:r>
                    </a:p>
                  </a:txBody>
                  <a:tcPr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BA00"/>
                    </a:solidFill>
                  </a:tcPr>
                </a:tc>
                <a:tc>
                  <a:txBody>
                    <a:bodyPr/>
                    <a:lstStyle/>
                    <a:p>
                      <a:pPr marL="0" marR="0" indent="0" algn="l" defTabSz="932742" rtl="0" eaLnBrk="1" fontAlgn="auto" latinLnBrk="0" hangingPunct="1">
                        <a:lnSpc>
                          <a:spcPct val="90000"/>
                        </a:lnSpc>
                        <a:spcBef>
                          <a:spcPts val="0"/>
                        </a:spcBef>
                        <a:spcAft>
                          <a:spcPts val="0"/>
                        </a:spcAft>
                        <a:buClrTx/>
                        <a:buSzTx/>
                        <a:buFontTx/>
                        <a:buNone/>
                        <a:tabLst/>
                        <a:defRPr/>
                      </a:pPr>
                      <a:r>
                        <a:rPr lang="en-US" sz="2400" dirty="0"/>
                        <a:t>Presentation &amp; business connectivity</a:t>
                      </a:r>
                    </a:p>
                  </a:txBody>
                  <a:tcPr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bl>
          </a:graphicData>
        </a:graphic>
      </p:graphicFrame>
      <p:graphicFrame>
        <p:nvGraphicFramePr>
          <p:cNvPr id="7" name="Table 6"/>
          <p:cNvGraphicFramePr>
            <a:graphicFrameLocks noGrp="1"/>
          </p:cNvGraphicFramePr>
          <p:nvPr>
            <p:extLst/>
          </p:nvPr>
        </p:nvGraphicFramePr>
        <p:xfrm>
          <a:off x="884237" y="2125663"/>
          <a:ext cx="5212291" cy="3940703"/>
        </p:xfrm>
        <a:graphic>
          <a:graphicData uri="http://schemas.openxmlformats.org/drawingml/2006/table">
            <a:tbl>
              <a:tblPr firstRow="1" bandRow="1">
                <a:tableStyleId>{5C22544A-7EE6-4342-B048-85BDC9FD1C3A}</a:tableStyleId>
              </a:tblPr>
              <a:tblGrid>
                <a:gridCol w="5212291">
                  <a:extLst>
                    <a:ext uri="{9D8B030D-6E8A-4147-A177-3AD203B41FA5}">
                      <a16:colId xmlns:a16="http://schemas.microsoft.com/office/drawing/2014/main" val="20000"/>
                    </a:ext>
                  </a:extLst>
                </a:gridCol>
              </a:tblGrid>
              <a:tr h="133224">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800" b="0" dirty="0">
                        <a:latin typeface="+mj-lt"/>
                      </a:endParaRPr>
                    </a:p>
                  </a:txBody>
                  <a:tcPr marL="0" marR="0" marT="0" marB="0">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5EB6DA"/>
                    </a:solidFill>
                  </a:tcPr>
                </a:tc>
                <a:extLst>
                  <a:ext uri="{0D108BD9-81ED-4DB2-BD59-A6C34878D82A}">
                    <a16:rowId xmlns:a16="http://schemas.microsoft.com/office/drawing/2014/main" val="10000"/>
                  </a:ext>
                </a:extLst>
              </a:tr>
              <a:tr h="1009775">
                <a:tc>
                  <a:txBody>
                    <a:bodyPr/>
                    <a:lstStyle/>
                    <a:p>
                      <a:endParaRPr lang="en-US" dirty="0"/>
                    </a:p>
                  </a:txBody>
                  <a:tcP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699426">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400" dirty="0"/>
                        <a:t>Easy to provision, use and manage</a:t>
                      </a:r>
                    </a:p>
                  </a:txBody>
                  <a:tcPr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699426">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400" dirty="0"/>
                        <a:t>Pay as you go, scale as you need</a:t>
                      </a:r>
                    </a:p>
                  </a:txBody>
                  <a:tcPr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699426">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400" dirty="0"/>
                        <a:t>Global reach, hyper scale</a:t>
                      </a:r>
                    </a:p>
                  </a:txBody>
                  <a:tcPr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r h="699426">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400" dirty="0"/>
                        <a:t>End to end security &amp; privacy</a:t>
                      </a:r>
                    </a:p>
                  </a:txBody>
                  <a:tcPr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bl>
          </a:graphicData>
        </a:graphic>
      </p:graphicFrame>
      <p:grpSp>
        <p:nvGrpSpPr>
          <p:cNvPr id="8" name="Group 7"/>
          <p:cNvGrpSpPr>
            <a:grpSpLocks noChangeAspect="1"/>
          </p:cNvGrpSpPr>
          <p:nvPr/>
        </p:nvGrpSpPr>
        <p:grpSpPr>
          <a:xfrm>
            <a:off x="457200" y="1211263"/>
            <a:ext cx="2935999" cy="1971315"/>
            <a:chOff x="5913437" y="1818520"/>
            <a:chExt cx="2285999" cy="1534886"/>
          </a:xfrm>
        </p:grpSpPr>
        <p:sp>
          <p:nvSpPr>
            <p:cNvPr id="9" name="Freeform 8"/>
            <p:cNvSpPr/>
            <p:nvPr/>
          </p:nvSpPr>
          <p:spPr>
            <a:xfrm>
              <a:off x="5940605" y="1818520"/>
              <a:ext cx="2258831" cy="1534886"/>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algn="ctr">
                <a:lnSpc>
                  <a:spcPct val="80000"/>
                </a:lnSpc>
              </a:pPr>
              <a:endParaRPr lang="en-US" sz="4400" spc="-150" dirty="0">
                <a:solidFill>
                  <a:srgbClr val="FFFFFF"/>
                </a:solidFill>
                <a:latin typeface="Segoe UI Light"/>
              </a:endParaRPr>
            </a:p>
          </p:txBody>
        </p:sp>
        <p:sp>
          <p:nvSpPr>
            <p:cNvPr id="10" name="Freeform 9"/>
            <p:cNvSpPr/>
            <p:nvPr/>
          </p:nvSpPr>
          <p:spPr>
            <a:xfrm>
              <a:off x="5913437" y="1843376"/>
              <a:ext cx="2238266" cy="148517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a:gsLst>
                <a:gs pos="50000">
                  <a:srgbClr val="5EB6DA"/>
                </a:gs>
                <a:gs pos="50000">
                  <a:srgbClr val="3999C6"/>
                </a:gs>
              </a:gsLst>
              <a:lin ang="81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algn="ctr">
                <a:lnSpc>
                  <a:spcPct val="80000"/>
                </a:lnSpc>
              </a:pPr>
              <a:r>
                <a:rPr lang="en-US" sz="4400" spc="-150" dirty="0">
                  <a:solidFill>
                    <a:srgbClr val="FFFFFF"/>
                  </a:solidFill>
                  <a:latin typeface="Segoe UI Light"/>
                </a:rPr>
                <a:t>Azure IoT</a:t>
              </a:r>
            </a:p>
          </p:txBody>
        </p:sp>
      </p:grpSp>
    </p:spTree>
    <p:extLst>
      <p:ext uri="{BB962C8B-B14F-4D97-AF65-F5344CB8AC3E}">
        <p14:creationId xmlns:p14="http://schemas.microsoft.com/office/powerpoint/2010/main" val="126898674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loud"/>
          <p:cNvSpPr>
            <a:spLocks noChangeAspect="1"/>
          </p:cNvSpPr>
          <p:nvPr/>
        </p:nvSpPr>
        <p:spPr bwMode="black">
          <a:xfrm>
            <a:off x="3133179" y="982662"/>
            <a:ext cx="9197743" cy="54507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algn="ctr">
              <a:lnSpc>
                <a:spcPct val="80000"/>
              </a:lnSpc>
            </a:pPr>
            <a:endParaRPr lang="en-US" sz="4400" spc="-150" dirty="0">
              <a:solidFill>
                <a:srgbClr val="FFFFFF"/>
              </a:solidFill>
              <a:latin typeface="Segoe UI Light"/>
            </a:endParaRPr>
          </a:p>
        </p:txBody>
      </p:sp>
      <p:cxnSp>
        <p:nvCxnSpPr>
          <p:cNvPr id="233" name="2 Arrow"/>
          <p:cNvCxnSpPr/>
          <p:nvPr/>
        </p:nvCxnSpPr>
        <p:spPr>
          <a:xfrm>
            <a:off x="1010114" y="2267026"/>
            <a:ext cx="2780886" cy="1305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bwMode="auto">
          <a:xfrm>
            <a:off x="1" y="1768156"/>
            <a:ext cx="1004696" cy="43325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p:cNvSpPr>
            <a:spLocks noGrp="1"/>
          </p:cNvSpPr>
          <p:nvPr>
            <p:ph type="title"/>
          </p:nvPr>
        </p:nvSpPr>
        <p:spPr/>
        <p:txBody>
          <a:bodyPr/>
          <a:lstStyle/>
          <a:p>
            <a:pPr lvl="0"/>
            <a:r>
              <a:rPr lang="en-US" dirty="0">
                <a:gradFill>
                  <a:gsLst>
                    <a:gs pos="1250">
                      <a:srgbClr val="404040"/>
                    </a:gs>
                    <a:gs pos="100000">
                      <a:srgbClr val="404040"/>
                    </a:gs>
                  </a:gsLst>
                  <a:lin ang="5400000" scaled="0"/>
                </a:gradFill>
              </a:rPr>
              <a:t>IoT Device &amp; Cloud Patterns</a:t>
            </a:r>
            <a:endParaRPr lang="en-US" dirty="0"/>
          </a:p>
        </p:txBody>
      </p:sp>
      <p:grpSp>
        <p:nvGrpSpPr>
          <p:cNvPr id="228" name="1 Devices - sensors"/>
          <p:cNvGrpSpPr/>
          <p:nvPr/>
        </p:nvGrpSpPr>
        <p:grpSpPr>
          <a:xfrm>
            <a:off x="115914" y="2043077"/>
            <a:ext cx="871159" cy="3991585"/>
            <a:chOff x="276909" y="1995490"/>
            <a:chExt cx="871159" cy="3991585"/>
          </a:xfrm>
        </p:grpSpPr>
        <p:sp>
          <p:nvSpPr>
            <p:cNvPr id="230" name="Rectangle 229"/>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32" name="TextBox 231"/>
            <p:cNvSpPr txBox="1"/>
            <p:nvPr/>
          </p:nvSpPr>
          <p:spPr>
            <a:xfrm rot="16200000">
              <a:off x="-1511456" y="3783855"/>
              <a:ext cx="3976839" cy="400110"/>
            </a:xfrm>
            <a:prstGeom prst="rect">
              <a:avLst/>
            </a:prstGeom>
            <a:noFill/>
            <a:ln>
              <a:noFill/>
              <a:headEnd type="none" w="med" len="med"/>
              <a:tailEnd type="none" w="med" len="med"/>
            </a:ln>
          </p:spPr>
          <p:txBody>
            <a:bodyPr wrap="square" lIns="0" tIns="0" rIns="0" bIns="0" rtlCol="0">
              <a:spAutoFit/>
            </a:bodyPr>
            <a:lstStyle/>
            <a:p>
              <a:pPr algn="ctr" defTabSz="932384"/>
              <a:r>
                <a:rPr lang="en-US" sz="1400" spc="-38"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Devices</a:t>
              </a:r>
            </a:p>
            <a:p>
              <a:pPr algn="ctr" defTabSz="932384"/>
              <a:r>
                <a:rPr lang="en-US" sz="1200" spc="-38" dirty="0">
                  <a:solidFill>
                    <a:prstClr val="black"/>
                  </a:solidFill>
                  <a:latin typeface="Segoe UI Semibold" panose="020B0702040204020203" pitchFamily="34" charset="0"/>
                  <a:ea typeface="Segoe UI" pitchFamily="34" charset="0"/>
                  <a:cs typeface="Segoe UI Semibold" panose="020B0702040204020203" pitchFamily="34" charset="0"/>
                </a:rPr>
                <a:t>RTOS, Linux, Windows, Android, iOS </a:t>
              </a:r>
            </a:p>
          </p:txBody>
        </p:sp>
        <p:sp>
          <p:nvSpPr>
            <p:cNvPr id="234"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36"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0" name="Rectangle 239"/>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1"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3"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5"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7"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247"/>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2"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4"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5" name="Rectangle 254"/>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6"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7" name="Rectangle 256"/>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8"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60"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9" name="2 Cloud Gateway"/>
          <p:cNvGrpSpPr/>
          <p:nvPr/>
        </p:nvGrpSpPr>
        <p:grpSpPr>
          <a:xfrm>
            <a:off x="3793359" y="2009904"/>
            <a:ext cx="1150668" cy="3976839"/>
            <a:chOff x="3791485" y="2035023"/>
            <a:chExt cx="1150668" cy="3976839"/>
          </a:xfrm>
        </p:grpSpPr>
        <p:sp>
          <p:nvSpPr>
            <p:cNvPr id="18" name="Rectangle 17"/>
            <p:cNvSpPr/>
            <p:nvPr/>
          </p:nvSpPr>
          <p:spPr bwMode="auto">
            <a:xfrm>
              <a:off x="3791485" y="2035023"/>
              <a:ext cx="1150668"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pPr>
              <a:r>
                <a:rPr lang="en-US" sz="110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Cloud Gateway</a:t>
              </a:r>
            </a:p>
            <a:p>
              <a:pPr defTabSz="913748" fontAlgn="base">
                <a:lnSpc>
                  <a:spcPct val="90000"/>
                </a:lnSpc>
                <a:spcBef>
                  <a:spcPct val="0"/>
                </a:spcBef>
              </a:pPr>
              <a:endParaRPr lang="en-US" sz="8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Event/</a:t>
              </a:r>
              <a:r>
                <a:rPr lang="en-US" sz="1100" dirty="0" err="1">
                  <a:solidFill>
                    <a:srgbClr val="404040">
                      <a:lumMod val="50000"/>
                    </a:srgbClr>
                  </a:solidFill>
                  <a:latin typeface="Segoe UI Semibold" panose="020B0702040204020203" pitchFamily="34" charset="0"/>
                  <a:ea typeface="Segoe UI" pitchFamily="34" charset="0"/>
                  <a:cs typeface="Segoe UI" pitchFamily="34" charset="0"/>
                </a:rPr>
                <a:t>IoT</a:t>
              </a:r>
              <a:r>
                <a:rPr lang="en-US" sz="1100" dirty="0">
                  <a:solidFill>
                    <a:srgbClr val="404040">
                      <a:lumMod val="50000"/>
                    </a:srgbClr>
                  </a:solidFill>
                  <a:latin typeface="Segoe UI Semibold" panose="020B0702040204020203" pitchFamily="34" charset="0"/>
                  <a:ea typeface="Segoe UI" pitchFamily="34" charset="0"/>
                  <a:cs typeface="Segoe UI" pitchFamily="34" charset="0"/>
                </a:rPr>
                <a:t> Hubs</a:t>
              </a:r>
            </a:p>
            <a:p>
              <a:pPr defTabSz="913748" fontAlgn="base">
                <a:lnSpc>
                  <a:spcPct val="90000"/>
                </a:lnSpc>
                <a:spcBef>
                  <a:spcPct val="0"/>
                </a:spcBef>
              </a:pPr>
              <a:endParaRPr lang="en-US" sz="11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pPr>
              <a:endParaRPr lang="en-US" sz="1100" dirty="0">
                <a:solidFill>
                  <a:srgbClr val="404040">
                    <a:lumMod val="50000"/>
                  </a:srgbClr>
                </a:solidFill>
                <a:latin typeface="Segoe UI Semibold" panose="020B0702040204020203" pitchFamily="34" charset="0"/>
                <a:ea typeface="Segoe UI" pitchFamily="34" charset="0"/>
                <a:cs typeface="Segoe UI" pitchFamily="34" charset="0"/>
              </a:endParaRPr>
            </a:p>
          </p:txBody>
        </p:sp>
        <p:grpSp>
          <p:nvGrpSpPr>
            <p:cNvPr id="158" name="Group 157"/>
            <p:cNvGrpSpPr/>
            <p:nvPr/>
          </p:nvGrpSpPr>
          <p:grpSpPr>
            <a:xfrm>
              <a:off x="3937962" y="4220314"/>
              <a:ext cx="828566" cy="927456"/>
              <a:chOff x="3889804" y="5487538"/>
              <a:chExt cx="981581" cy="1503220"/>
            </a:xfrm>
          </p:grpSpPr>
          <p:grpSp>
            <p:nvGrpSpPr>
              <p:cNvPr id="23" name="Group 22"/>
              <p:cNvGrpSpPr/>
              <p:nvPr/>
            </p:nvGrpSpPr>
            <p:grpSpPr>
              <a:xfrm>
                <a:off x="4088812" y="5729791"/>
                <a:ext cx="640699" cy="978963"/>
                <a:chOff x="3994659" y="7008702"/>
                <a:chExt cx="745465" cy="1374671"/>
              </a:xfrm>
            </p:grpSpPr>
            <p:sp>
              <p:nvSpPr>
                <p:cNvPr id="192" name="Rectangle 191"/>
                <p:cNvSpPr/>
                <p:nvPr>
                  <p:custDataLst>
                    <p:tags r:id="rId1"/>
                  </p:custDataLst>
                </p:nvPr>
              </p:nvSpPr>
              <p:spPr bwMode="auto">
                <a:xfrm>
                  <a:off x="3994660" y="7008702"/>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3" name="Rectangle 192"/>
                <p:cNvSpPr/>
                <p:nvPr>
                  <p:custDataLst>
                    <p:tags r:id="rId2"/>
                  </p:custDataLst>
                </p:nvPr>
              </p:nvSpPr>
              <p:spPr bwMode="auto">
                <a:xfrm>
                  <a:off x="4285367" y="7262718"/>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4" name="Rectangle 193"/>
                <p:cNvSpPr/>
                <p:nvPr>
                  <p:custDataLst>
                    <p:tags r:id="rId3"/>
                  </p:custDataLst>
                </p:nvPr>
              </p:nvSpPr>
              <p:spPr bwMode="auto">
                <a:xfrm>
                  <a:off x="3994660" y="7513156"/>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5" name="Rectangle 194"/>
                <p:cNvSpPr/>
                <p:nvPr>
                  <p:custDataLst>
                    <p:tags r:id="rId4"/>
                  </p:custDataLst>
                </p:nvPr>
              </p:nvSpPr>
              <p:spPr bwMode="auto">
                <a:xfrm>
                  <a:off x="4285367" y="7799834"/>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6" name="Rectangle 195"/>
                <p:cNvSpPr/>
                <p:nvPr>
                  <p:custDataLst>
                    <p:tags r:id="rId5"/>
                  </p:custDataLst>
                </p:nvPr>
              </p:nvSpPr>
              <p:spPr bwMode="auto">
                <a:xfrm>
                  <a:off x="3994659" y="8017615"/>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00" name="Rectangle 199"/>
                <p:cNvSpPr/>
                <p:nvPr>
                  <p:custDataLst>
                    <p:tags r:id="rId6"/>
                  </p:custDataLst>
                </p:nvPr>
              </p:nvSpPr>
              <p:spPr bwMode="auto">
                <a:xfrm>
                  <a:off x="4557245" y="7511743"/>
                  <a:ext cx="182879"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329" name="Freeform 328"/>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30" name="Freeform 329"/>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sp>
        <p:nvSpPr>
          <p:cNvPr id="2" name="TextBox 1"/>
          <p:cNvSpPr txBox="1"/>
          <p:nvPr/>
        </p:nvSpPr>
        <p:spPr>
          <a:xfrm>
            <a:off x="5761037" y="2009904"/>
            <a:ext cx="6096000" cy="4311950"/>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chemeClr val="bg1"/>
                </a:solidFill>
                <a:ea typeface="Segoe UI Black" panose="020B0A02040204020203" pitchFamily="34" charset="0"/>
                <a:cs typeface="Segoe UI Black" panose="020B0A02040204020203" pitchFamily="34" charset="0"/>
              </a:rPr>
              <a:t>Event Hubs</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High scale telemetry ingestion service</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HTTP/AMQP protocol support</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Each Event Hub supports</a:t>
            </a:r>
          </a:p>
          <a:p>
            <a:pPr marL="809271" lvl="1"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1 million publishers</a:t>
            </a:r>
          </a:p>
          <a:p>
            <a:pPr marL="809271" lvl="1"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1GB/s ingress</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Generally available worldwide</a:t>
            </a:r>
          </a:p>
          <a:p>
            <a:pPr marL="809271" lvl="1"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Tens of Billions of messages per day</a:t>
            </a:r>
          </a:p>
          <a:p>
            <a:pPr marL="809271" lvl="1"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Tens of TB ingested per day</a:t>
            </a:r>
          </a:p>
          <a:p>
            <a:pPr marL="809271" lvl="1"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And rising…</a:t>
            </a:r>
          </a:p>
        </p:txBody>
      </p:sp>
    </p:spTree>
    <p:extLst>
      <p:ext uri="{BB962C8B-B14F-4D97-AF65-F5344CB8AC3E}">
        <p14:creationId xmlns:p14="http://schemas.microsoft.com/office/powerpoint/2010/main" val="1887646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3"/>
                                        </p:tgtEl>
                                        <p:attrNameLst>
                                          <p:attrName>style.visibility</p:attrName>
                                        </p:attrNameLst>
                                      </p:cBhvr>
                                      <p:to>
                                        <p:strVal val="visible"/>
                                      </p:to>
                                    </p:set>
                                    <p:animEffect transition="in" filter="fade">
                                      <p:cBhvr>
                                        <p:cTn id="7" dur="500"/>
                                        <p:tgtEl>
                                          <p:spTgt spid="233"/>
                                        </p:tgtEl>
                                      </p:cBhvr>
                                    </p:animEffect>
                                  </p:childTnLst>
                                </p:cTn>
                              </p:par>
                              <p:par>
                                <p:cTn id="8" presetID="10" presetClass="entr" presetSubtype="0" fill="hold" nodeType="withEffect">
                                  <p:stCondLst>
                                    <p:cond delay="0"/>
                                  </p:stCondLst>
                                  <p:childTnLst>
                                    <p:set>
                                      <p:cBhvr>
                                        <p:cTn id="9" dur="1" fill="hold">
                                          <p:stCondLst>
                                            <p:cond delay="0"/>
                                          </p:stCondLst>
                                        </p:cTn>
                                        <p:tgtEl>
                                          <p:spTgt spid="159"/>
                                        </p:tgtEl>
                                        <p:attrNameLst>
                                          <p:attrName>style.visibility</p:attrName>
                                        </p:attrNameLst>
                                      </p:cBhvr>
                                      <p:to>
                                        <p:strVal val="visible"/>
                                      </p:to>
                                    </p:set>
                                    <p:animEffect transition="in" filter="fade">
                                      <p:cBhvr>
                                        <p:cTn id="10" dur="500"/>
                                        <p:tgtEl>
                                          <p:spTgt spid="15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loud"/>
          <p:cNvSpPr>
            <a:spLocks noChangeAspect="1"/>
          </p:cNvSpPr>
          <p:nvPr/>
        </p:nvSpPr>
        <p:spPr bwMode="black">
          <a:xfrm>
            <a:off x="3133179" y="982662"/>
            <a:ext cx="9197743" cy="54507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algn="ctr">
              <a:lnSpc>
                <a:spcPct val="80000"/>
              </a:lnSpc>
            </a:pPr>
            <a:endParaRPr lang="en-US" sz="4400" spc="-150" dirty="0">
              <a:solidFill>
                <a:srgbClr val="FFFFFF"/>
              </a:solidFill>
              <a:latin typeface="Segoe UI Light"/>
            </a:endParaRPr>
          </a:p>
        </p:txBody>
      </p:sp>
      <p:sp>
        <p:nvSpPr>
          <p:cNvPr id="5" name="Title 4"/>
          <p:cNvSpPr>
            <a:spLocks noGrp="1"/>
          </p:cNvSpPr>
          <p:nvPr>
            <p:ph type="title"/>
          </p:nvPr>
        </p:nvSpPr>
        <p:spPr/>
        <p:txBody>
          <a:bodyPr/>
          <a:lstStyle/>
          <a:p>
            <a:pPr lvl="0"/>
            <a:r>
              <a:rPr lang="en-US" dirty="0">
                <a:gradFill>
                  <a:gsLst>
                    <a:gs pos="1250">
                      <a:srgbClr val="404040"/>
                    </a:gs>
                    <a:gs pos="100000">
                      <a:srgbClr val="404040"/>
                    </a:gs>
                  </a:gsLst>
                  <a:lin ang="5400000" scaled="0"/>
                </a:gradFill>
              </a:rPr>
              <a:t>IoT Device &amp; Cloud Patterns</a:t>
            </a:r>
            <a:endParaRPr lang="en-US" dirty="0"/>
          </a:p>
        </p:txBody>
      </p:sp>
      <p:sp>
        <p:nvSpPr>
          <p:cNvPr id="2" name="TextBox 1"/>
          <p:cNvSpPr txBox="1"/>
          <p:nvPr/>
        </p:nvSpPr>
        <p:spPr>
          <a:xfrm>
            <a:off x="5761037" y="2009904"/>
            <a:ext cx="6096000" cy="2674578"/>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chemeClr val="bg1"/>
                </a:solidFill>
                <a:ea typeface="Segoe UI Black" panose="020B0A02040204020203" pitchFamily="34" charset="0"/>
                <a:cs typeface="Segoe UI Black" panose="020B0A02040204020203" pitchFamily="34" charset="0"/>
              </a:rPr>
              <a:t>Additional IoT Needs</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Command &amp; control</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Device identity</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Device registry</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Device and State management</a:t>
            </a:r>
          </a:p>
          <a:p>
            <a:pPr marL="342900" indent="-342900">
              <a:lnSpc>
                <a:spcPct val="90000"/>
              </a:lnSpc>
              <a:spcAft>
                <a:spcPts val="600"/>
              </a:spcAft>
              <a:buFont typeface="Arial" panose="020B0604020202020204" pitchFamily="34" charset="0"/>
              <a:buChar char="•"/>
            </a:pPr>
            <a:r>
              <a:rPr lang="en-NZ" sz="2400" dirty="0">
                <a:solidFill>
                  <a:schemeClr val="bg1"/>
                </a:solidFill>
                <a:cs typeface="Segoe UI Semibold" panose="020B0702040204020203" pitchFamily="34" charset="0"/>
              </a:rPr>
              <a:t>Protocol translation and gateways</a:t>
            </a:r>
            <a:endParaRPr lang="en-US" sz="2400" dirty="0">
              <a:solidFill>
                <a:schemeClr val="bg1"/>
              </a:solidFill>
              <a:cs typeface="Segoe UI Semibold" panose="020B0702040204020203" pitchFamily="34" charset="0"/>
            </a:endParaRPr>
          </a:p>
        </p:txBody>
      </p:sp>
      <p:cxnSp>
        <p:nvCxnSpPr>
          <p:cNvPr id="70" name="2 fg"/>
          <p:cNvCxnSpPr/>
          <p:nvPr/>
        </p:nvCxnSpPr>
        <p:spPr>
          <a:xfrm>
            <a:off x="1005627" y="5160033"/>
            <a:ext cx="338743" cy="10454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2   Arrow fg"/>
          <p:cNvCxnSpPr/>
          <p:nvPr/>
        </p:nvCxnSpPr>
        <p:spPr>
          <a:xfrm>
            <a:off x="2179637" y="5495042"/>
            <a:ext cx="1593360" cy="317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2 Arrow"/>
          <p:cNvCxnSpPr/>
          <p:nvPr/>
        </p:nvCxnSpPr>
        <p:spPr>
          <a:xfrm>
            <a:off x="1010114" y="2267026"/>
            <a:ext cx="2780886" cy="1305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3" name="2 Field Gateway"/>
          <p:cNvGrpSpPr/>
          <p:nvPr/>
        </p:nvGrpSpPr>
        <p:grpSpPr>
          <a:xfrm>
            <a:off x="1386312" y="4957895"/>
            <a:ext cx="769091" cy="1063609"/>
            <a:chOff x="1547306" y="5067599"/>
            <a:chExt cx="769091" cy="1063609"/>
          </a:xfrm>
        </p:grpSpPr>
        <p:sp>
          <p:nvSpPr>
            <p:cNvPr id="74" name="Rectangle 73"/>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76"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grpSp>
      <p:sp>
        <p:nvSpPr>
          <p:cNvPr id="77" name="Rectangle 76"/>
          <p:cNvSpPr/>
          <p:nvPr/>
        </p:nvSpPr>
        <p:spPr bwMode="auto">
          <a:xfrm>
            <a:off x="1" y="1768156"/>
            <a:ext cx="1004696" cy="43325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8" name="2 Device"/>
          <p:cNvSpPr txBox="1"/>
          <p:nvPr/>
        </p:nvSpPr>
        <p:spPr>
          <a:xfrm>
            <a:off x="1367461" y="6100731"/>
            <a:ext cx="3583925" cy="677108"/>
          </a:xfrm>
          <a:prstGeom prst="rect">
            <a:avLst/>
          </a:prstGeom>
          <a:gradFill>
            <a:gsLst>
              <a:gs pos="28000">
                <a:srgbClr val="5EB6DA"/>
              </a:gs>
              <a:gs pos="28000">
                <a:srgbClr val="3999C6"/>
              </a:gs>
            </a:gsLst>
            <a:lin ang="8100000" scaled="1"/>
          </a:gradFill>
        </p:spPr>
        <p:txBody>
          <a:bodyPr wrap="square" lIns="91440" tIns="91440" rIns="0" bIns="91440" rtlCol="0">
            <a:spAutoFit/>
          </a:bodyPr>
          <a:lstStyle>
            <a:defPPr>
              <a:defRPr lang="en-US"/>
            </a:defPPr>
            <a:lvl1pPr defTabSz="932597">
              <a:defRPr sz="1600">
                <a:solidFill>
                  <a:schemeClr val="bg2"/>
                </a:solidFill>
              </a:defRPr>
            </a:lvl1pPr>
          </a:lstStyle>
          <a:p>
            <a:r>
              <a:rPr lang="en-US" dirty="0">
                <a:solidFill>
                  <a:srgbClr val="FFFFFF"/>
                </a:solidFill>
              </a:rPr>
              <a:t>Device </a:t>
            </a:r>
          </a:p>
          <a:p>
            <a:r>
              <a:rPr lang="en-US" dirty="0">
                <a:solidFill>
                  <a:srgbClr val="FFFFFF"/>
                </a:solidFill>
              </a:rPr>
              <a:t>Connectivity &amp; Management</a:t>
            </a:r>
          </a:p>
        </p:txBody>
      </p:sp>
      <p:grpSp>
        <p:nvGrpSpPr>
          <p:cNvPr id="79" name="1 Devices - sensors"/>
          <p:cNvGrpSpPr/>
          <p:nvPr/>
        </p:nvGrpSpPr>
        <p:grpSpPr>
          <a:xfrm>
            <a:off x="115914" y="2043077"/>
            <a:ext cx="871159" cy="3991585"/>
            <a:chOff x="276909" y="1995490"/>
            <a:chExt cx="871159" cy="3991585"/>
          </a:xfrm>
        </p:grpSpPr>
        <p:sp>
          <p:nvSpPr>
            <p:cNvPr id="80" name="Rectangle 79"/>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81" name="TextBox 80"/>
            <p:cNvSpPr txBox="1"/>
            <p:nvPr/>
          </p:nvSpPr>
          <p:spPr>
            <a:xfrm rot="16200000">
              <a:off x="-1511456" y="3783855"/>
              <a:ext cx="3976839" cy="400110"/>
            </a:xfrm>
            <a:prstGeom prst="rect">
              <a:avLst/>
            </a:prstGeom>
            <a:noFill/>
            <a:ln>
              <a:noFill/>
              <a:headEnd type="none" w="med" len="med"/>
              <a:tailEnd type="none" w="med" len="med"/>
            </a:ln>
          </p:spPr>
          <p:txBody>
            <a:bodyPr wrap="square" lIns="0" tIns="0" rIns="0" bIns="0" rtlCol="0">
              <a:spAutoFit/>
            </a:bodyPr>
            <a:lstStyle/>
            <a:p>
              <a:pPr algn="ctr" defTabSz="932384"/>
              <a:r>
                <a:rPr lang="en-US" sz="1400" spc="-38"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Devices</a:t>
              </a:r>
            </a:p>
            <a:p>
              <a:pPr algn="ctr" defTabSz="932384"/>
              <a:r>
                <a:rPr lang="en-US" sz="1200" spc="-38" dirty="0">
                  <a:solidFill>
                    <a:prstClr val="black"/>
                  </a:solidFill>
                  <a:latin typeface="Segoe UI Semibold" panose="020B0702040204020203" pitchFamily="34" charset="0"/>
                  <a:ea typeface="Segoe UI" pitchFamily="34" charset="0"/>
                  <a:cs typeface="Segoe UI Semibold" panose="020B0702040204020203" pitchFamily="34" charset="0"/>
                </a:rPr>
                <a:t>RTOS, Linux, Windows, Android, iOS </a:t>
              </a:r>
            </a:p>
          </p:txBody>
        </p:sp>
        <p:sp>
          <p:nvSpPr>
            <p:cNvPr id="82"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84"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85" name="Rectangle 84"/>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86"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88"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89" name="Rectangle 88"/>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90"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92"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94"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96"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98"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100"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100"/>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102"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3" name="3 Protocol Adaptation"/>
          <p:cNvGrpSpPr/>
          <p:nvPr/>
        </p:nvGrpSpPr>
        <p:grpSpPr>
          <a:xfrm>
            <a:off x="2957554" y="2430462"/>
            <a:ext cx="830388" cy="1062230"/>
            <a:chOff x="2503269" y="3539000"/>
            <a:chExt cx="901479" cy="1062230"/>
          </a:xfrm>
        </p:grpSpPr>
        <p:sp>
          <p:nvSpPr>
            <p:cNvPr id="104" name="Rectangle 103"/>
            <p:cNvSpPr/>
            <p:nvPr/>
          </p:nvSpPr>
          <p:spPr bwMode="auto">
            <a:xfrm>
              <a:off x="2503269" y="3539000"/>
              <a:ext cx="901479"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05"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06"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07"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08"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09"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cxnSp>
          <p:nvCxnSpPr>
            <p:cNvPr id="110" name="Elbow Connector 109"/>
            <p:cNvCxnSpPr>
              <a:stCxn id="105" idx="3"/>
              <a:endCxn id="108"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Elbow Connector 110"/>
            <p:cNvCxnSpPr>
              <a:stCxn id="106" idx="3"/>
              <a:endCxn id="108"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Elbow Connector 111"/>
            <p:cNvCxnSpPr>
              <a:stCxn id="107" idx="3"/>
              <a:endCxn id="108"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Elbow Connector 112"/>
            <p:cNvCxnSpPr>
              <a:stCxn id="109" idx="3"/>
              <a:endCxn id="108"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4" name="2 Cloud Gateway"/>
          <p:cNvGrpSpPr/>
          <p:nvPr/>
        </p:nvGrpSpPr>
        <p:grpSpPr>
          <a:xfrm>
            <a:off x="3793359" y="2009904"/>
            <a:ext cx="1150668" cy="3976839"/>
            <a:chOff x="3791485" y="2035023"/>
            <a:chExt cx="1150668" cy="3976839"/>
          </a:xfrm>
        </p:grpSpPr>
        <p:sp>
          <p:nvSpPr>
            <p:cNvPr id="115" name="Rectangle 114"/>
            <p:cNvSpPr/>
            <p:nvPr/>
          </p:nvSpPr>
          <p:spPr bwMode="auto">
            <a:xfrm>
              <a:off x="3791485" y="2035023"/>
              <a:ext cx="1150668"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pPr>
              <a:r>
                <a:rPr lang="en-US" sz="110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Cloud Gateway</a:t>
              </a:r>
            </a:p>
            <a:p>
              <a:pPr defTabSz="913748" fontAlgn="base">
                <a:lnSpc>
                  <a:spcPct val="90000"/>
                </a:lnSpc>
                <a:spcBef>
                  <a:spcPct val="0"/>
                </a:spcBef>
              </a:pPr>
              <a:endParaRPr lang="en-US" sz="8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Event Hubs</a:t>
              </a: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&amp;</a:t>
              </a: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Azure </a:t>
              </a:r>
              <a:r>
                <a:rPr lang="en-US" sz="1100" dirty="0" err="1">
                  <a:solidFill>
                    <a:srgbClr val="404040">
                      <a:lumMod val="50000"/>
                    </a:srgbClr>
                  </a:solidFill>
                  <a:latin typeface="Segoe UI Semibold" panose="020B0702040204020203" pitchFamily="34" charset="0"/>
                  <a:ea typeface="Segoe UI" pitchFamily="34" charset="0"/>
                  <a:cs typeface="Segoe UI" pitchFamily="34" charset="0"/>
                </a:rPr>
                <a:t>IoT</a:t>
              </a:r>
              <a:r>
                <a:rPr lang="en-US" sz="1100" dirty="0">
                  <a:solidFill>
                    <a:srgbClr val="404040">
                      <a:lumMod val="50000"/>
                    </a:srgbClr>
                  </a:solidFill>
                  <a:latin typeface="Segoe UI Semibold" panose="020B0702040204020203" pitchFamily="34" charset="0"/>
                  <a:ea typeface="Segoe UI" pitchFamily="34" charset="0"/>
                  <a:cs typeface="Segoe UI" pitchFamily="34" charset="0"/>
                </a:rPr>
                <a:t> Hub</a:t>
              </a:r>
            </a:p>
          </p:txBody>
        </p:sp>
        <p:grpSp>
          <p:nvGrpSpPr>
            <p:cNvPr id="116" name="Group 115"/>
            <p:cNvGrpSpPr/>
            <p:nvPr/>
          </p:nvGrpSpPr>
          <p:grpSpPr>
            <a:xfrm>
              <a:off x="3937962" y="4220314"/>
              <a:ext cx="828566" cy="927456"/>
              <a:chOff x="3889804" y="5487538"/>
              <a:chExt cx="981581" cy="1503220"/>
            </a:xfrm>
          </p:grpSpPr>
          <p:grpSp>
            <p:nvGrpSpPr>
              <p:cNvPr id="117" name="Group 116"/>
              <p:cNvGrpSpPr/>
              <p:nvPr/>
            </p:nvGrpSpPr>
            <p:grpSpPr>
              <a:xfrm>
                <a:off x="4088812" y="5729791"/>
                <a:ext cx="640699" cy="978963"/>
                <a:chOff x="3994659" y="7008702"/>
                <a:chExt cx="745465" cy="1374671"/>
              </a:xfrm>
            </p:grpSpPr>
            <p:sp>
              <p:nvSpPr>
                <p:cNvPr id="120" name="Rectangle 119"/>
                <p:cNvSpPr/>
                <p:nvPr>
                  <p:custDataLst>
                    <p:tags r:id="rId1"/>
                  </p:custDataLst>
                </p:nvPr>
              </p:nvSpPr>
              <p:spPr bwMode="auto">
                <a:xfrm>
                  <a:off x="3994660" y="7008702"/>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21" name="Rectangle 120"/>
                <p:cNvSpPr/>
                <p:nvPr>
                  <p:custDataLst>
                    <p:tags r:id="rId2"/>
                  </p:custDataLst>
                </p:nvPr>
              </p:nvSpPr>
              <p:spPr bwMode="auto">
                <a:xfrm>
                  <a:off x="4285367" y="7262718"/>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22" name="Rectangle 121"/>
                <p:cNvSpPr/>
                <p:nvPr>
                  <p:custDataLst>
                    <p:tags r:id="rId3"/>
                  </p:custDataLst>
                </p:nvPr>
              </p:nvSpPr>
              <p:spPr bwMode="auto">
                <a:xfrm>
                  <a:off x="3994660" y="7513156"/>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23" name="Rectangle 122"/>
                <p:cNvSpPr/>
                <p:nvPr>
                  <p:custDataLst>
                    <p:tags r:id="rId4"/>
                  </p:custDataLst>
                </p:nvPr>
              </p:nvSpPr>
              <p:spPr bwMode="auto">
                <a:xfrm>
                  <a:off x="4285367" y="7799834"/>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24" name="Rectangle 123"/>
                <p:cNvSpPr/>
                <p:nvPr>
                  <p:custDataLst>
                    <p:tags r:id="rId5"/>
                  </p:custDataLst>
                </p:nvPr>
              </p:nvSpPr>
              <p:spPr bwMode="auto">
                <a:xfrm>
                  <a:off x="3994659" y="8017615"/>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25" name="Rectangle 124"/>
                <p:cNvSpPr/>
                <p:nvPr>
                  <p:custDataLst>
                    <p:tags r:id="rId6"/>
                  </p:custDataLst>
                </p:nvPr>
              </p:nvSpPr>
              <p:spPr bwMode="auto">
                <a:xfrm>
                  <a:off x="4557245" y="7511743"/>
                  <a:ext cx="182879"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118" name="Freeform 117"/>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19" name="Freeform 118"/>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cxnSp>
        <p:nvCxnSpPr>
          <p:cNvPr id="126" name="2 fg"/>
          <p:cNvCxnSpPr/>
          <p:nvPr/>
        </p:nvCxnSpPr>
        <p:spPr>
          <a:xfrm flipV="1">
            <a:off x="1001852" y="5515260"/>
            <a:ext cx="345623" cy="3572"/>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7" name="2 fg"/>
          <p:cNvCxnSpPr/>
          <p:nvPr/>
        </p:nvCxnSpPr>
        <p:spPr>
          <a:xfrm flipV="1">
            <a:off x="996283" y="5764545"/>
            <a:ext cx="340045" cy="11241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8" name="2 fg"/>
          <p:cNvCxnSpPr/>
          <p:nvPr/>
        </p:nvCxnSpPr>
        <p:spPr>
          <a:xfrm flipV="1">
            <a:off x="1003336" y="4597486"/>
            <a:ext cx="333731" cy="20013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29" name="2 Field Gateway"/>
          <p:cNvGrpSpPr/>
          <p:nvPr/>
        </p:nvGrpSpPr>
        <p:grpSpPr>
          <a:xfrm>
            <a:off x="1384343" y="3692659"/>
            <a:ext cx="769091" cy="1063609"/>
            <a:chOff x="1547306" y="5067599"/>
            <a:chExt cx="769091" cy="1063609"/>
          </a:xfrm>
        </p:grpSpPr>
        <p:sp>
          <p:nvSpPr>
            <p:cNvPr id="130" name="Rectangle 129"/>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131"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grpSp>
      <p:grpSp>
        <p:nvGrpSpPr>
          <p:cNvPr id="132" name="3 Protocol Adaptation"/>
          <p:cNvGrpSpPr/>
          <p:nvPr/>
        </p:nvGrpSpPr>
        <p:grpSpPr>
          <a:xfrm>
            <a:off x="2149195" y="3694038"/>
            <a:ext cx="808360" cy="1062230"/>
            <a:chOff x="2505117" y="3539000"/>
            <a:chExt cx="877565" cy="1062230"/>
          </a:xfrm>
        </p:grpSpPr>
        <p:sp>
          <p:nvSpPr>
            <p:cNvPr id="133" name="Rectangle 132"/>
            <p:cNvSpPr/>
            <p:nvPr/>
          </p:nvSpPr>
          <p:spPr bwMode="auto">
            <a:xfrm>
              <a:off x="2505117" y="3539000"/>
              <a:ext cx="877565"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34"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35"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36"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37"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40"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cxnSp>
          <p:nvCxnSpPr>
            <p:cNvPr id="142" name="Elbow Connector 141"/>
            <p:cNvCxnSpPr>
              <a:stCxn id="134" idx="3"/>
              <a:endCxn id="137"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Elbow Connector 142"/>
            <p:cNvCxnSpPr>
              <a:stCxn id="135" idx="3"/>
              <a:endCxn id="137"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Elbow Connector 143"/>
            <p:cNvCxnSpPr>
              <a:stCxn id="136" idx="3"/>
              <a:endCxn id="137"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Elbow Connector 144"/>
            <p:cNvCxnSpPr>
              <a:stCxn id="140" idx="3"/>
              <a:endCxn id="137"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46" name="2   Arrow fg"/>
          <p:cNvCxnSpPr/>
          <p:nvPr/>
        </p:nvCxnSpPr>
        <p:spPr>
          <a:xfrm>
            <a:off x="2976172" y="4229247"/>
            <a:ext cx="765584" cy="221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7" name="2   Arrow fg"/>
          <p:cNvCxnSpPr/>
          <p:nvPr/>
        </p:nvCxnSpPr>
        <p:spPr>
          <a:xfrm flipV="1">
            <a:off x="1010050" y="2998611"/>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8" name="2   Arrow fg"/>
          <p:cNvCxnSpPr/>
          <p:nvPr/>
        </p:nvCxnSpPr>
        <p:spPr>
          <a:xfrm flipV="1">
            <a:off x="1010049" y="2643742"/>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9" name="2   Arrow fg"/>
          <p:cNvCxnSpPr/>
          <p:nvPr/>
        </p:nvCxnSpPr>
        <p:spPr>
          <a:xfrm flipV="1">
            <a:off x="1010049" y="3344893"/>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2 fg"/>
          <p:cNvCxnSpPr/>
          <p:nvPr/>
        </p:nvCxnSpPr>
        <p:spPr>
          <a:xfrm>
            <a:off x="1005901" y="3719760"/>
            <a:ext cx="325659" cy="16009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2 fg"/>
          <p:cNvCxnSpPr/>
          <p:nvPr/>
        </p:nvCxnSpPr>
        <p:spPr>
          <a:xfrm>
            <a:off x="1009301" y="4092932"/>
            <a:ext cx="327027" cy="5814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2" name="2 fg"/>
          <p:cNvCxnSpPr/>
          <p:nvPr/>
        </p:nvCxnSpPr>
        <p:spPr>
          <a:xfrm flipV="1">
            <a:off x="1011809" y="4373170"/>
            <a:ext cx="319751" cy="86945"/>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2563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loud"/>
          <p:cNvSpPr>
            <a:spLocks noChangeAspect="1"/>
          </p:cNvSpPr>
          <p:nvPr/>
        </p:nvSpPr>
        <p:spPr bwMode="black">
          <a:xfrm>
            <a:off x="3133179" y="982662"/>
            <a:ext cx="9197743" cy="54507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algn="ctr">
              <a:lnSpc>
                <a:spcPct val="80000"/>
              </a:lnSpc>
            </a:pPr>
            <a:endParaRPr lang="en-US" sz="4400" spc="-150" dirty="0">
              <a:solidFill>
                <a:srgbClr val="FFFFFF"/>
              </a:solidFill>
              <a:latin typeface="Segoe UI Light"/>
            </a:endParaRPr>
          </a:p>
        </p:txBody>
      </p:sp>
      <p:cxnSp>
        <p:nvCxnSpPr>
          <p:cNvPr id="227" name="2 fg"/>
          <p:cNvCxnSpPr/>
          <p:nvPr/>
        </p:nvCxnSpPr>
        <p:spPr>
          <a:xfrm>
            <a:off x="1005627" y="5160033"/>
            <a:ext cx="338743" cy="10454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9" name="2   Arrow fg"/>
          <p:cNvCxnSpPr/>
          <p:nvPr/>
        </p:nvCxnSpPr>
        <p:spPr>
          <a:xfrm>
            <a:off x="2179637" y="5495042"/>
            <a:ext cx="1593360" cy="317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3" name="2 Arrow"/>
          <p:cNvCxnSpPr/>
          <p:nvPr/>
        </p:nvCxnSpPr>
        <p:spPr>
          <a:xfrm>
            <a:off x="1010114" y="2267026"/>
            <a:ext cx="2780886" cy="1305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2 Field Gateway"/>
          <p:cNvGrpSpPr/>
          <p:nvPr/>
        </p:nvGrpSpPr>
        <p:grpSpPr>
          <a:xfrm>
            <a:off x="1386312" y="4957895"/>
            <a:ext cx="769091" cy="1063609"/>
            <a:chOff x="1547306" y="5067599"/>
            <a:chExt cx="769091" cy="1063609"/>
          </a:xfrm>
        </p:grpSpPr>
        <p:sp>
          <p:nvSpPr>
            <p:cNvPr id="15" name="Rectangle 14"/>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75"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grpSp>
      <p:sp>
        <p:nvSpPr>
          <p:cNvPr id="28" name="Rectangle 27"/>
          <p:cNvSpPr/>
          <p:nvPr/>
        </p:nvSpPr>
        <p:spPr bwMode="auto">
          <a:xfrm>
            <a:off x="1" y="1768156"/>
            <a:ext cx="1004696" cy="43325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2 Device"/>
          <p:cNvSpPr txBox="1"/>
          <p:nvPr/>
        </p:nvSpPr>
        <p:spPr>
          <a:xfrm>
            <a:off x="1367461" y="6100731"/>
            <a:ext cx="3583925" cy="677108"/>
          </a:xfrm>
          <a:prstGeom prst="rect">
            <a:avLst/>
          </a:prstGeom>
          <a:gradFill>
            <a:gsLst>
              <a:gs pos="28000">
                <a:srgbClr val="5EB6DA"/>
              </a:gs>
              <a:gs pos="28000">
                <a:srgbClr val="3999C6"/>
              </a:gs>
            </a:gsLst>
            <a:lin ang="8100000" scaled="1"/>
          </a:gradFill>
        </p:spPr>
        <p:txBody>
          <a:bodyPr wrap="square" lIns="91440" tIns="91440" rIns="0" bIns="91440" rtlCol="0">
            <a:spAutoFit/>
          </a:bodyPr>
          <a:lstStyle>
            <a:defPPr>
              <a:defRPr lang="en-US"/>
            </a:defPPr>
            <a:lvl1pPr defTabSz="932597">
              <a:defRPr sz="1600">
                <a:solidFill>
                  <a:schemeClr val="bg2"/>
                </a:solidFill>
              </a:defRPr>
            </a:lvl1pPr>
          </a:lstStyle>
          <a:p>
            <a:r>
              <a:rPr lang="en-US" dirty="0">
                <a:solidFill>
                  <a:srgbClr val="FFFFFF"/>
                </a:solidFill>
              </a:rPr>
              <a:t>Device </a:t>
            </a:r>
          </a:p>
          <a:p>
            <a:r>
              <a:rPr lang="en-US" dirty="0">
                <a:solidFill>
                  <a:srgbClr val="FFFFFF"/>
                </a:solidFill>
              </a:rPr>
              <a:t>Connectivity &amp; Management</a:t>
            </a:r>
          </a:p>
        </p:txBody>
      </p:sp>
      <p:sp>
        <p:nvSpPr>
          <p:cNvPr id="5" name="Title 4"/>
          <p:cNvSpPr>
            <a:spLocks noGrp="1"/>
          </p:cNvSpPr>
          <p:nvPr>
            <p:ph type="title"/>
          </p:nvPr>
        </p:nvSpPr>
        <p:spPr/>
        <p:txBody>
          <a:bodyPr/>
          <a:lstStyle/>
          <a:p>
            <a:pPr lvl="0"/>
            <a:r>
              <a:rPr lang="en-US" dirty="0">
                <a:gradFill>
                  <a:gsLst>
                    <a:gs pos="1250">
                      <a:srgbClr val="404040"/>
                    </a:gs>
                    <a:gs pos="100000">
                      <a:srgbClr val="404040"/>
                    </a:gs>
                  </a:gsLst>
                  <a:lin ang="5400000" scaled="0"/>
                </a:gradFill>
              </a:rPr>
              <a:t>IoT Device &amp; Cloud Patterns</a:t>
            </a:r>
            <a:endParaRPr lang="en-US" dirty="0"/>
          </a:p>
        </p:txBody>
      </p:sp>
      <p:grpSp>
        <p:nvGrpSpPr>
          <p:cNvPr id="228" name="1 Devices - sensors"/>
          <p:cNvGrpSpPr/>
          <p:nvPr/>
        </p:nvGrpSpPr>
        <p:grpSpPr>
          <a:xfrm>
            <a:off x="115914" y="2043077"/>
            <a:ext cx="871159" cy="3991585"/>
            <a:chOff x="276909" y="1995490"/>
            <a:chExt cx="871159" cy="3991585"/>
          </a:xfrm>
        </p:grpSpPr>
        <p:sp>
          <p:nvSpPr>
            <p:cNvPr id="230" name="Rectangle 229"/>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32" name="TextBox 231"/>
            <p:cNvSpPr txBox="1"/>
            <p:nvPr/>
          </p:nvSpPr>
          <p:spPr>
            <a:xfrm rot="16200000">
              <a:off x="-1511456" y="3783855"/>
              <a:ext cx="3976839" cy="400110"/>
            </a:xfrm>
            <a:prstGeom prst="rect">
              <a:avLst/>
            </a:prstGeom>
            <a:noFill/>
            <a:ln>
              <a:noFill/>
              <a:headEnd type="none" w="med" len="med"/>
              <a:tailEnd type="none" w="med" len="med"/>
            </a:ln>
          </p:spPr>
          <p:txBody>
            <a:bodyPr wrap="square" lIns="0" tIns="0" rIns="0" bIns="0" rtlCol="0">
              <a:spAutoFit/>
            </a:bodyPr>
            <a:lstStyle/>
            <a:p>
              <a:pPr algn="ctr" defTabSz="932384"/>
              <a:r>
                <a:rPr lang="en-US" sz="1400" spc="-38"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Devices</a:t>
              </a:r>
            </a:p>
            <a:p>
              <a:pPr algn="ctr" defTabSz="932384"/>
              <a:r>
                <a:rPr lang="en-US" sz="1200" spc="-38" dirty="0">
                  <a:solidFill>
                    <a:prstClr val="black"/>
                  </a:solidFill>
                  <a:latin typeface="Segoe UI Semibold" panose="020B0702040204020203" pitchFamily="34" charset="0"/>
                  <a:ea typeface="Segoe UI" pitchFamily="34" charset="0"/>
                  <a:cs typeface="Segoe UI Semibold" panose="020B0702040204020203" pitchFamily="34" charset="0"/>
                </a:rPr>
                <a:t>RTOS, Linux, Windows, Android, iOS </a:t>
              </a:r>
            </a:p>
          </p:txBody>
        </p:sp>
        <p:sp>
          <p:nvSpPr>
            <p:cNvPr id="234"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36"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0" name="Rectangle 239"/>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1"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3"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5"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7"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247"/>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2"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4"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5" name="Rectangle 254"/>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6"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7" name="Rectangle 256"/>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8"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60"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3 Protocol Adaptation"/>
          <p:cNvGrpSpPr/>
          <p:nvPr/>
        </p:nvGrpSpPr>
        <p:grpSpPr>
          <a:xfrm>
            <a:off x="2957554" y="2430462"/>
            <a:ext cx="830388" cy="1062230"/>
            <a:chOff x="2503269" y="3539000"/>
            <a:chExt cx="901479" cy="1062230"/>
          </a:xfrm>
        </p:grpSpPr>
        <p:sp>
          <p:nvSpPr>
            <p:cNvPr id="17" name="Rectangle 16"/>
            <p:cNvSpPr/>
            <p:nvPr/>
          </p:nvSpPr>
          <p:spPr bwMode="auto">
            <a:xfrm>
              <a:off x="2503269" y="3539000"/>
              <a:ext cx="901479"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67"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68"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69"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71"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74"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cxnSp>
          <p:nvCxnSpPr>
            <p:cNvPr id="16" name="Elbow Connector 15"/>
            <p:cNvCxnSpPr>
              <a:stCxn id="167" idx="3"/>
              <a:endCxn id="171"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9" name="Elbow Connector 198"/>
            <p:cNvCxnSpPr>
              <a:stCxn id="168" idx="3"/>
              <a:endCxn id="171"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1" name="Elbow Connector 260"/>
            <p:cNvCxnSpPr>
              <a:stCxn id="169" idx="3"/>
              <a:endCxn id="171"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Elbow Connector 261"/>
            <p:cNvCxnSpPr>
              <a:stCxn id="174" idx="3"/>
              <a:endCxn id="171"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9" name="2 Cloud Gateway"/>
          <p:cNvGrpSpPr/>
          <p:nvPr/>
        </p:nvGrpSpPr>
        <p:grpSpPr>
          <a:xfrm>
            <a:off x="3793359" y="2009904"/>
            <a:ext cx="1150668" cy="3976839"/>
            <a:chOff x="3791485" y="2035023"/>
            <a:chExt cx="1150668" cy="3976839"/>
          </a:xfrm>
        </p:grpSpPr>
        <p:sp>
          <p:nvSpPr>
            <p:cNvPr id="18" name="Rectangle 17"/>
            <p:cNvSpPr/>
            <p:nvPr/>
          </p:nvSpPr>
          <p:spPr bwMode="auto">
            <a:xfrm>
              <a:off x="3791485" y="2035023"/>
              <a:ext cx="1150668"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pPr>
              <a:r>
                <a:rPr lang="en-US" sz="110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Cloud Gateway</a:t>
              </a:r>
            </a:p>
            <a:p>
              <a:pPr defTabSz="913748" fontAlgn="base">
                <a:lnSpc>
                  <a:spcPct val="90000"/>
                </a:lnSpc>
                <a:spcBef>
                  <a:spcPct val="0"/>
                </a:spcBef>
              </a:pPr>
              <a:endParaRPr lang="en-US" sz="11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Azure </a:t>
              </a:r>
              <a:r>
                <a:rPr lang="en-US" sz="1100" dirty="0" err="1">
                  <a:solidFill>
                    <a:srgbClr val="404040">
                      <a:lumMod val="50000"/>
                    </a:srgbClr>
                  </a:solidFill>
                  <a:latin typeface="Segoe UI Semibold" panose="020B0702040204020203" pitchFamily="34" charset="0"/>
                  <a:ea typeface="Segoe UI" pitchFamily="34" charset="0"/>
                  <a:cs typeface="Segoe UI" pitchFamily="34" charset="0"/>
                </a:rPr>
                <a:t>IoT</a:t>
              </a:r>
              <a:r>
                <a:rPr lang="en-US" sz="1100" dirty="0">
                  <a:solidFill>
                    <a:srgbClr val="404040">
                      <a:lumMod val="50000"/>
                    </a:srgbClr>
                  </a:solidFill>
                  <a:latin typeface="Segoe UI Semibold" panose="020B0702040204020203" pitchFamily="34" charset="0"/>
                  <a:ea typeface="Segoe UI" pitchFamily="34" charset="0"/>
                  <a:cs typeface="Segoe UI" pitchFamily="34" charset="0"/>
                </a:rPr>
                <a:t> Hub</a:t>
              </a:r>
            </a:p>
          </p:txBody>
        </p:sp>
        <p:grpSp>
          <p:nvGrpSpPr>
            <p:cNvPr id="158" name="Group 157"/>
            <p:cNvGrpSpPr/>
            <p:nvPr/>
          </p:nvGrpSpPr>
          <p:grpSpPr>
            <a:xfrm>
              <a:off x="3937962" y="4220314"/>
              <a:ext cx="828566" cy="927456"/>
              <a:chOff x="3889804" y="5487538"/>
              <a:chExt cx="981581" cy="1503220"/>
            </a:xfrm>
          </p:grpSpPr>
          <p:grpSp>
            <p:nvGrpSpPr>
              <p:cNvPr id="23" name="Group 22"/>
              <p:cNvGrpSpPr/>
              <p:nvPr/>
            </p:nvGrpSpPr>
            <p:grpSpPr>
              <a:xfrm>
                <a:off x="4088812" y="5729791"/>
                <a:ext cx="640699" cy="978963"/>
                <a:chOff x="3994659" y="7008702"/>
                <a:chExt cx="745465" cy="1374671"/>
              </a:xfrm>
            </p:grpSpPr>
            <p:sp>
              <p:nvSpPr>
                <p:cNvPr id="192" name="Rectangle 191"/>
                <p:cNvSpPr/>
                <p:nvPr>
                  <p:custDataLst>
                    <p:tags r:id="rId1"/>
                  </p:custDataLst>
                </p:nvPr>
              </p:nvSpPr>
              <p:spPr bwMode="auto">
                <a:xfrm>
                  <a:off x="3994660" y="7008702"/>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3" name="Rectangle 192"/>
                <p:cNvSpPr/>
                <p:nvPr>
                  <p:custDataLst>
                    <p:tags r:id="rId2"/>
                  </p:custDataLst>
                </p:nvPr>
              </p:nvSpPr>
              <p:spPr bwMode="auto">
                <a:xfrm>
                  <a:off x="4285367" y="7262718"/>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4" name="Rectangle 193"/>
                <p:cNvSpPr/>
                <p:nvPr>
                  <p:custDataLst>
                    <p:tags r:id="rId3"/>
                  </p:custDataLst>
                </p:nvPr>
              </p:nvSpPr>
              <p:spPr bwMode="auto">
                <a:xfrm>
                  <a:off x="3994660" y="7513156"/>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5" name="Rectangle 194"/>
                <p:cNvSpPr/>
                <p:nvPr>
                  <p:custDataLst>
                    <p:tags r:id="rId4"/>
                  </p:custDataLst>
                </p:nvPr>
              </p:nvSpPr>
              <p:spPr bwMode="auto">
                <a:xfrm>
                  <a:off x="4285367" y="7799834"/>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6" name="Rectangle 195"/>
                <p:cNvSpPr/>
                <p:nvPr>
                  <p:custDataLst>
                    <p:tags r:id="rId5"/>
                  </p:custDataLst>
                </p:nvPr>
              </p:nvSpPr>
              <p:spPr bwMode="auto">
                <a:xfrm>
                  <a:off x="3994659" y="8017615"/>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00" name="Rectangle 199"/>
                <p:cNvSpPr/>
                <p:nvPr>
                  <p:custDataLst>
                    <p:tags r:id="rId6"/>
                  </p:custDataLst>
                </p:nvPr>
              </p:nvSpPr>
              <p:spPr bwMode="auto">
                <a:xfrm>
                  <a:off x="4557245" y="7511743"/>
                  <a:ext cx="182879"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329" name="Freeform 328"/>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30" name="Freeform 329"/>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cxnSp>
        <p:nvCxnSpPr>
          <p:cNvPr id="138" name="2 fg"/>
          <p:cNvCxnSpPr/>
          <p:nvPr/>
        </p:nvCxnSpPr>
        <p:spPr>
          <a:xfrm flipV="1">
            <a:off x="1001852" y="5515260"/>
            <a:ext cx="345623" cy="3572"/>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9" name="2 fg"/>
          <p:cNvCxnSpPr/>
          <p:nvPr/>
        </p:nvCxnSpPr>
        <p:spPr>
          <a:xfrm flipV="1">
            <a:off x="996283" y="5764545"/>
            <a:ext cx="340045" cy="11241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2 fg"/>
          <p:cNvCxnSpPr/>
          <p:nvPr/>
        </p:nvCxnSpPr>
        <p:spPr>
          <a:xfrm flipV="1">
            <a:off x="1003336" y="4597486"/>
            <a:ext cx="333731" cy="20013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87" name="2 Field Gateway"/>
          <p:cNvGrpSpPr/>
          <p:nvPr/>
        </p:nvGrpSpPr>
        <p:grpSpPr>
          <a:xfrm>
            <a:off x="1384343" y="3692659"/>
            <a:ext cx="769091" cy="1063609"/>
            <a:chOff x="1547306" y="5067599"/>
            <a:chExt cx="769091" cy="1063609"/>
          </a:xfrm>
        </p:grpSpPr>
        <p:sp>
          <p:nvSpPr>
            <p:cNvPr id="188" name="Rectangle 187"/>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189"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grpSp>
      <p:grpSp>
        <p:nvGrpSpPr>
          <p:cNvPr id="191" name="3 Protocol Adaptation"/>
          <p:cNvGrpSpPr/>
          <p:nvPr/>
        </p:nvGrpSpPr>
        <p:grpSpPr>
          <a:xfrm>
            <a:off x="2149195" y="3694038"/>
            <a:ext cx="808360" cy="1062230"/>
            <a:chOff x="2505117" y="3539000"/>
            <a:chExt cx="877565" cy="1062230"/>
          </a:xfrm>
        </p:grpSpPr>
        <p:sp>
          <p:nvSpPr>
            <p:cNvPr id="197" name="Rectangle 196"/>
            <p:cNvSpPr/>
            <p:nvPr/>
          </p:nvSpPr>
          <p:spPr bwMode="auto">
            <a:xfrm>
              <a:off x="2505117" y="3539000"/>
              <a:ext cx="877565"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98"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1"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3"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4"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5"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cxnSp>
          <p:nvCxnSpPr>
            <p:cNvPr id="206" name="Elbow Connector 205"/>
            <p:cNvCxnSpPr>
              <a:stCxn id="198" idx="3"/>
              <a:endCxn id="204"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Elbow Connector 206"/>
            <p:cNvCxnSpPr>
              <a:stCxn id="201" idx="3"/>
              <a:endCxn id="204"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8" name="Elbow Connector 207"/>
            <p:cNvCxnSpPr>
              <a:stCxn id="203" idx="3"/>
              <a:endCxn id="204"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9" name="Elbow Connector 208"/>
            <p:cNvCxnSpPr>
              <a:stCxn id="205" idx="3"/>
              <a:endCxn id="204"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10" name="2   Arrow fg"/>
          <p:cNvCxnSpPr/>
          <p:nvPr/>
        </p:nvCxnSpPr>
        <p:spPr>
          <a:xfrm>
            <a:off x="2976172" y="4229247"/>
            <a:ext cx="765584" cy="221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1" name="2   Arrow fg"/>
          <p:cNvCxnSpPr/>
          <p:nvPr/>
        </p:nvCxnSpPr>
        <p:spPr>
          <a:xfrm flipV="1">
            <a:off x="1010050" y="2998611"/>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3" name="2   Arrow fg"/>
          <p:cNvCxnSpPr/>
          <p:nvPr/>
        </p:nvCxnSpPr>
        <p:spPr>
          <a:xfrm flipV="1">
            <a:off x="1010049" y="2643742"/>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4" name="2   Arrow fg"/>
          <p:cNvCxnSpPr/>
          <p:nvPr/>
        </p:nvCxnSpPr>
        <p:spPr>
          <a:xfrm flipV="1">
            <a:off x="1010049" y="3344893"/>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5" name="2 fg"/>
          <p:cNvCxnSpPr/>
          <p:nvPr/>
        </p:nvCxnSpPr>
        <p:spPr>
          <a:xfrm>
            <a:off x="1005901" y="3719760"/>
            <a:ext cx="325659" cy="16009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6" name="2 fg"/>
          <p:cNvCxnSpPr/>
          <p:nvPr/>
        </p:nvCxnSpPr>
        <p:spPr>
          <a:xfrm>
            <a:off x="1009301" y="4092932"/>
            <a:ext cx="327027" cy="5814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7" name="2 fg"/>
          <p:cNvCxnSpPr/>
          <p:nvPr/>
        </p:nvCxnSpPr>
        <p:spPr>
          <a:xfrm flipV="1">
            <a:off x="1011809" y="4373170"/>
            <a:ext cx="319751" cy="86945"/>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5761036" y="1781304"/>
            <a:ext cx="6569885" cy="5130635"/>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chemeClr val="bg1"/>
                </a:solidFill>
                <a:ea typeface="Segoe UI Black" panose="020B0A02040204020203" pitchFamily="34" charset="0"/>
                <a:cs typeface="Segoe UI Black" panose="020B0A02040204020203" pitchFamily="34" charset="0"/>
              </a:rPr>
              <a:t>Azure </a:t>
            </a:r>
            <a:r>
              <a:rPr lang="en-US" sz="2400" b="1" dirty="0" err="1">
                <a:solidFill>
                  <a:schemeClr val="bg1"/>
                </a:solidFill>
                <a:ea typeface="Segoe UI Black" panose="020B0A02040204020203" pitchFamily="34" charset="0"/>
                <a:cs typeface="Segoe UI Black" panose="020B0A02040204020203" pitchFamily="34" charset="0"/>
              </a:rPr>
              <a:t>IoT</a:t>
            </a:r>
            <a:r>
              <a:rPr lang="en-US" sz="2400" b="1" dirty="0">
                <a:solidFill>
                  <a:schemeClr val="bg1"/>
                </a:solidFill>
                <a:ea typeface="Segoe UI Black" panose="020B0A02040204020203" pitchFamily="34" charset="0"/>
                <a:cs typeface="Segoe UI Black" panose="020B0A02040204020203" pitchFamily="34" charset="0"/>
              </a:rPr>
              <a:t> Hub</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Bi-directional device &lt;-&gt; cloud </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Up to 10 million devices</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Telemetry ingestion</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Command &amp; control</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Device registry &amp; identity</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Bulk import/export of device identities</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Device Management</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HTTP/AMQP/AMQP-WS/MQTT</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Extensible protocol support</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Operations Monitoring </a:t>
            </a:r>
            <a:endParaRPr lang="en-US" sz="2400" dirty="0">
              <a:gradFill>
                <a:gsLst>
                  <a:gs pos="2917">
                    <a:srgbClr val="404040"/>
                  </a:gs>
                  <a:gs pos="30000">
                    <a:srgbClr val="404040"/>
                  </a:gs>
                </a:gsLst>
                <a:lin ang="5400000" scaled="0"/>
              </a:gradFill>
              <a:cs typeface="Segoe UI Semibold" panose="020B0702040204020203" pitchFamily="34" charset="0"/>
            </a:endParaRPr>
          </a:p>
          <a:p>
            <a:pPr marL="809271" lvl="1" indent="-342900">
              <a:lnSpc>
                <a:spcPct val="90000"/>
              </a:lnSpc>
              <a:spcAft>
                <a:spcPts val="600"/>
              </a:spcAft>
              <a:buFont typeface="Arial" panose="020B0604020202020204" pitchFamily="34" charset="0"/>
              <a:buChar char="•"/>
            </a:pPr>
            <a:endParaRPr lang="en-US" sz="2400" dirty="0">
              <a:gradFill>
                <a:gsLst>
                  <a:gs pos="2917">
                    <a:srgbClr val="404040"/>
                  </a:gs>
                  <a:gs pos="30000">
                    <a:srgbClr val="404040"/>
                  </a:gs>
                </a:gsLst>
                <a:lin ang="5400000" scaled="0"/>
              </a:gradFill>
              <a:cs typeface="Segoe UI Semibold" panose="020B0702040204020203" pitchFamily="34" charset="0"/>
            </a:endParaRPr>
          </a:p>
        </p:txBody>
      </p:sp>
    </p:spTree>
    <p:extLst>
      <p:ext uri="{BB962C8B-B14F-4D97-AF65-F5344CB8AC3E}">
        <p14:creationId xmlns:p14="http://schemas.microsoft.com/office/powerpoint/2010/main" val="421518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loud"/>
          <p:cNvSpPr>
            <a:spLocks noChangeAspect="1"/>
          </p:cNvSpPr>
          <p:nvPr/>
        </p:nvSpPr>
        <p:spPr bwMode="black">
          <a:xfrm>
            <a:off x="3133179" y="982662"/>
            <a:ext cx="9197743" cy="54507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algn="ctr">
              <a:lnSpc>
                <a:spcPct val="80000"/>
              </a:lnSpc>
            </a:pPr>
            <a:endParaRPr lang="en-US" sz="4400" spc="-150" dirty="0">
              <a:solidFill>
                <a:srgbClr val="FFFFFF"/>
              </a:solidFill>
              <a:latin typeface="Segoe UI Light"/>
            </a:endParaRPr>
          </a:p>
        </p:txBody>
      </p:sp>
      <p:cxnSp>
        <p:nvCxnSpPr>
          <p:cNvPr id="227" name="2 fg"/>
          <p:cNvCxnSpPr/>
          <p:nvPr/>
        </p:nvCxnSpPr>
        <p:spPr>
          <a:xfrm>
            <a:off x="1005627" y="5160033"/>
            <a:ext cx="338743" cy="10454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9" name="2   Arrow fg"/>
          <p:cNvCxnSpPr/>
          <p:nvPr/>
        </p:nvCxnSpPr>
        <p:spPr>
          <a:xfrm>
            <a:off x="2179637" y="5495042"/>
            <a:ext cx="1593360" cy="317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3" name="2 Arrow"/>
          <p:cNvCxnSpPr/>
          <p:nvPr/>
        </p:nvCxnSpPr>
        <p:spPr>
          <a:xfrm>
            <a:off x="1010114" y="2267026"/>
            <a:ext cx="2780886" cy="1305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2 Field Gateway"/>
          <p:cNvGrpSpPr/>
          <p:nvPr/>
        </p:nvGrpSpPr>
        <p:grpSpPr>
          <a:xfrm>
            <a:off x="1386312" y="4957895"/>
            <a:ext cx="769091" cy="1063609"/>
            <a:chOff x="1547306" y="5067599"/>
            <a:chExt cx="769091" cy="1063609"/>
          </a:xfrm>
        </p:grpSpPr>
        <p:sp>
          <p:nvSpPr>
            <p:cNvPr id="15" name="Rectangle 14"/>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75"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grpSp>
      <p:sp>
        <p:nvSpPr>
          <p:cNvPr id="28" name="Rectangle 27"/>
          <p:cNvSpPr/>
          <p:nvPr/>
        </p:nvSpPr>
        <p:spPr bwMode="auto">
          <a:xfrm>
            <a:off x="1" y="1768156"/>
            <a:ext cx="1004696" cy="43325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2 Device"/>
          <p:cNvSpPr txBox="1"/>
          <p:nvPr/>
        </p:nvSpPr>
        <p:spPr>
          <a:xfrm>
            <a:off x="1367461" y="6100731"/>
            <a:ext cx="3583925" cy="677108"/>
          </a:xfrm>
          <a:prstGeom prst="rect">
            <a:avLst/>
          </a:prstGeom>
          <a:gradFill>
            <a:gsLst>
              <a:gs pos="28000">
                <a:srgbClr val="5EB6DA"/>
              </a:gs>
              <a:gs pos="28000">
                <a:srgbClr val="3999C6"/>
              </a:gs>
            </a:gsLst>
            <a:lin ang="8100000" scaled="1"/>
          </a:gradFill>
        </p:spPr>
        <p:txBody>
          <a:bodyPr wrap="square" lIns="91440" tIns="91440" rIns="0" bIns="91440" rtlCol="0">
            <a:spAutoFit/>
          </a:bodyPr>
          <a:lstStyle>
            <a:defPPr>
              <a:defRPr lang="en-US"/>
            </a:defPPr>
            <a:lvl1pPr defTabSz="932597">
              <a:defRPr sz="1600">
                <a:solidFill>
                  <a:schemeClr val="bg2"/>
                </a:solidFill>
              </a:defRPr>
            </a:lvl1pPr>
          </a:lstStyle>
          <a:p>
            <a:r>
              <a:rPr lang="en-US" dirty="0">
                <a:solidFill>
                  <a:srgbClr val="FFFFFF"/>
                </a:solidFill>
              </a:rPr>
              <a:t>Device </a:t>
            </a:r>
          </a:p>
          <a:p>
            <a:r>
              <a:rPr lang="en-US" dirty="0">
                <a:solidFill>
                  <a:srgbClr val="FFFFFF"/>
                </a:solidFill>
              </a:rPr>
              <a:t>Connectivity &amp; Management</a:t>
            </a:r>
          </a:p>
        </p:txBody>
      </p:sp>
      <p:sp>
        <p:nvSpPr>
          <p:cNvPr id="5" name="Title 4"/>
          <p:cNvSpPr>
            <a:spLocks noGrp="1"/>
          </p:cNvSpPr>
          <p:nvPr>
            <p:ph type="title"/>
          </p:nvPr>
        </p:nvSpPr>
        <p:spPr/>
        <p:txBody>
          <a:bodyPr/>
          <a:lstStyle/>
          <a:p>
            <a:pPr lvl="0"/>
            <a:r>
              <a:rPr lang="en-US" dirty="0">
                <a:gradFill>
                  <a:gsLst>
                    <a:gs pos="1250">
                      <a:srgbClr val="404040"/>
                    </a:gs>
                    <a:gs pos="100000">
                      <a:srgbClr val="404040"/>
                    </a:gs>
                  </a:gsLst>
                  <a:lin ang="5400000" scaled="0"/>
                </a:gradFill>
              </a:rPr>
              <a:t>IoT Device &amp; Cloud Patterns</a:t>
            </a:r>
            <a:endParaRPr lang="en-US" dirty="0"/>
          </a:p>
        </p:txBody>
      </p:sp>
      <p:grpSp>
        <p:nvGrpSpPr>
          <p:cNvPr id="228" name="1 Devices - sensors"/>
          <p:cNvGrpSpPr/>
          <p:nvPr/>
        </p:nvGrpSpPr>
        <p:grpSpPr>
          <a:xfrm>
            <a:off x="115914" y="2043077"/>
            <a:ext cx="871159" cy="3991585"/>
            <a:chOff x="276909" y="1995490"/>
            <a:chExt cx="871159" cy="3991585"/>
          </a:xfrm>
        </p:grpSpPr>
        <p:sp>
          <p:nvSpPr>
            <p:cNvPr id="230" name="Rectangle 229"/>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32" name="TextBox 231"/>
            <p:cNvSpPr txBox="1"/>
            <p:nvPr/>
          </p:nvSpPr>
          <p:spPr>
            <a:xfrm rot="16200000">
              <a:off x="-1511456" y="3783855"/>
              <a:ext cx="3976839" cy="400110"/>
            </a:xfrm>
            <a:prstGeom prst="rect">
              <a:avLst/>
            </a:prstGeom>
            <a:noFill/>
            <a:ln>
              <a:noFill/>
              <a:headEnd type="none" w="med" len="med"/>
              <a:tailEnd type="none" w="med" len="med"/>
            </a:ln>
          </p:spPr>
          <p:txBody>
            <a:bodyPr wrap="square" lIns="0" tIns="0" rIns="0" bIns="0" rtlCol="0">
              <a:spAutoFit/>
            </a:bodyPr>
            <a:lstStyle/>
            <a:p>
              <a:pPr algn="ctr" defTabSz="932384"/>
              <a:r>
                <a:rPr lang="en-US" sz="1400" spc="-38"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Devices</a:t>
              </a:r>
            </a:p>
            <a:p>
              <a:pPr algn="ctr" defTabSz="932384"/>
              <a:r>
                <a:rPr lang="en-US" sz="1200" spc="-38" dirty="0">
                  <a:solidFill>
                    <a:prstClr val="black"/>
                  </a:solidFill>
                  <a:latin typeface="Segoe UI Semibold" panose="020B0702040204020203" pitchFamily="34" charset="0"/>
                  <a:ea typeface="Segoe UI" pitchFamily="34" charset="0"/>
                  <a:cs typeface="Segoe UI Semibold" panose="020B0702040204020203" pitchFamily="34" charset="0"/>
                </a:rPr>
                <a:t>RTOS, Linux, Windows, Android, iOS </a:t>
              </a:r>
            </a:p>
          </p:txBody>
        </p:sp>
        <p:sp>
          <p:nvSpPr>
            <p:cNvPr id="234"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36"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0" name="Rectangle 239"/>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1"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3"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5"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7"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247"/>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2"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4"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5" name="Rectangle 254"/>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6"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7" name="Rectangle 256"/>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8"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60"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3 Protocol Adaptation"/>
          <p:cNvGrpSpPr/>
          <p:nvPr/>
        </p:nvGrpSpPr>
        <p:grpSpPr>
          <a:xfrm>
            <a:off x="2957554" y="2430462"/>
            <a:ext cx="830388" cy="1062230"/>
            <a:chOff x="2503269" y="3539000"/>
            <a:chExt cx="901479" cy="1062230"/>
          </a:xfrm>
        </p:grpSpPr>
        <p:sp>
          <p:nvSpPr>
            <p:cNvPr id="17" name="Rectangle 16"/>
            <p:cNvSpPr/>
            <p:nvPr/>
          </p:nvSpPr>
          <p:spPr bwMode="auto">
            <a:xfrm>
              <a:off x="2503269" y="3539000"/>
              <a:ext cx="901479"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67"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68"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69"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71"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74"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cxnSp>
          <p:nvCxnSpPr>
            <p:cNvPr id="16" name="Elbow Connector 15"/>
            <p:cNvCxnSpPr>
              <a:stCxn id="167" idx="3"/>
              <a:endCxn id="171"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9" name="Elbow Connector 198"/>
            <p:cNvCxnSpPr>
              <a:stCxn id="168" idx="3"/>
              <a:endCxn id="171"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1" name="Elbow Connector 260"/>
            <p:cNvCxnSpPr>
              <a:stCxn id="169" idx="3"/>
              <a:endCxn id="171"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Elbow Connector 261"/>
            <p:cNvCxnSpPr>
              <a:stCxn id="174" idx="3"/>
              <a:endCxn id="171"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9" name="2 Cloud Gateway"/>
          <p:cNvGrpSpPr/>
          <p:nvPr/>
        </p:nvGrpSpPr>
        <p:grpSpPr>
          <a:xfrm>
            <a:off x="3793359" y="2009904"/>
            <a:ext cx="1150668" cy="3976839"/>
            <a:chOff x="3791485" y="2035023"/>
            <a:chExt cx="1150668" cy="3976839"/>
          </a:xfrm>
        </p:grpSpPr>
        <p:sp>
          <p:nvSpPr>
            <p:cNvPr id="18" name="Rectangle 17"/>
            <p:cNvSpPr/>
            <p:nvPr/>
          </p:nvSpPr>
          <p:spPr bwMode="auto">
            <a:xfrm>
              <a:off x="3791485" y="2035023"/>
              <a:ext cx="1150668"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pPr>
              <a:r>
                <a:rPr lang="en-US" sz="110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Cloud Gateway</a:t>
              </a:r>
            </a:p>
            <a:p>
              <a:pPr defTabSz="913748" fontAlgn="base">
                <a:lnSpc>
                  <a:spcPct val="90000"/>
                </a:lnSpc>
                <a:spcBef>
                  <a:spcPct val="0"/>
                </a:spcBef>
              </a:pPr>
              <a:endParaRPr lang="en-US" sz="8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Event Hubs</a:t>
              </a: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&amp;</a:t>
              </a: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Azure </a:t>
              </a:r>
              <a:r>
                <a:rPr lang="en-US" sz="1100" dirty="0" err="1">
                  <a:solidFill>
                    <a:srgbClr val="404040">
                      <a:lumMod val="50000"/>
                    </a:srgbClr>
                  </a:solidFill>
                  <a:latin typeface="Segoe UI Semibold" panose="020B0702040204020203" pitchFamily="34" charset="0"/>
                  <a:ea typeface="Segoe UI" pitchFamily="34" charset="0"/>
                  <a:cs typeface="Segoe UI" pitchFamily="34" charset="0"/>
                </a:rPr>
                <a:t>IoT</a:t>
              </a:r>
              <a:r>
                <a:rPr lang="en-US" sz="1100" dirty="0">
                  <a:solidFill>
                    <a:srgbClr val="404040">
                      <a:lumMod val="50000"/>
                    </a:srgbClr>
                  </a:solidFill>
                  <a:latin typeface="Segoe UI Semibold" panose="020B0702040204020203" pitchFamily="34" charset="0"/>
                  <a:ea typeface="Segoe UI" pitchFamily="34" charset="0"/>
                  <a:cs typeface="Segoe UI" pitchFamily="34" charset="0"/>
                </a:rPr>
                <a:t> Hub</a:t>
              </a:r>
            </a:p>
          </p:txBody>
        </p:sp>
        <p:grpSp>
          <p:nvGrpSpPr>
            <p:cNvPr id="158" name="Group 157"/>
            <p:cNvGrpSpPr/>
            <p:nvPr/>
          </p:nvGrpSpPr>
          <p:grpSpPr>
            <a:xfrm>
              <a:off x="3937962" y="4220314"/>
              <a:ext cx="828566" cy="927456"/>
              <a:chOff x="3889804" y="5487538"/>
              <a:chExt cx="981581" cy="1503220"/>
            </a:xfrm>
          </p:grpSpPr>
          <p:grpSp>
            <p:nvGrpSpPr>
              <p:cNvPr id="23" name="Group 22"/>
              <p:cNvGrpSpPr/>
              <p:nvPr/>
            </p:nvGrpSpPr>
            <p:grpSpPr>
              <a:xfrm>
                <a:off x="4088812" y="5729791"/>
                <a:ext cx="640699" cy="978963"/>
                <a:chOff x="3994659" y="7008702"/>
                <a:chExt cx="745465" cy="1374671"/>
              </a:xfrm>
            </p:grpSpPr>
            <p:sp>
              <p:nvSpPr>
                <p:cNvPr id="192" name="Rectangle 191"/>
                <p:cNvSpPr/>
                <p:nvPr>
                  <p:custDataLst>
                    <p:tags r:id="rId1"/>
                  </p:custDataLst>
                </p:nvPr>
              </p:nvSpPr>
              <p:spPr bwMode="auto">
                <a:xfrm>
                  <a:off x="3994660" y="7008702"/>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3" name="Rectangle 192"/>
                <p:cNvSpPr/>
                <p:nvPr>
                  <p:custDataLst>
                    <p:tags r:id="rId2"/>
                  </p:custDataLst>
                </p:nvPr>
              </p:nvSpPr>
              <p:spPr bwMode="auto">
                <a:xfrm>
                  <a:off x="4285367" y="7262718"/>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4" name="Rectangle 193"/>
                <p:cNvSpPr/>
                <p:nvPr>
                  <p:custDataLst>
                    <p:tags r:id="rId3"/>
                  </p:custDataLst>
                </p:nvPr>
              </p:nvSpPr>
              <p:spPr bwMode="auto">
                <a:xfrm>
                  <a:off x="3994660" y="7513156"/>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5" name="Rectangle 194"/>
                <p:cNvSpPr/>
                <p:nvPr>
                  <p:custDataLst>
                    <p:tags r:id="rId4"/>
                  </p:custDataLst>
                </p:nvPr>
              </p:nvSpPr>
              <p:spPr bwMode="auto">
                <a:xfrm>
                  <a:off x="4285367" y="7799834"/>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6" name="Rectangle 195"/>
                <p:cNvSpPr/>
                <p:nvPr>
                  <p:custDataLst>
                    <p:tags r:id="rId5"/>
                  </p:custDataLst>
                </p:nvPr>
              </p:nvSpPr>
              <p:spPr bwMode="auto">
                <a:xfrm>
                  <a:off x="3994659" y="8017615"/>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00" name="Rectangle 199"/>
                <p:cNvSpPr/>
                <p:nvPr>
                  <p:custDataLst>
                    <p:tags r:id="rId6"/>
                  </p:custDataLst>
                </p:nvPr>
              </p:nvSpPr>
              <p:spPr bwMode="auto">
                <a:xfrm>
                  <a:off x="4557245" y="7511743"/>
                  <a:ext cx="182879"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329" name="Freeform 328"/>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30" name="Freeform 329"/>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cxnSp>
        <p:nvCxnSpPr>
          <p:cNvPr id="138" name="2 fg"/>
          <p:cNvCxnSpPr/>
          <p:nvPr/>
        </p:nvCxnSpPr>
        <p:spPr>
          <a:xfrm flipV="1">
            <a:off x="1001852" y="5515260"/>
            <a:ext cx="345623" cy="3572"/>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9" name="2 fg"/>
          <p:cNvCxnSpPr/>
          <p:nvPr/>
        </p:nvCxnSpPr>
        <p:spPr>
          <a:xfrm flipV="1">
            <a:off x="996283" y="5764545"/>
            <a:ext cx="340045" cy="11241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2 fg"/>
          <p:cNvCxnSpPr/>
          <p:nvPr/>
        </p:nvCxnSpPr>
        <p:spPr>
          <a:xfrm flipV="1">
            <a:off x="1003336" y="4597486"/>
            <a:ext cx="333731" cy="20013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87" name="2 Field Gateway"/>
          <p:cNvGrpSpPr/>
          <p:nvPr/>
        </p:nvGrpSpPr>
        <p:grpSpPr>
          <a:xfrm>
            <a:off x="1384343" y="3692659"/>
            <a:ext cx="769091" cy="1063609"/>
            <a:chOff x="1547306" y="5067599"/>
            <a:chExt cx="769091" cy="1063609"/>
          </a:xfrm>
        </p:grpSpPr>
        <p:sp>
          <p:nvSpPr>
            <p:cNvPr id="188" name="Rectangle 187"/>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189"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grpSp>
      <p:grpSp>
        <p:nvGrpSpPr>
          <p:cNvPr id="191" name="3 Protocol Adaptation"/>
          <p:cNvGrpSpPr/>
          <p:nvPr/>
        </p:nvGrpSpPr>
        <p:grpSpPr>
          <a:xfrm>
            <a:off x="2149195" y="3694038"/>
            <a:ext cx="808360" cy="1062230"/>
            <a:chOff x="2505117" y="3539000"/>
            <a:chExt cx="877565" cy="1062230"/>
          </a:xfrm>
        </p:grpSpPr>
        <p:sp>
          <p:nvSpPr>
            <p:cNvPr id="197" name="Rectangle 196"/>
            <p:cNvSpPr/>
            <p:nvPr/>
          </p:nvSpPr>
          <p:spPr bwMode="auto">
            <a:xfrm>
              <a:off x="2505117" y="3539000"/>
              <a:ext cx="877565"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98"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1"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3"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4"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5"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cxnSp>
          <p:nvCxnSpPr>
            <p:cNvPr id="206" name="Elbow Connector 205"/>
            <p:cNvCxnSpPr>
              <a:stCxn id="198" idx="3"/>
              <a:endCxn id="204"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Elbow Connector 206"/>
            <p:cNvCxnSpPr>
              <a:stCxn id="201" idx="3"/>
              <a:endCxn id="204"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8" name="Elbow Connector 207"/>
            <p:cNvCxnSpPr>
              <a:stCxn id="203" idx="3"/>
              <a:endCxn id="204"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9" name="Elbow Connector 208"/>
            <p:cNvCxnSpPr>
              <a:stCxn id="205" idx="3"/>
              <a:endCxn id="204"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10" name="2   Arrow fg"/>
          <p:cNvCxnSpPr/>
          <p:nvPr/>
        </p:nvCxnSpPr>
        <p:spPr>
          <a:xfrm>
            <a:off x="2976172" y="4229247"/>
            <a:ext cx="765584" cy="221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1" name="2   Arrow fg"/>
          <p:cNvCxnSpPr/>
          <p:nvPr/>
        </p:nvCxnSpPr>
        <p:spPr>
          <a:xfrm flipV="1">
            <a:off x="1010050" y="2998611"/>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3" name="2   Arrow fg"/>
          <p:cNvCxnSpPr/>
          <p:nvPr/>
        </p:nvCxnSpPr>
        <p:spPr>
          <a:xfrm flipV="1">
            <a:off x="1010049" y="2643742"/>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4" name="2   Arrow fg"/>
          <p:cNvCxnSpPr/>
          <p:nvPr/>
        </p:nvCxnSpPr>
        <p:spPr>
          <a:xfrm flipV="1">
            <a:off x="1010049" y="3344893"/>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5" name="2 fg"/>
          <p:cNvCxnSpPr/>
          <p:nvPr/>
        </p:nvCxnSpPr>
        <p:spPr>
          <a:xfrm>
            <a:off x="1005901" y="3719760"/>
            <a:ext cx="325659" cy="16009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6" name="2 fg"/>
          <p:cNvCxnSpPr/>
          <p:nvPr/>
        </p:nvCxnSpPr>
        <p:spPr>
          <a:xfrm>
            <a:off x="1009301" y="4092932"/>
            <a:ext cx="327027" cy="5814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7" name="2 fg"/>
          <p:cNvCxnSpPr/>
          <p:nvPr/>
        </p:nvCxnSpPr>
        <p:spPr>
          <a:xfrm flipV="1">
            <a:off x="1011809" y="4373170"/>
            <a:ext cx="319751" cy="86945"/>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5761036" y="2009904"/>
            <a:ext cx="6569885" cy="3825663"/>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chemeClr val="bg1"/>
                </a:solidFill>
                <a:ea typeface="Segoe UI Black" panose="020B0A02040204020203" pitchFamily="34" charset="0"/>
                <a:cs typeface="Segoe UI Black" panose="020B0A02040204020203" pitchFamily="34" charset="0"/>
              </a:rPr>
              <a:t>Cross-Platform </a:t>
            </a:r>
          </a:p>
          <a:p>
            <a:pPr>
              <a:lnSpc>
                <a:spcPct val="90000"/>
              </a:lnSpc>
              <a:spcAft>
                <a:spcPts val="600"/>
              </a:spcAft>
            </a:pPr>
            <a:r>
              <a:rPr lang="en-US" sz="2400" b="1" dirty="0">
                <a:solidFill>
                  <a:schemeClr val="bg1"/>
                </a:solidFill>
                <a:ea typeface="Segoe UI Black" panose="020B0A02040204020203" pitchFamily="34" charset="0"/>
                <a:cs typeface="Segoe UI Black" panose="020B0A02040204020203" pitchFamily="34" charset="0"/>
              </a:rPr>
              <a:t>Device Support</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Open source “agent” framework</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Simple, secure device &lt;-&gt; cloud connectivity &amp; management</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RTOS, Linux, Windows, Android, iOS</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Easy to use, not required</a:t>
            </a:r>
          </a:p>
          <a:p>
            <a:pPr marL="342900" indent="-342900">
              <a:lnSpc>
                <a:spcPct val="90000"/>
              </a:lnSpc>
              <a:spcAft>
                <a:spcPts val="600"/>
              </a:spcAft>
              <a:buFont typeface="Arial" panose="020B0604020202020204" pitchFamily="34" charset="0"/>
              <a:buChar char="•"/>
            </a:pPr>
            <a:endParaRPr lang="en-US" sz="2400" dirty="0">
              <a:gradFill>
                <a:gsLst>
                  <a:gs pos="2917">
                    <a:srgbClr val="404040"/>
                  </a:gs>
                  <a:gs pos="30000">
                    <a:srgbClr val="404040"/>
                  </a:gs>
                </a:gsLst>
                <a:lin ang="5400000" scaled="0"/>
              </a:gradFill>
              <a:cs typeface="Segoe UI Semibold" panose="020B0702040204020203" pitchFamily="34" charset="0"/>
            </a:endParaRPr>
          </a:p>
          <a:p>
            <a:pPr marL="809271" lvl="1" indent="-342900">
              <a:lnSpc>
                <a:spcPct val="90000"/>
              </a:lnSpc>
              <a:spcAft>
                <a:spcPts val="600"/>
              </a:spcAft>
              <a:buFont typeface="Arial" panose="020B0604020202020204" pitchFamily="34" charset="0"/>
              <a:buChar char="•"/>
            </a:pPr>
            <a:endParaRPr lang="en-US" sz="2400" dirty="0">
              <a:gradFill>
                <a:gsLst>
                  <a:gs pos="2917">
                    <a:srgbClr val="404040"/>
                  </a:gs>
                  <a:gs pos="30000">
                    <a:srgbClr val="404040"/>
                  </a:gs>
                </a:gsLst>
                <a:lin ang="5400000" scaled="0"/>
              </a:gradFill>
              <a:cs typeface="Segoe UI Semibold" panose="020B0702040204020203" pitchFamily="34" charset="0"/>
            </a:endParaRPr>
          </a:p>
        </p:txBody>
      </p:sp>
      <p:sp>
        <p:nvSpPr>
          <p:cNvPr id="84" name="2 Device"/>
          <p:cNvSpPr txBox="1"/>
          <p:nvPr/>
        </p:nvSpPr>
        <p:spPr>
          <a:xfrm>
            <a:off x="5929161" y="5495042"/>
            <a:ext cx="5997315" cy="806811"/>
          </a:xfrm>
          <a:prstGeom prst="rect">
            <a:avLst/>
          </a:prstGeom>
          <a:solidFill>
            <a:srgbClr val="3999C6"/>
          </a:solidFill>
        </p:spPr>
        <p:txBody>
          <a:bodyPr wrap="square" lIns="91440" tIns="91440" rIns="91440" bIns="91440" rtlCol="0" anchor="ctr">
            <a:noAutofit/>
          </a:bodyPr>
          <a:lstStyle>
            <a:defPPr>
              <a:defRPr lang="en-US"/>
            </a:defPPr>
            <a:lvl1pPr defTabSz="932597">
              <a:defRPr sz="1600">
                <a:solidFill>
                  <a:schemeClr val="bg2"/>
                </a:solidFill>
              </a:defRPr>
            </a:lvl1pPr>
          </a:lstStyle>
          <a:p>
            <a:pPr algn="ctr"/>
            <a:r>
              <a:rPr lang="en-US" dirty="0">
                <a:solidFill>
                  <a:srgbClr val="FFFFFF"/>
                </a:solidFill>
              </a:rPr>
              <a:t>Cross Platform C Code</a:t>
            </a:r>
          </a:p>
        </p:txBody>
      </p:sp>
      <p:sp>
        <p:nvSpPr>
          <p:cNvPr id="85" name="2 Device"/>
          <p:cNvSpPr txBox="1"/>
          <p:nvPr/>
        </p:nvSpPr>
        <p:spPr>
          <a:xfrm>
            <a:off x="5929161" y="6351071"/>
            <a:ext cx="5997315" cy="430887"/>
          </a:xfrm>
          <a:prstGeom prst="rect">
            <a:avLst/>
          </a:prstGeom>
          <a:solidFill>
            <a:srgbClr val="3999C6"/>
          </a:solidFill>
        </p:spPr>
        <p:txBody>
          <a:bodyPr wrap="square" lIns="91440" tIns="91440" rIns="91440" bIns="91440" rtlCol="0">
            <a:spAutoFit/>
          </a:bodyPr>
          <a:lstStyle>
            <a:defPPr>
              <a:defRPr lang="en-US"/>
            </a:defPPr>
            <a:lvl1pPr defTabSz="932597">
              <a:defRPr sz="1600">
                <a:solidFill>
                  <a:srgbClr val="FFFFFF"/>
                </a:solidFill>
              </a:defRPr>
            </a:lvl1pPr>
          </a:lstStyle>
          <a:p>
            <a:pPr algn="ctr"/>
            <a:r>
              <a:rPr lang="en-US" dirty="0"/>
              <a:t>OS Abstraction Layer / OS Bindings</a:t>
            </a:r>
          </a:p>
        </p:txBody>
      </p:sp>
      <p:sp>
        <p:nvSpPr>
          <p:cNvPr id="86" name="2 Device"/>
          <p:cNvSpPr txBox="1"/>
          <p:nvPr/>
        </p:nvSpPr>
        <p:spPr>
          <a:xfrm>
            <a:off x="5921803" y="4994486"/>
            <a:ext cx="1458602" cy="430887"/>
          </a:xfrm>
          <a:prstGeom prst="rect">
            <a:avLst/>
          </a:prstGeom>
          <a:solidFill>
            <a:srgbClr val="3999C6"/>
          </a:solidFill>
        </p:spPr>
        <p:txBody>
          <a:bodyPr wrap="square" lIns="91440" tIns="91440" rIns="91440" bIns="91440" rtlCol="0">
            <a:spAutoFit/>
          </a:bodyPr>
          <a:lstStyle>
            <a:defPPr>
              <a:defRPr lang="en-US"/>
            </a:defPPr>
            <a:lvl1pPr defTabSz="932597">
              <a:defRPr sz="1600">
                <a:solidFill>
                  <a:schemeClr val="bg2"/>
                </a:solidFill>
              </a:defRPr>
            </a:lvl1pPr>
          </a:lstStyle>
          <a:p>
            <a:pPr algn="ctr"/>
            <a:r>
              <a:rPr lang="en-US" dirty="0">
                <a:solidFill>
                  <a:srgbClr val="FFFFFF"/>
                </a:solidFill>
              </a:rPr>
              <a:t>C API</a:t>
            </a:r>
          </a:p>
        </p:txBody>
      </p:sp>
      <p:sp>
        <p:nvSpPr>
          <p:cNvPr id="87" name="2 Device"/>
          <p:cNvSpPr txBox="1"/>
          <p:nvPr/>
        </p:nvSpPr>
        <p:spPr>
          <a:xfrm>
            <a:off x="7445988" y="4993450"/>
            <a:ext cx="1447426" cy="430887"/>
          </a:xfrm>
          <a:prstGeom prst="rect">
            <a:avLst/>
          </a:prstGeom>
          <a:solidFill>
            <a:srgbClr val="3999C6"/>
          </a:solidFill>
        </p:spPr>
        <p:txBody>
          <a:bodyPr wrap="square" lIns="91440" tIns="91440" rIns="91440" bIns="91440" rtlCol="0">
            <a:spAutoFit/>
          </a:bodyPr>
          <a:lstStyle>
            <a:defPPr>
              <a:defRPr lang="en-US"/>
            </a:defPPr>
            <a:lvl1pPr defTabSz="932597">
              <a:defRPr sz="1600">
                <a:solidFill>
                  <a:schemeClr val="bg2"/>
                </a:solidFill>
              </a:defRPr>
            </a:lvl1pPr>
          </a:lstStyle>
          <a:p>
            <a:pPr algn="ctr"/>
            <a:r>
              <a:rPr lang="en-US" dirty="0">
                <a:solidFill>
                  <a:srgbClr val="FFFFFF"/>
                </a:solidFill>
              </a:rPr>
              <a:t>.NET  API</a:t>
            </a:r>
          </a:p>
        </p:txBody>
      </p:sp>
      <p:sp>
        <p:nvSpPr>
          <p:cNvPr id="88" name="2 Device"/>
          <p:cNvSpPr txBox="1"/>
          <p:nvPr/>
        </p:nvSpPr>
        <p:spPr>
          <a:xfrm>
            <a:off x="8958998" y="4992548"/>
            <a:ext cx="1447109" cy="430887"/>
          </a:xfrm>
          <a:prstGeom prst="rect">
            <a:avLst/>
          </a:prstGeom>
          <a:solidFill>
            <a:srgbClr val="3999C6"/>
          </a:solidFill>
        </p:spPr>
        <p:txBody>
          <a:bodyPr wrap="square" lIns="91440" tIns="91440" rIns="91440" bIns="91440" rtlCol="0">
            <a:spAutoFit/>
          </a:bodyPr>
          <a:lstStyle>
            <a:defPPr>
              <a:defRPr lang="en-US"/>
            </a:defPPr>
            <a:lvl1pPr defTabSz="932597">
              <a:defRPr sz="1600">
                <a:solidFill>
                  <a:schemeClr val="bg2"/>
                </a:solidFill>
              </a:defRPr>
            </a:lvl1pPr>
          </a:lstStyle>
          <a:p>
            <a:pPr algn="ctr"/>
            <a:r>
              <a:rPr lang="en-US" dirty="0">
                <a:solidFill>
                  <a:srgbClr val="FFFFFF"/>
                </a:solidFill>
              </a:rPr>
              <a:t>Java API</a:t>
            </a:r>
          </a:p>
        </p:txBody>
      </p:sp>
      <p:sp>
        <p:nvSpPr>
          <p:cNvPr id="89" name="2 Device"/>
          <p:cNvSpPr txBox="1"/>
          <p:nvPr/>
        </p:nvSpPr>
        <p:spPr>
          <a:xfrm>
            <a:off x="10471691" y="4992548"/>
            <a:ext cx="1447426" cy="430887"/>
          </a:xfrm>
          <a:prstGeom prst="rect">
            <a:avLst/>
          </a:prstGeom>
          <a:solidFill>
            <a:srgbClr val="3999C6"/>
          </a:solidFill>
        </p:spPr>
        <p:txBody>
          <a:bodyPr wrap="square" lIns="91440" tIns="91440" rIns="91440" bIns="91440" rtlCol="0">
            <a:spAutoFit/>
          </a:bodyPr>
          <a:lstStyle>
            <a:defPPr>
              <a:defRPr lang="en-US"/>
            </a:defPPr>
            <a:lvl1pPr defTabSz="932597">
              <a:defRPr sz="1600">
                <a:solidFill>
                  <a:schemeClr val="bg2"/>
                </a:solidFill>
              </a:defRPr>
            </a:lvl1pPr>
          </a:lstStyle>
          <a:p>
            <a:pPr algn="ctr"/>
            <a:r>
              <a:rPr lang="en-US" dirty="0">
                <a:solidFill>
                  <a:srgbClr val="FFFFFF"/>
                </a:solidFill>
              </a:rPr>
              <a:t>Javascript API</a:t>
            </a:r>
          </a:p>
        </p:txBody>
      </p:sp>
    </p:spTree>
    <p:extLst>
      <p:ext uri="{BB962C8B-B14F-4D97-AF65-F5344CB8AC3E}">
        <p14:creationId xmlns:p14="http://schemas.microsoft.com/office/powerpoint/2010/main" val="871107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4"/>
                                        </p:tgtEl>
                                        <p:attrNameLst>
                                          <p:attrName>style.visibility</p:attrName>
                                        </p:attrNameLst>
                                      </p:cBhvr>
                                      <p:to>
                                        <p:strVal val="visible"/>
                                      </p:to>
                                    </p:set>
                                    <p:animEffect transition="in" filter="fade">
                                      <p:cBhvr>
                                        <p:cTn id="12" dur="500"/>
                                        <p:tgtEl>
                                          <p:spTgt spid="8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5"/>
                                        </p:tgtEl>
                                        <p:attrNameLst>
                                          <p:attrName>style.visibility</p:attrName>
                                        </p:attrNameLst>
                                      </p:cBhvr>
                                      <p:to>
                                        <p:strVal val="visible"/>
                                      </p:to>
                                    </p:set>
                                    <p:animEffect transition="in" filter="fade">
                                      <p:cBhvr>
                                        <p:cTn id="17" dur="500"/>
                                        <p:tgtEl>
                                          <p:spTgt spid="8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fade">
                                      <p:cBhvr>
                                        <p:cTn id="22" dur="500"/>
                                        <p:tgtEl>
                                          <p:spTgt spid="86"/>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87"/>
                                        </p:tgtEl>
                                        <p:attrNameLst>
                                          <p:attrName>style.visibility</p:attrName>
                                        </p:attrNameLst>
                                      </p:cBhvr>
                                      <p:to>
                                        <p:strVal val="visible"/>
                                      </p:to>
                                    </p:set>
                                    <p:animEffect transition="in" filter="fade">
                                      <p:cBhvr>
                                        <p:cTn id="26" dur="500"/>
                                        <p:tgtEl>
                                          <p:spTgt spid="87"/>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88"/>
                                        </p:tgtEl>
                                        <p:attrNameLst>
                                          <p:attrName>style.visibility</p:attrName>
                                        </p:attrNameLst>
                                      </p:cBhvr>
                                      <p:to>
                                        <p:strVal val="visible"/>
                                      </p:to>
                                    </p:set>
                                    <p:animEffect transition="in" filter="fade">
                                      <p:cBhvr>
                                        <p:cTn id="30" dur="500"/>
                                        <p:tgtEl>
                                          <p:spTgt spid="88"/>
                                        </p:tgtEl>
                                      </p:cBhvr>
                                    </p:animEffect>
                                  </p:childTnLst>
                                </p:cTn>
                              </p:par>
                            </p:childTnLst>
                          </p:cTn>
                        </p:par>
                        <p:par>
                          <p:cTn id="31" fill="hold">
                            <p:stCondLst>
                              <p:cond delay="1500"/>
                            </p:stCondLst>
                            <p:childTnLst>
                              <p:par>
                                <p:cTn id="32" presetID="10" presetClass="entr" presetSubtype="0" fill="hold" grpId="0" nodeType="afterEffect">
                                  <p:stCondLst>
                                    <p:cond delay="0"/>
                                  </p:stCondLst>
                                  <p:childTnLst>
                                    <p:set>
                                      <p:cBhvr>
                                        <p:cTn id="33" dur="1" fill="hold">
                                          <p:stCondLst>
                                            <p:cond delay="0"/>
                                          </p:stCondLst>
                                        </p:cTn>
                                        <p:tgtEl>
                                          <p:spTgt spid="89"/>
                                        </p:tgtEl>
                                        <p:attrNameLst>
                                          <p:attrName>style.visibility</p:attrName>
                                        </p:attrNameLst>
                                      </p:cBhvr>
                                      <p:to>
                                        <p:strVal val="visible"/>
                                      </p:to>
                                    </p:set>
                                    <p:animEffect transition="in" filter="fade">
                                      <p:cBhvr>
                                        <p:cTn id="34"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4" grpId="0" animBg="1"/>
      <p:bldP spid="85" grpId="0" animBg="1"/>
      <p:bldP spid="86" grpId="0" animBg="1"/>
      <p:bldP spid="87" grpId="0" animBg="1"/>
      <p:bldP spid="88" grpId="0" animBg="1"/>
      <p:bldP spid="8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loud"/>
          <p:cNvSpPr>
            <a:spLocks noChangeAspect="1"/>
          </p:cNvSpPr>
          <p:nvPr/>
        </p:nvSpPr>
        <p:spPr bwMode="black">
          <a:xfrm>
            <a:off x="3133179" y="982662"/>
            <a:ext cx="9197743" cy="54507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algn="ctr">
              <a:lnSpc>
                <a:spcPct val="80000"/>
              </a:lnSpc>
            </a:pPr>
            <a:endParaRPr lang="en-US" sz="4400" spc="-150" dirty="0">
              <a:solidFill>
                <a:srgbClr val="FFFFFF"/>
              </a:solidFill>
              <a:latin typeface="Segoe UI Light"/>
            </a:endParaRPr>
          </a:p>
        </p:txBody>
      </p:sp>
      <p:cxnSp>
        <p:nvCxnSpPr>
          <p:cNvPr id="227" name="2 fg"/>
          <p:cNvCxnSpPr/>
          <p:nvPr/>
        </p:nvCxnSpPr>
        <p:spPr>
          <a:xfrm>
            <a:off x="1005627" y="5160033"/>
            <a:ext cx="338743" cy="10454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9" name="2   Arrow fg"/>
          <p:cNvCxnSpPr/>
          <p:nvPr/>
        </p:nvCxnSpPr>
        <p:spPr>
          <a:xfrm>
            <a:off x="2179637" y="5495042"/>
            <a:ext cx="1593360" cy="317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3" name="2 Arrow"/>
          <p:cNvCxnSpPr/>
          <p:nvPr/>
        </p:nvCxnSpPr>
        <p:spPr>
          <a:xfrm>
            <a:off x="1010114" y="2267026"/>
            <a:ext cx="2780886" cy="1305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2 Field Gateway"/>
          <p:cNvGrpSpPr/>
          <p:nvPr/>
        </p:nvGrpSpPr>
        <p:grpSpPr>
          <a:xfrm>
            <a:off x="1386312" y="4957895"/>
            <a:ext cx="769091" cy="1063609"/>
            <a:chOff x="1547306" y="5067599"/>
            <a:chExt cx="769091" cy="1063609"/>
          </a:xfrm>
        </p:grpSpPr>
        <p:sp>
          <p:nvSpPr>
            <p:cNvPr id="15" name="Rectangle 14"/>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75"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grpSp>
      <p:sp>
        <p:nvSpPr>
          <p:cNvPr id="28" name="Rectangle 27"/>
          <p:cNvSpPr/>
          <p:nvPr/>
        </p:nvSpPr>
        <p:spPr bwMode="auto">
          <a:xfrm>
            <a:off x="1" y="1768156"/>
            <a:ext cx="1004696" cy="43325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2 Device"/>
          <p:cNvSpPr txBox="1"/>
          <p:nvPr/>
        </p:nvSpPr>
        <p:spPr>
          <a:xfrm>
            <a:off x="1367461" y="6100731"/>
            <a:ext cx="3583925" cy="677108"/>
          </a:xfrm>
          <a:prstGeom prst="rect">
            <a:avLst/>
          </a:prstGeom>
          <a:gradFill>
            <a:gsLst>
              <a:gs pos="28000">
                <a:srgbClr val="5EB6DA"/>
              </a:gs>
              <a:gs pos="28000">
                <a:srgbClr val="3999C6"/>
              </a:gs>
            </a:gsLst>
            <a:lin ang="8100000" scaled="1"/>
          </a:gradFill>
        </p:spPr>
        <p:txBody>
          <a:bodyPr wrap="square" lIns="91440" tIns="91440" rIns="0" bIns="91440" rtlCol="0">
            <a:spAutoFit/>
          </a:bodyPr>
          <a:lstStyle>
            <a:defPPr>
              <a:defRPr lang="en-US"/>
            </a:defPPr>
            <a:lvl1pPr defTabSz="932597">
              <a:defRPr sz="1600">
                <a:solidFill>
                  <a:schemeClr val="bg2"/>
                </a:solidFill>
              </a:defRPr>
            </a:lvl1pPr>
          </a:lstStyle>
          <a:p>
            <a:r>
              <a:rPr lang="en-US" dirty="0">
                <a:solidFill>
                  <a:srgbClr val="FFFFFF"/>
                </a:solidFill>
              </a:rPr>
              <a:t>Device </a:t>
            </a:r>
          </a:p>
          <a:p>
            <a:r>
              <a:rPr lang="en-US" dirty="0">
                <a:solidFill>
                  <a:srgbClr val="FFFFFF"/>
                </a:solidFill>
              </a:rPr>
              <a:t>Connectivity &amp; Management</a:t>
            </a:r>
          </a:p>
        </p:txBody>
      </p:sp>
      <p:sp>
        <p:nvSpPr>
          <p:cNvPr id="56" name="3"/>
          <p:cNvSpPr txBox="1"/>
          <p:nvPr/>
        </p:nvSpPr>
        <p:spPr>
          <a:xfrm>
            <a:off x="5450422" y="6100731"/>
            <a:ext cx="3681432" cy="677108"/>
          </a:xfrm>
          <a:prstGeom prst="rect">
            <a:avLst/>
          </a:prstGeom>
          <a:gradFill>
            <a:gsLst>
              <a:gs pos="28000">
                <a:srgbClr val="5EB6DA"/>
              </a:gs>
              <a:gs pos="28000">
                <a:srgbClr val="3999C6"/>
              </a:gs>
            </a:gsLst>
            <a:lin ang="8100000" scaled="1"/>
          </a:gradFill>
        </p:spPr>
        <p:txBody>
          <a:bodyPr wrap="square" lIns="91440" tIns="91440" rIns="0" bIns="91440" rtlCol="0">
            <a:spAutoFit/>
          </a:bodyPr>
          <a:lstStyle/>
          <a:p>
            <a:pPr defTabSz="932597"/>
            <a:r>
              <a:rPr lang="en-US" sz="1600" dirty="0">
                <a:solidFill>
                  <a:srgbClr val="FFFFFF"/>
                </a:solidFill>
              </a:rPr>
              <a:t>Analytics &amp; </a:t>
            </a:r>
          </a:p>
          <a:p>
            <a:pPr defTabSz="932597"/>
            <a:r>
              <a:rPr lang="en-US" sz="1600" dirty="0">
                <a:solidFill>
                  <a:srgbClr val="FFFFFF"/>
                </a:solidFill>
              </a:rPr>
              <a:t>Operationalized Insights</a:t>
            </a:r>
          </a:p>
        </p:txBody>
      </p:sp>
      <p:sp>
        <p:nvSpPr>
          <p:cNvPr id="5" name="Title 4"/>
          <p:cNvSpPr>
            <a:spLocks noGrp="1"/>
          </p:cNvSpPr>
          <p:nvPr>
            <p:ph type="title"/>
          </p:nvPr>
        </p:nvSpPr>
        <p:spPr/>
        <p:txBody>
          <a:bodyPr/>
          <a:lstStyle/>
          <a:p>
            <a:pPr lvl="0"/>
            <a:r>
              <a:rPr lang="en-US" dirty="0">
                <a:gradFill>
                  <a:gsLst>
                    <a:gs pos="1250">
                      <a:srgbClr val="404040"/>
                    </a:gs>
                    <a:gs pos="100000">
                      <a:srgbClr val="404040"/>
                    </a:gs>
                  </a:gsLst>
                  <a:lin ang="5400000" scaled="0"/>
                </a:gradFill>
              </a:rPr>
              <a:t>IoT Device &amp; Cloud Patterns</a:t>
            </a:r>
            <a:endParaRPr lang="en-US" dirty="0"/>
          </a:p>
        </p:txBody>
      </p:sp>
      <p:cxnSp>
        <p:nvCxnSpPr>
          <p:cNvPr id="237" name="Straight Arrow Connector 236"/>
          <p:cNvCxnSpPr/>
          <p:nvPr/>
        </p:nvCxnSpPr>
        <p:spPr>
          <a:xfrm>
            <a:off x="4951386" y="5125902"/>
            <a:ext cx="457200"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p:cNvCxnSpPr/>
          <p:nvPr/>
        </p:nvCxnSpPr>
        <p:spPr>
          <a:xfrm>
            <a:off x="4951386" y="3834906"/>
            <a:ext cx="457200"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p:cNvCxnSpPr/>
          <p:nvPr/>
        </p:nvCxnSpPr>
        <p:spPr>
          <a:xfrm>
            <a:off x="4951386" y="2620274"/>
            <a:ext cx="457200"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8" name="1 Devices - sensors"/>
          <p:cNvGrpSpPr/>
          <p:nvPr/>
        </p:nvGrpSpPr>
        <p:grpSpPr>
          <a:xfrm>
            <a:off x="115914" y="2043077"/>
            <a:ext cx="871159" cy="3991585"/>
            <a:chOff x="276909" y="1995490"/>
            <a:chExt cx="871159" cy="3991585"/>
          </a:xfrm>
        </p:grpSpPr>
        <p:sp>
          <p:nvSpPr>
            <p:cNvPr id="230" name="Rectangle 229"/>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32" name="TextBox 231"/>
            <p:cNvSpPr txBox="1"/>
            <p:nvPr/>
          </p:nvSpPr>
          <p:spPr>
            <a:xfrm rot="16200000">
              <a:off x="-1511456" y="3783855"/>
              <a:ext cx="3976839" cy="400110"/>
            </a:xfrm>
            <a:prstGeom prst="rect">
              <a:avLst/>
            </a:prstGeom>
            <a:noFill/>
            <a:ln>
              <a:noFill/>
              <a:headEnd type="none" w="med" len="med"/>
              <a:tailEnd type="none" w="med" len="med"/>
            </a:ln>
          </p:spPr>
          <p:txBody>
            <a:bodyPr wrap="square" lIns="0" tIns="0" rIns="0" bIns="0" rtlCol="0">
              <a:spAutoFit/>
            </a:bodyPr>
            <a:lstStyle/>
            <a:p>
              <a:pPr algn="ctr" defTabSz="932384"/>
              <a:r>
                <a:rPr lang="en-US" sz="1400" spc="-38"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Devices</a:t>
              </a:r>
            </a:p>
            <a:p>
              <a:pPr algn="ctr" defTabSz="932384"/>
              <a:r>
                <a:rPr lang="en-US" sz="1200" spc="-38" dirty="0">
                  <a:solidFill>
                    <a:prstClr val="black"/>
                  </a:solidFill>
                  <a:latin typeface="Segoe UI Semibold" panose="020B0702040204020203" pitchFamily="34" charset="0"/>
                  <a:ea typeface="Segoe UI" pitchFamily="34" charset="0"/>
                  <a:cs typeface="Segoe UI Semibold" panose="020B0702040204020203" pitchFamily="34" charset="0"/>
                </a:rPr>
                <a:t>RTOS, Linux, Windows, Android, iOS </a:t>
              </a:r>
            </a:p>
          </p:txBody>
        </p:sp>
        <p:sp>
          <p:nvSpPr>
            <p:cNvPr id="234"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36"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0" name="Rectangle 239"/>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1"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3"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5"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7"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247"/>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2"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4"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5" name="Rectangle 254"/>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6"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7" name="Rectangle 256"/>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8"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60"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3 Protocol Adaptation"/>
          <p:cNvGrpSpPr/>
          <p:nvPr/>
        </p:nvGrpSpPr>
        <p:grpSpPr>
          <a:xfrm>
            <a:off x="2957554" y="2430462"/>
            <a:ext cx="830388" cy="1062230"/>
            <a:chOff x="2503269" y="3539000"/>
            <a:chExt cx="901479" cy="1062230"/>
          </a:xfrm>
        </p:grpSpPr>
        <p:sp>
          <p:nvSpPr>
            <p:cNvPr id="17" name="Rectangle 16"/>
            <p:cNvSpPr/>
            <p:nvPr/>
          </p:nvSpPr>
          <p:spPr bwMode="auto">
            <a:xfrm>
              <a:off x="2503269" y="3539000"/>
              <a:ext cx="901479"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67"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68"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69"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71"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74"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cxnSp>
          <p:nvCxnSpPr>
            <p:cNvPr id="16" name="Elbow Connector 15"/>
            <p:cNvCxnSpPr>
              <a:stCxn id="167" idx="3"/>
              <a:endCxn id="171"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9" name="Elbow Connector 198"/>
            <p:cNvCxnSpPr>
              <a:stCxn id="168" idx="3"/>
              <a:endCxn id="171"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1" name="Elbow Connector 260"/>
            <p:cNvCxnSpPr>
              <a:stCxn id="169" idx="3"/>
              <a:endCxn id="171"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Elbow Connector 261"/>
            <p:cNvCxnSpPr>
              <a:stCxn id="174" idx="3"/>
              <a:endCxn id="171"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31" name="4  Batch Analytics &amp; Visualizations"/>
          <p:cNvGrpSpPr/>
          <p:nvPr/>
        </p:nvGrpSpPr>
        <p:grpSpPr>
          <a:xfrm>
            <a:off x="5450423" y="2008244"/>
            <a:ext cx="3672108" cy="1204299"/>
            <a:chOff x="5450423" y="2008244"/>
            <a:chExt cx="3672108" cy="1204299"/>
          </a:xfrm>
        </p:grpSpPr>
        <p:sp>
          <p:nvSpPr>
            <p:cNvPr id="20" name="Rectangle 19"/>
            <p:cNvSpPr/>
            <p:nvPr/>
          </p:nvSpPr>
          <p:spPr bwMode="auto">
            <a:xfrm rot="16200000">
              <a:off x="6684327" y="774340"/>
              <a:ext cx="1204299" cy="3672108"/>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b="1"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Batch Analytics &amp; Visualizations</a:t>
              </a:r>
            </a:p>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Azure HDInsight, AzureML, Power BI, </a:t>
              </a:r>
            </a:p>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Azure Data Factory, Azure Data Lake</a:t>
              </a:r>
            </a:p>
          </p:txBody>
        </p:sp>
        <p:sp>
          <p:nvSpPr>
            <p:cNvPr id="170" name="Donut 15"/>
            <p:cNvSpPr/>
            <p:nvPr/>
          </p:nvSpPr>
          <p:spPr bwMode="auto">
            <a:xfrm>
              <a:off x="8389784" y="2264173"/>
              <a:ext cx="201211" cy="200210"/>
            </a:xfrm>
            <a:custGeom>
              <a:avLst/>
              <a:gdLst/>
              <a:ahLst/>
              <a:cxnLst/>
              <a:rect l="l" t="t" r="r" b="b"/>
              <a:pathLst>
                <a:path w="786988" h="783276">
                  <a:moveTo>
                    <a:pt x="469995" y="99669"/>
                  </a:moveTo>
                  <a:cubicBezTo>
                    <a:pt x="349970" y="99669"/>
                    <a:pt x="252671" y="196968"/>
                    <a:pt x="252671" y="316993"/>
                  </a:cubicBezTo>
                  <a:cubicBezTo>
                    <a:pt x="252671" y="437018"/>
                    <a:pt x="349970" y="534317"/>
                    <a:pt x="469995" y="534317"/>
                  </a:cubicBezTo>
                  <a:cubicBezTo>
                    <a:pt x="590020" y="534317"/>
                    <a:pt x="687319" y="437018"/>
                    <a:pt x="687319" y="316993"/>
                  </a:cubicBezTo>
                  <a:cubicBezTo>
                    <a:pt x="687319" y="196968"/>
                    <a:pt x="590020" y="99669"/>
                    <a:pt x="469995" y="99669"/>
                  </a:cubicBezTo>
                  <a:close/>
                  <a:moveTo>
                    <a:pt x="469995" y="0"/>
                  </a:moveTo>
                  <a:cubicBezTo>
                    <a:pt x="645065" y="0"/>
                    <a:pt x="786988" y="141923"/>
                    <a:pt x="786988" y="316993"/>
                  </a:cubicBezTo>
                  <a:cubicBezTo>
                    <a:pt x="786988" y="492063"/>
                    <a:pt x="645065" y="633986"/>
                    <a:pt x="469995" y="633986"/>
                  </a:cubicBezTo>
                  <a:cubicBezTo>
                    <a:pt x="406791" y="633986"/>
                    <a:pt x="347908" y="615489"/>
                    <a:pt x="298782" y="583117"/>
                  </a:cubicBezTo>
                  <a:lnTo>
                    <a:pt x="118646" y="762954"/>
                  </a:lnTo>
                  <a:cubicBezTo>
                    <a:pt x="91472" y="790083"/>
                    <a:pt x="47451" y="790046"/>
                    <a:pt x="20322" y="762872"/>
                  </a:cubicBezTo>
                  <a:cubicBezTo>
                    <a:pt x="-6806" y="735698"/>
                    <a:pt x="-6770" y="691678"/>
                    <a:pt x="20404" y="664549"/>
                  </a:cubicBezTo>
                  <a:lnTo>
                    <a:pt x="201471" y="483783"/>
                  </a:lnTo>
                  <a:cubicBezTo>
                    <a:pt x="170460" y="435720"/>
                    <a:pt x="153002" y="378395"/>
                    <a:pt x="153002" y="316993"/>
                  </a:cubicBezTo>
                  <a:cubicBezTo>
                    <a:pt x="153002" y="141923"/>
                    <a:pt x="294925" y="0"/>
                    <a:pt x="469995" y="0"/>
                  </a:cubicBez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pic>
          <p:nvPicPr>
            <p:cNvPr id="172" name="Picture 171"/>
            <p:cNvPicPr>
              <a:picLocks noChangeAspect="1"/>
            </p:cNvPicPr>
            <p:nvPr/>
          </p:nvPicPr>
          <p:blipFill rotWithShape="1">
            <a:blip r:embed="rId9"/>
            <a:srcRect l="4124" t="4367" r="3458" b="2343"/>
            <a:stretch/>
          </p:blipFill>
          <p:spPr>
            <a:xfrm>
              <a:off x="8691151" y="2243954"/>
              <a:ext cx="227584" cy="228730"/>
            </a:xfrm>
            <a:prstGeom prst="rect">
              <a:avLst/>
            </a:prstGeom>
          </p:spPr>
        </p:pic>
        <p:pic>
          <p:nvPicPr>
            <p:cNvPr id="68" name="Picture 67"/>
            <p:cNvPicPr>
              <a:picLocks noChangeAspect="1"/>
            </p:cNvPicPr>
            <p:nvPr/>
          </p:nvPicPr>
          <p:blipFill>
            <a:blip r:embed="rId10">
              <a:clrChange>
                <a:clrFrom>
                  <a:srgbClr val="FFFFFF"/>
                </a:clrFrom>
                <a:clrTo>
                  <a:srgbClr val="FFFFFF">
                    <a:alpha val="0"/>
                  </a:srgbClr>
                </a:clrTo>
              </a:clrChange>
            </a:blip>
            <a:stretch>
              <a:fillRect/>
            </a:stretch>
          </p:blipFill>
          <p:spPr>
            <a:xfrm>
              <a:off x="8011778" y="2480749"/>
              <a:ext cx="965079" cy="656115"/>
            </a:xfrm>
            <a:prstGeom prst="rect">
              <a:avLst/>
            </a:prstGeom>
          </p:spPr>
        </p:pic>
      </p:grpSp>
      <p:grpSp>
        <p:nvGrpSpPr>
          <p:cNvPr id="334" name="5 Hot Path Analytics"/>
          <p:cNvGrpSpPr/>
          <p:nvPr/>
        </p:nvGrpSpPr>
        <p:grpSpPr>
          <a:xfrm>
            <a:off x="5450422" y="3328732"/>
            <a:ext cx="3681432" cy="1277142"/>
            <a:chOff x="5450422" y="3278736"/>
            <a:chExt cx="3681432" cy="1184581"/>
          </a:xfrm>
        </p:grpSpPr>
        <p:sp>
          <p:nvSpPr>
            <p:cNvPr id="19" name="Rectangle 18"/>
            <p:cNvSpPr/>
            <p:nvPr/>
          </p:nvSpPr>
          <p:spPr bwMode="auto">
            <a:xfrm rot="16200000">
              <a:off x="6709892" y="2019266"/>
              <a:ext cx="1153167" cy="3672108"/>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Hot Path Analytics</a:t>
              </a:r>
            </a:p>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Azure Stream Analytics, Azure HDInsight Storm</a:t>
              </a:r>
            </a:p>
          </p:txBody>
        </p:sp>
        <p:pic>
          <p:nvPicPr>
            <p:cNvPr id="69" name="Picture 68"/>
            <p:cNvPicPr>
              <a:picLocks noChangeAspect="1"/>
            </p:cNvPicPr>
            <p:nvPr/>
          </p:nvPicPr>
          <p:blipFill>
            <a:blip r:embed="rId11">
              <a:clrChange>
                <a:clrFrom>
                  <a:srgbClr val="FFFFFF"/>
                </a:clrFrom>
                <a:clrTo>
                  <a:srgbClr val="FFFFFF">
                    <a:alpha val="0"/>
                  </a:srgbClr>
                </a:clrTo>
              </a:clrChange>
            </a:blip>
            <a:stretch>
              <a:fillRect/>
            </a:stretch>
          </p:blipFill>
          <p:spPr>
            <a:xfrm>
              <a:off x="8089835" y="3293698"/>
              <a:ext cx="1042019" cy="540305"/>
            </a:xfrm>
            <a:prstGeom prst="rect">
              <a:avLst/>
            </a:prstGeom>
          </p:spPr>
        </p:pic>
        <p:sp>
          <p:nvSpPr>
            <p:cNvPr id="86" name="Freeform 85"/>
            <p:cNvSpPr/>
            <p:nvPr/>
          </p:nvSpPr>
          <p:spPr bwMode="auto">
            <a:xfrm>
              <a:off x="8082643" y="3758837"/>
              <a:ext cx="562569" cy="704480"/>
            </a:xfrm>
            <a:custGeom>
              <a:avLst/>
              <a:gdLst>
                <a:gd name="connsiteX0" fmla="*/ 0 w 562569"/>
                <a:gd name="connsiteY0" fmla="*/ 0 h 704480"/>
                <a:gd name="connsiteX1" fmla="*/ 0 w 562569"/>
                <a:gd name="connsiteY1" fmla="*/ 0 h 704480"/>
                <a:gd name="connsiteX2" fmla="*/ 506186 w 562569"/>
                <a:gd name="connsiteY2" fmla="*/ 568234 h 704480"/>
                <a:gd name="connsiteX3" fmla="*/ 522514 w 562569"/>
                <a:gd name="connsiteY3" fmla="*/ 620486 h 704480"/>
                <a:gd name="connsiteX4" fmla="*/ 535577 w 562569"/>
                <a:gd name="connsiteY4" fmla="*/ 649877 h 704480"/>
                <a:gd name="connsiteX5" fmla="*/ 538843 w 562569"/>
                <a:gd name="connsiteY5" fmla="*/ 666206 h 704480"/>
                <a:gd name="connsiteX6" fmla="*/ 551906 w 562569"/>
                <a:gd name="connsiteY6" fmla="*/ 679269 h 704480"/>
                <a:gd name="connsiteX7" fmla="*/ 551906 w 562569"/>
                <a:gd name="connsiteY7" fmla="*/ 672737 h 70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569" h="704480">
                  <a:moveTo>
                    <a:pt x="0" y="0"/>
                  </a:moveTo>
                  <a:lnTo>
                    <a:pt x="0" y="0"/>
                  </a:lnTo>
                  <a:cubicBezTo>
                    <a:pt x="168729" y="189411"/>
                    <a:pt x="340331" y="376301"/>
                    <a:pt x="506186" y="568234"/>
                  </a:cubicBezTo>
                  <a:cubicBezTo>
                    <a:pt x="525364" y="590428"/>
                    <a:pt x="515255" y="598709"/>
                    <a:pt x="522514" y="620486"/>
                  </a:cubicBezTo>
                  <a:cubicBezTo>
                    <a:pt x="533359" y="653020"/>
                    <a:pt x="530233" y="628504"/>
                    <a:pt x="535577" y="649877"/>
                  </a:cubicBezTo>
                  <a:cubicBezTo>
                    <a:pt x="536923" y="655262"/>
                    <a:pt x="536089" y="661387"/>
                    <a:pt x="538843" y="666206"/>
                  </a:cubicBezTo>
                  <a:cubicBezTo>
                    <a:pt x="601893" y="776543"/>
                    <a:pt x="515111" y="605679"/>
                    <a:pt x="551906" y="679269"/>
                  </a:cubicBezTo>
                  <a:lnTo>
                    <a:pt x="551906" y="672737"/>
                  </a:ln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FFFFFF"/>
                </a:solidFill>
              </a:endParaRPr>
            </a:p>
          </p:txBody>
        </p:sp>
        <p:grpSp>
          <p:nvGrpSpPr>
            <p:cNvPr id="91" name="Group 90"/>
            <p:cNvGrpSpPr/>
            <p:nvPr/>
          </p:nvGrpSpPr>
          <p:grpSpPr>
            <a:xfrm>
              <a:off x="8351817" y="3852488"/>
              <a:ext cx="490879" cy="404121"/>
              <a:chOff x="7675590" y="3471813"/>
              <a:chExt cx="577669" cy="475570"/>
            </a:xfrm>
          </p:grpSpPr>
          <p:sp>
            <p:nvSpPr>
              <p:cNvPr id="299" name="Freeform 298"/>
              <p:cNvSpPr>
                <a:spLocks noEditPoints="1"/>
              </p:cNvSpPr>
              <p:nvPr/>
            </p:nvSpPr>
            <p:spPr bwMode="auto">
              <a:xfrm>
                <a:off x="7779932" y="3471813"/>
                <a:ext cx="473327" cy="47557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34294" bIns="34294" numCol="1" spcCol="0" rtlCol="0" fromWordArt="0" anchor="b" anchorCtr="0" forceAA="0" compatLnSpc="1">
                <a:prstTxWarp prst="textNoShape">
                  <a:avLst/>
                </a:prstTxWarp>
                <a:noAutofit/>
              </a:body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89" name="Group 88"/>
              <p:cNvGrpSpPr/>
              <p:nvPr/>
            </p:nvGrpSpPr>
            <p:grpSpPr>
              <a:xfrm>
                <a:off x="7782698" y="3571498"/>
                <a:ext cx="341279" cy="239441"/>
                <a:chOff x="9441838" y="3565088"/>
                <a:chExt cx="1231545" cy="864052"/>
              </a:xfrm>
              <a:solidFill>
                <a:schemeClr val="bg1"/>
              </a:solidFill>
            </p:grpSpPr>
            <p:sp>
              <p:nvSpPr>
                <p:cNvPr id="87" name="Oval 86"/>
                <p:cNvSpPr/>
                <p:nvPr/>
              </p:nvSpPr>
              <p:spPr bwMode="auto">
                <a:xfrm>
                  <a:off x="9916043" y="3671804"/>
                  <a:ext cx="757340" cy="75733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00" name="Oval 299"/>
                <p:cNvSpPr/>
                <p:nvPr/>
              </p:nvSpPr>
              <p:spPr bwMode="auto">
                <a:xfrm>
                  <a:off x="9441838" y="3565088"/>
                  <a:ext cx="971392" cy="57492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1" name="Freeform 80"/>
              <p:cNvSpPr/>
              <p:nvPr/>
            </p:nvSpPr>
            <p:spPr bwMode="auto">
              <a:xfrm>
                <a:off x="7726563" y="3624414"/>
                <a:ext cx="311448" cy="74608"/>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Lst>
                <a:ahLst/>
                <a:cxnLst>
                  <a:cxn ang="0">
                    <a:pos x="connsiteX0" y="connsiteY0"/>
                  </a:cxn>
                  <a:cxn ang="0">
                    <a:pos x="connsiteX1" y="connsiteY1"/>
                  </a:cxn>
                  <a:cxn ang="0">
                    <a:pos x="connsiteX2" y="connsiteY2"/>
                  </a:cxn>
                </a:cxnLst>
                <a:rect l="l" t="t" r="r" b="b"/>
                <a:pathLst>
                  <a:path w="10784" h="20445">
                    <a:moveTo>
                      <a:pt x="10784" y="15756"/>
                    </a:moveTo>
                    <a:cubicBezTo>
                      <a:pt x="6939" y="-15198"/>
                      <a:pt x="4490" y="7431"/>
                      <a:pt x="2974" y="16574"/>
                    </a:cubicBezTo>
                    <a:cubicBezTo>
                      <a:pt x="1458" y="25717"/>
                      <a:pt x="393" y="16153"/>
                      <a:pt x="0" y="13449"/>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FFFFFF"/>
                  </a:solidFill>
                </a:endParaRPr>
              </a:p>
            </p:txBody>
          </p:sp>
          <p:sp>
            <p:nvSpPr>
              <p:cNvPr id="297" name="Freeform 296"/>
              <p:cNvSpPr/>
              <p:nvPr/>
            </p:nvSpPr>
            <p:spPr bwMode="auto">
              <a:xfrm>
                <a:off x="7675590" y="3678237"/>
                <a:ext cx="313120" cy="71900"/>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 name="connsiteX0" fmla="*/ 10784 w 10784"/>
                  <a:gd name="connsiteY0" fmla="*/ 15201 h 21304"/>
                  <a:gd name="connsiteX1" fmla="*/ 5063 w 10784"/>
                  <a:gd name="connsiteY1" fmla="*/ 17805 h 21304"/>
                  <a:gd name="connsiteX2" fmla="*/ 0 w 10784"/>
                  <a:gd name="connsiteY2" fmla="*/ 12894 h 21304"/>
                  <a:gd name="connsiteX0" fmla="*/ 10784 w 10784"/>
                  <a:gd name="connsiteY0" fmla="*/ 14472 h 19292"/>
                  <a:gd name="connsiteX1" fmla="*/ 5063 w 10784"/>
                  <a:gd name="connsiteY1" fmla="*/ 17076 h 19292"/>
                  <a:gd name="connsiteX2" fmla="*/ 0 w 10784"/>
                  <a:gd name="connsiteY2" fmla="*/ 12165 h 19292"/>
                  <a:gd name="connsiteX0" fmla="*/ 10784 w 10784"/>
                  <a:gd name="connsiteY0" fmla="*/ 11390 h 16210"/>
                  <a:gd name="connsiteX1" fmla="*/ 5063 w 10784"/>
                  <a:gd name="connsiteY1" fmla="*/ 13994 h 16210"/>
                  <a:gd name="connsiteX2" fmla="*/ 0 w 10784"/>
                  <a:gd name="connsiteY2" fmla="*/ 9083 h 16210"/>
                  <a:gd name="connsiteX0" fmla="*/ 10784 w 10784"/>
                  <a:gd name="connsiteY0" fmla="*/ 11390 h 19703"/>
                  <a:gd name="connsiteX1" fmla="*/ 5063 w 10784"/>
                  <a:gd name="connsiteY1" fmla="*/ 13994 h 19703"/>
                  <a:gd name="connsiteX2" fmla="*/ 0 w 10784"/>
                  <a:gd name="connsiteY2" fmla="*/ 9083 h 19703"/>
                </a:gdLst>
                <a:ahLst/>
                <a:cxnLst>
                  <a:cxn ang="0">
                    <a:pos x="connsiteX0" y="connsiteY0"/>
                  </a:cxn>
                  <a:cxn ang="0">
                    <a:pos x="connsiteX1" y="connsiteY1"/>
                  </a:cxn>
                  <a:cxn ang="0">
                    <a:pos x="connsiteX2" y="connsiteY2"/>
                  </a:cxn>
                </a:cxnLst>
                <a:rect l="l" t="t" r="r" b="b"/>
                <a:pathLst>
                  <a:path w="10784" h="19703">
                    <a:moveTo>
                      <a:pt x="10784" y="11390"/>
                    </a:moveTo>
                    <a:cubicBezTo>
                      <a:pt x="7502" y="-12617"/>
                      <a:pt x="6086" y="7828"/>
                      <a:pt x="5063" y="13994"/>
                    </a:cubicBezTo>
                    <a:cubicBezTo>
                      <a:pt x="4040" y="20160"/>
                      <a:pt x="1731" y="24689"/>
                      <a:pt x="0" y="9083"/>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FFFFFF"/>
                  </a:solidFill>
                </a:endParaRPr>
              </a:p>
            </p:txBody>
          </p:sp>
          <p:sp>
            <p:nvSpPr>
              <p:cNvPr id="298" name="Freeform 297"/>
              <p:cNvSpPr/>
              <p:nvPr/>
            </p:nvSpPr>
            <p:spPr bwMode="auto">
              <a:xfrm>
                <a:off x="7675591" y="3738652"/>
                <a:ext cx="307517" cy="73724"/>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 name="connsiteX0" fmla="*/ 10784 w 10784"/>
                  <a:gd name="connsiteY0" fmla="*/ 13023 h 26368"/>
                  <a:gd name="connsiteX1" fmla="*/ 5204 w 10784"/>
                  <a:gd name="connsiteY1" fmla="*/ 23964 h 26368"/>
                  <a:gd name="connsiteX2" fmla="*/ 0 w 10784"/>
                  <a:gd name="connsiteY2" fmla="*/ 10716 h 26368"/>
                  <a:gd name="connsiteX0" fmla="*/ 10784 w 10784"/>
                  <a:gd name="connsiteY0" fmla="*/ 7155 h 20500"/>
                  <a:gd name="connsiteX1" fmla="*/ 5204 w 10784"/>
                  <a:gd name="connsiteY1" fmla="*/ 18096 h 20500"/>
                  <a:gd name="connsiteX2" fmla="*/ 0 w 10784"/>
                  <a:gd name="connsiteY2" fmla="*/ 4848 h 20500"/>
                  <a:gd name="connsiteX0" fmla="*/ 10784 w 10784"/>
                  <a:gd name="connsiteY0" fmla="*/ 6425 h 18282"/>
                  <a:gd name="connsiteX1" fmla="*/ 5204 w 10784"/>
                  <a:gd name="connsiteY1" fmla="*/ 17366 h 18282"/>
                  <a:gd name="connsiteX2" fmla="*/ 0 w 10784"/>
                  <a:gd name="connsiteY2" fmla="*/ 4118 h 18282"/>
                  <a:gd name="connsiteX0" fmla="*/ 10784 w 10784"/>
                  <a:gd name="connsiteY0" fmla="*/ 6425 h 18593"/>
                  <a:gd name="connsiteX1" fmla="*/ 5204 w 10784"/>
                  <a:gd name="connsiteY1" fmla="*/ 17366 h 18593"/>
                  <a:gd name="connsiteX2" fmla="*/ 0 w 10784"/>
                  <a:gd name="connsiteY2" fmla="*/ 4118 h 18593"/>
                  <a:gd name="connsiteX0" fmla="*/ 10784 w 10784"/>
                  <a:gd name="connsiteY0" fmla="*/ 6773 h 19765"/>
                  <a:gd name="connsiteX1" fmla="*/ 5204 w 10784"/>
                  <a:gd name="connsiteY1" fmla="*/ 17714 h 19765"/>
                  <a:gd name="connsiteX2" fmla="*/ 0 w 10784"/>
                  <a:gd name="connsiteY2" fmla="*/ 4466 h 19765"/>
                  <a:gd name="connsiteX0" fmla="*/ 10784 w 10784"/>
                  <a:gd name="connsiteY0" fmla="*/ 8591 h 21583"/>
                  <a:gd name="connsiteX1" fmla="*/ 5204 w 10784"/>
                  <a:gd name="connsiteY1" fmla="*/ 19532 h 21583"/>
                  <a:gd name="connsiteX2" fmla="*/ 0 w 10784"/>
                  <a:gd name="connsiteY2" fmla="*/ 6284 h 21583"/>
                  <a:gd name="connsiteX0" fmla="*/ 10784 w 10784"/>
                  <a:gd name="connsiteY0" fmla="*/ 7120 h 20112"/>
                  <a:gd name="connsiteX1" fmla="*/ 5204 w 10784"/>
                  <a:gd name="connsiteY1" fmla="*/ 18061 h 20112"/>
                  <a:gd name="connsiteX2" fmla="*/ 0 w 10784"/>
                  <a:gd name="connsiteY2" fmla="*/ 4813 h 20112"/>
                  <a:gd name="connsiteX0" fmla="*/ 10784 w 10784"/>
                  <a:gd name="connsiteY0" fmla="*/ 8331 h 21323"/>
                  <a:gd name="connsiteX1" fmla="*/ 5204 w 10784"/>
                  <a:gd name="connsiteY1" fmla="*/ 19272 h 21323"/>
                  <a:gd name="connsiteX2" fmla="*/ 0 w 10784"/>
                  <a:gd name="connsiteY2" fmla="*/ 6024 h 21323"/>
                  <a:gd name="connsiteX0" fmla="*/ 10784 w 10784"/>
                  <a:gd name="connsiteY0" fmla="*/ 7812 h 20804"/>
                  <a:gd name="connsiteX1" fmla="*/ 5204 w 10784"/>
                  <a:gd name="connsiteY1" fmla="*/ 18753 h 20804"/>
                  <a:gd name="connsiteX2" fmla="*/ 0 w 10784"/>
                  <a:gd name="connsiteY2" fmla="*/ 5505 h 20804"/>
                  <a:gd name="connsiteX0" fmla="*/ 10948 w 10948"/>
                  <a:gd name="connsiteY0" fmla="*/ 6691 h 17636"/>
                  <a:gd name="connsiteX1" fmla="*/ 5368 w 10948"/>
                  <a:gd name="connsiteY1" fmla="*/ 17632 h 17636"/>
                  <a:gd name="connsiteX2" fmla="*/ 0 w 10948"/>
                  <a:gd name="connsiteY2" fmla="*/ 4186 h 17636"/>
                  <a:gd name="connsiteX0" fmla="*/ 10948 w 10948"/>
                  <a:gd name="connsiteY0" fmla="*/ 6691 h 17636"/>
                  <a:gd name="connsiteX1" fmla="*/ 5368 w 10948"/>
                  <a:gd name="connsiteY1" fmla="*/ 17632 h 17636"/>
                  <a:gd name="connsiteX2" fmla="*/ 0 w 10948"/>
                  <a:gd name="connsiteY2" fmla="*/ 4186 h 17636"/>
                  <a:gd name="connsiteX0" fmla="*/ 10971 w 10971"/>
                  <a:gd name="connsiteY0" fmla="*/ 6691 h 17636"/>
                  <a:gd name="connsiteX1" fmla="*/ 5391 w 10971"/>
                  <a:gd name="connsiteY1" fmla="*/ 17632 h 17636"/>
                  <a:gd name="connsiteX2" fmla="*/ 0 w 10971"/>
                  <a:gd name="connsiteY2" fmla="*/ 4186 h 17636"/>
                  <a:gd name="connsiteX0" fmla="*/ 10971 w 10971"/>
                  <a:gd name="connsiteY0" fmla="*/ 6691 h 17636"/>
                  <a:gd name="connsiteX1" fmla="*/ 5391 w 10971"/>
                  <a:gd name="connsiteY1" fmla="*/ 17632 h 17636"/>
                  <a:gd name="connsiteX2" fmla="*/ 0 w 10971"/>
                  <a:gd name="connsiteY2" fmla="*/ 4186 h 17636"/>
                  <a:gd name="connsiteX0" fmla="*/ 10666 w 10666"/>
                  <a:gd name="connsiteY0" fmla="*/ 6761 h 17703"/>
                  <a:gd name="connsiteX1" fmla="*/ 5086 w 10666"/>
                  <a:gd name="connsiteY1" fmla="*/ 17702 h 17703"/>
                  <a:gd name="connsiteX2" fmla="*/ 0 w 10666"/>
                  <a:gd name="connsiteY2" fmla="*/ 7432 h 17703"/>
                  <a:gd name="connsiteX0" fmla="*/ 10877 w 10877"/>
                  <a:gd name="connsiteY0" fmla="*/ 6669 h 17617"/>
                  <a:gd name="connsiteX1" fmla="*/ 5297 w 10877"/>
                  <a:gd name="connsiteY1" fmla="*/ 17610 h 17617"/>
                  <a:gd name="connsiteX2" fmla="*/ 0 w 10877"/>
                  <a:gd name="connsiteY2" fmla="*/ 3172 h 17617"/>
                  <a:gd name="connsiteX0" fmla="*/ 10877 w 10877"/>
                  <a:gd name="connsiteY0" fmla="*/ 6669 h 17617"/>
                  <a:gd name="connsiteX1" fmla="*/ 5297 w 10877"/>
                  <a:gd name="connsiteY1" fmla="*/ 17610 h 17617"/>
                  <a:gd name="connsiteX2" fmla="*/ 0 w 10877"/>
                  <a:gd name="connsiteY2" fmla="*/ 3172 h 17617"/>
                  <a:gd name="connsiteX0" fmla="*/ 10877 w 10877"/>
                  <a:gd name="connsiteY0" fmla="*/ 7417 h 20060"/>
                  <a:gd name="connsiteX1" fmla="*/ 5297 w 10877"/>
                  <a:gd name="connsiteY1" fmla="*/ 18358 h 20060"/>
                  <a:gd name="connsiteX2" fmla="*/ 0 w 10877"/>
                  <a:gd name="connsiteY2" fmla="*/ 3920 h 20060"/>
                  <a:gd name="connsiteX0" fmla="*/ 10971 w 10971"/>
                  <a:gd name="connsiteY0" fmla="*/ 6682 h 17628"/>
                  <a:gd name="connsiteX1" fmla="*/ 5391 w 10971"/>
                  <a:gd name="connsiteY1" fmla="*/ 17623 h 17628"/>
                  <a:gd name="connsiteX2" fmla="*/ 0 w 10971"/>
                  <a:gd name="connsiteY2" fmla="*/ 3780 h 17628"/>
                  <a:gd name="connsiteX0" fmla="*/ 10971 w 10971"/>
                  <a:gd name="connsiteY0" fmla="*/ 6682 h 18885"/>
                  <a:gd name="connsiteX1" fmla="*/ 5391 w 10971"/>
                  <a:gd name="connsiteY1" fmla="*/ 17623 h 18885"/>
                  <a:gd name="connsiteX2" fmla="*/ 0 w 10971"/>
                  <a:gd name="connsiteY2" fmla="*/ 3780 h 18885"/>
                  <a:gd name="connsiteX0" fmla="*/ 10971 w 10971"/>
                  <a:gd name="connsiteY0" fmla="*/ 7726 h 22919"/>
                  <a:gd name="connsiteX1" fmla="*/ 5391 w 10971"/>
                  <a:gd name="connsiteY1" fmla="*/ 18667 h 22919"/>
                  <a:gd name="connsiteX2" fmla="*/ 0 w 10971"/>
                  <a:gd name="connsiteY2" fmla="*/ 4824 h 22919"/>
                  <a:gd name="connsiteX0" fmla="*/ 10971 w 10971"/>
                  <a:gd name="connsiteY0" fmla="*/ 7466 h 21967"/>
                  <a:gd name="connsiteX1" fmla="*/ 5391 w 10971"/>
                  <a:gd name="connsiteY1" fmla="*/ 18407 h 21967"/>
                  <a:gd name="connsiteX2" fmla="*/ 0 w 10971"/>
                  <a:gd name="connsiteY2" fmla="*/ 4564 h 21967"/>
                  <a:gd name="connsiteX0" fmla="*/ 10971 w 10971"/>
                  <a:gd name="connsiteY0" fmla="*/ 7466 h 21070"/>
                  <a:gd name="connsiteX1" fmla="*/ 5391 w 10971"/>
                  <a:gd name="connsiteY1" fmla="*/ 18407 h 21070"/>
                  <a:gd name="connsiteX2" fmla="*/ 0 w 10971"/>
                  <a:gd name="connsiteY2" fmla="*/ 4564 h 21070"/>
                  <a:gd name="connsiteX0" fmla="*/ 10971 w 10971"/>
                  <a:gd name="connsiteY0" fmla="*/ 7466 h 21492"/>
                  <a:gd name="connsiteX1" fmla="*/ 5391 w 10971"/>
                  <a:gd name="connsiteY1" fmla="*/ 18407 h 21492"/>
                  <a:gd name="connsiteX2" fmla="*/ 0 w 10971"/>
                  <a:gd name="connsiteY2" fmla="*/ 4564 h 21492"/>
                  <a:gd name="connsiteX0" fmla="*/ 10971 w 10971"/>
                  <a:gd name="connsiteY0" fmla="*/ 7610 h 21090"/>
                  <a:gd name="connsiteX1" fmla="*/ 5814 w 10971"/>
                  <a:gd name="connsiteY1" fmla="*/ 17757 h 21090"/>
                  <a:gd name="connsiteX2" fmla="*/ 0 w 10971"/>
                  <a:gd name="connsiteY2" fmla="*/ 4708 h 21090"/>
                  <a:gd name="connsiteX0" fmla="*/ 10971 w 10971"/>
                  <a:gd name="connsiteY0" fmla="*/ 7895 h 20418"/>
                  <a:gd name="connsiteX1" fmla="*/ 5814 w 10971"/>
                  <a:gd name="connsiteY1" fmla="*/ 16572 h 20418"/>
                  <a:gd name="connsiteX2" fmla="*/ 0 w 10971"/>
                  <a:gd name="connsiteY2" fmla="*/ 4993 h 20418"/>
                  <a:gd name="connsiteX0" fmla="*/ 10971 w 10971"/>
                  <a:gd name="connsiteY0" fmla="*/ 6825 h 19348"/>
                  <a:gd name="connsiteX1" fmla="*/ 5814 w 10971"/>
                  <a:gd name="connsiteY1" fmla="*/ 15502 h 19348"/>
                  <a:gd name="connsiteX2" fmla="*/ 0 w 10971"/>
                  <a:gd name="connsiteY2" fmla="*/ 3923 h 19348"/>
                  <a:gd name="connsiteX0" fmla="*/ 10971 w 10971"/>
                  <a:gd name="connsiteY0" fmla="*/ 7680 h 20203"/>
                  <a:gd name="connsiteX1" fmla="*/ 5814 w 10971"/>
                  <a:gd name="connsiteY1" fmla="*/ 16357 h 20203"/>
                  <a:gd name="connsiteX2" fmla="*/ 0 w 10971"/>
                  <a:gd name="connsiteY2" fmla="*/ 4778 h 20203"/>
                </a:gdLst>
                <a:ahLst/>
                <a:cxnLst>
                  <a:cxn ang="0">
                    <a:pos x="connsiteX0" y="connsiteY0"/>
                  </a:cxn>
                  <a:cxn ang="0">
                    <a:pos x="connsiteX1" y="connsiteY1"/>
                  </a:cxn>
                  <a:cxn ang="0">
                    <a:pos x="connsiteX2" y="connsiteY2"/>
                  </a:cxn>
                </a:cxnLst>
                <a:rect l="l" t="t" r="r" b="b"/>
                <a:pathLst>
                  <a:path w="10971" h="20203">
                    <a:moveTo>
                      <a:pt x="10971" y="7680"/>
                    </a:moveTo>
                    <a:cubicBezTo>
                      <a:pt x="8294" y="-11867"/>
                      <a:pt x="7267" y="11482"/>
                      <a:pt x="5814" y="16357"/>
                    </a:cubicBezTo>
                    <a:cubicBezTo>
                      <a:pt x="4361" y="21232"/>
                      <a:pt x="2271" y="24950"/>
                      <a:pt x="0" y="4778"/>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FFFFFF"/>
                  </a:solidFill>
                </a:endParaRPr>
              </a:p>
            </p:txBody>
          </p:sp>
        </p:grpSp>
      </p:grpSp>
      <p:grpSp>
        <p:nvGrpSpPr>
          <p:cNvPr id="336" name="6 Hot Path Business Logic"/>
          <p:cNvGrpSpPr/>
          <p:nvPr/>
        </p:nvGrpSpPr>
        <p:grpSpPr>
          <a:xfrm>
            <a:off x="5450422" y="4672203"/>
            <a:ext cx="3673695" cy="1323037"/>
            <a:chOff x="5450422" y="4485437"/>
            <a:chExt cx="3673695" cy="1201144"/>
          </a:xfrm>
        </p:grpSpPr>
        <p:sp>
          <p:nvSpPr>
            <p:cNvPr id="21" name="Rectangle 20"/>
            <p:cNvSpPr/>
            <p:nvPr/>
          </p:nvSpPr>
          <p:spPr bwMode="auto">
            <a:xfrm rot="16200000">
              <a:off x="6685904" y="3249955"/>
              <a:ext cx="1201144" cy="3672108"/>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Hot Path Business Logic</a:t>
              </a:r>
            </a:p>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Service Fabric &amp; Actor Framework</a:t>
              </a:r>
            </a:p>
          </p:txBody>
        </p:sp>
        <p:pic>
          <p:nvPicPr>
            <p:cNvPr id="295" name="Picture 294"/>
            <p:cNvPicPr>
              <a:picLocks noChangeAspect="1"/>
            </p:cNvPicPr>
            <p:nvPr/>
          </p:nvPicPr>
          <p:blipFill>
            <a:blip r:embed="rId11">
              <a:clrChange>
                <a:clrFrom>
                  <a:srgbClr val="FFFFFF"/>
                </a:clrFrom>
                <a:clrTo>
                  <a:srgbClr val="FFFFFF">
                    <a:alpha val="0"/>
                  </a:srgbClr>
                </a:clrTo>
              </a:clrChange>
            </a:blip>
            <a:stretch>
              <a:fillRect/>
            </a:stretch>
          </p:blipFill>
          <p:spPr>
            <a:xfrm>
              <a:off x="8082098" y="4525618"/>
              <a:ext cx="1042019" cy="540305"/>
            </a:xfrm>
            <a:prstGeom prst="rect">
              <a:avLst/>
            </a:prstGeom>
          </p:spPr>
        </p:pic>
      </p:grpSp>
      <p:grpSp>
        <p:nvGrpSpPr>
          <p:cNvPr id="159" name="2 Cloud Gateway"/>
          <p:cNvGrpSpPr/>
          <p:nvPr/>
        </p:nvGrpSpPr>
        <p:grpSpPr>
          <a:xfrm>
            <a:off x="3793359" y="2009904"/>
            <a:ext cx="1150668" cy="3976839"/>
            <a:chOff x="3791485" y="2035023"/>
            <a:chExt cx="1150668" cy="3976839"/>
          </a:xfrm>
        </p:grpSpPr>
        <p:sp>
          <p:nvSpPr>
            <p:cNvPr id="18" name="Rectangle 17"/>
            <p:cNvSpPr/>
            <p:nvPr/>
          </p:nvSpPr>
          <p:spPr bwMode="auto">
            <a:xfrm>
              <a:off x="3791485" y="2035023"/>
              <a:ext cx="1150668"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pPr>
              <a:r>
                <a:rPr lang="en-US" sz="110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Cloud Gateway</a:t>
              </a:r>
            </a:p>
            <a:p>
              <a:pPr defTabSz="913748" fontAlgn="base">
                <a:lnSpc>
                  <a:spcPct val="90000"/>
                </a:lnSpc>
                <a:spcBef>
                  <a:spcPct val="0"/>
                </a:spcBef>
              </a:pPr>
              <a:endParaRPr lang="en-US" sz="8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Event Hubs</a:t>
              </a: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&amp;</a:t>
              </a: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Azure </a:t>
              </a:r>
              <a:r>
                <a:rPr lang="en-US" sz="1100" dirty="0" err="1">
                  <a:solidFill>
                    <a:srgbClr val="404040">
                      <a:lumMod val="50000"/>
                    </a:srgbClr>
                  </a:solidFill>
                  <a:latin typeface="Segoe UI Semibold" panose="020B0702040204020203" pitchFamily="34" charset="0"/>
                  <a:ea typeface="Segoe UI" pitchFamily="34" charset="0"/>
                  <a:cs typeface="Segoe UI" pitchFamily="34" charset="0"/>
                </a:rPr>
                <a:t>IoT</a:t>
              </a:r>
              <a:r>
                <a:rPr lang="en-US" sz="1100" dirty="0">
                  <a:solidFill>
                    <a:srgbClr val="404040">
                      <a:lumMod val="50000"/>
                    </a:srgbClr>
                  </a:solidFill>
                  <a:latin typeface="Segoe UI Semibold" panose="020B0702040204020203" pitchFamily="34" charset="0"/>
                  <a:ea typeface="Segoe UI" pitchFamily="34" charset="0"/>
                  <a:cs typeface="Segoe UI" pitchFamily="34" charset="0"/>
                </a:rPr>
                <a:t> Hub</a:t>
              </a:r>
            </a:p>
          </p:txBody>
        </p:sp>
        <p:grpSp>
          <p:nvGrpSpPr>
            <p:cNvPr id="158" name="Group 157"/>
            <p:cNvGrpSpPr/>
            <p:nvPr/>
          </p:nvGrpSpPr>
          <p:grpSpPr>
            <a:xfrm>
              <a:off x="3937962" y="4220314"/>
              <a:ext cx="828566" cy="927456"/>
              <a:chOff x="3889804" y="5487538"/>
              <a:chExt cx="981581" cy="1503220"/>
            </a:xfrm>
          </p:grpSpPr>
          <p:grpSp>
            <p:nvGrpSpPr>
              <p:cNvPr id="23" name="Group 22"/>
              <p:cNvGrpSpPr/>
              <p:nvPr/>
            </p:nvGrpSpPr>
            <p:grpSpPr>
              <a:xfrm>
                <a:off x="4088812" y="5729791"/>
                <a:ext cx="640699" cy="978963"/>
                <a:chOff x="3994659" y="7008702"/>
                <a:chExt cx="745465" cy="1374671"/>
              </a:xfrm>
            </p:grpSpPr>
            <p:sp>
              <p:nvSpPr>
                <p:cNvPr id="192" name="Rectangle 191"/>
                <p:cNvSpPr/>
                <p:nvPr>
                  <p:custDataLst>
                    <p:tags r:id="rId1"/>
                  </p:custDataLst>
                </p:nvPr>
              </p:nvSpPr>
              <p:spPr bwMode="auto">
                <a:xfrm>
                  <a:off x="3994660" y="7008702"/>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3" name="Rectangle 192"/>
                <p:cNvSpPr/>
                <p:nvPr>
                  <p:custDataLst>
                    <p:tags r:id="rId2"/>
                  </p:custDataLst>
                </p:nvPr>
              </p:nvSpPr>
              <p:spPr bwMode="auto">
                <a:xfrm>
                  <a:off x="4285367" y="7262718"/>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4" name="Rectangle 193"/>
                <p:cNvSpPr/>
                <p:nvPr>
                  <p:custDataLst>
                    <p:tags r:id="rId3"/>
                  </p:custDataLst>
                </p:nvPr>
              </p:nvSpPr>
              <p:spPr bwMode="auto">
                <a:xfrm>
                  <a:off x="3994660" y="7513156"/>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5" name="Rectangle 194"/>
                <p:cNvSpPr/>
                <p:nvPr>
                  <p:custDataLst>
                    <p:tags r:id="rId4"/>
                  </p:custDataLst>
                </p:nvPr>
              </p:nvSpPr>
              <p:spPr bwMode="auto">
                <a:xfrm>
                  <a:off x="4285367" y="7799834"/>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6" name="Rectangle 195"/>
                <p:cNvSpPr/>
                <p:nvPr>
                  <p:custDataLst>
                    <p:tags r:id="rId5"/>
                  </p:custDataLst>
                </p:nvPr>
              </p:nvSpPr>
              <p:spPr bwMode="auto">
                <a:xfrm>
                  <a:off x="3994659" y="8017615"/>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00" name="Rectangle 199"/>
                <p:cNvSpPr/>
                <p:nvPr>
                  <p:custDataLst>
                    <p:tags r:id="rId6"/>
                  </p:custDataLst>
                </p:nvPr>
              </p:nvSpPr>
              <p:spPr bwMode="auto">
                <a:xfrm>
                  <a:off x="4557245" y="7511743"/>
                  <a:ext cx="182879"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329" name="Freeform 328"/>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30" name="Freeform 329"/>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pic>
        <p:nvPicPr>
          <p:cNvPr id="140" name="Picture 13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66631" y="5399016"/>
            <a:ext cx="384246" cy="384246"/>
          </a:xfrm>
          <a:prstGeom prst="rect">
            <a:avLst/>
          </a:prstGeom>
        </p:spPr>
      </p:pic>
      <p:cxnSp>
        <p:nvCxnSpPr>
          <p:cNvPr id="138" name="2 fg"/>
          <p:cNvCxnSpPr/>
          <p:nvPr/>
        </p:nvCxnSpPr>
        <p:spPr>
          <a:xfrm flipV="1">
            <a:off x="1001852" y="5515260"/>
            <a:ext cx="345623" cy="3572"/>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9" name="2 fg"/>
          <p:cNvCxnSpPr/>
          <p:nvPr/>
        </p:nvCxnSpPr>
        <p:spPr>
          <a:xfrm flipV="1">
            <a:off x="996283" y="5764545"/>
            <a:ext cx="340045" cy="11241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2 fg"/>
          <p:cNvCxnSpPr/>
          <p:nvPr/>
        </p:nvCxnSpPr>
        <p:spPr>
          <a:xfrm flipV="1">
            <a:off x="1003336" y="4597486"/>
            <a:ext cx="333731" cy="20013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87" name="2 Field Gateway"/>
          <p:cNvGrpSpPr/>
          <p:nvPr/>
        </p:nvGrpSpPr>
        <p:grpSpPr>
          <a:xfrm>
            <a:off x="1384343" y="3692659"/>
            <a:ext cx="769091" cy="1063609"/>
            <a:chOff x="1547306" y="5067599"/>
            <a:chExt cx="769091" cy="1063609"/>
          </a:xfrm>
        </p:grpSpPr>
        <p:sp>
          <p:nvSpPr>
            <p:cNvPr id="188" name="Rectangle 187"/>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189"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grpSp>
      <p:grpSp>
        <p:nvGrpSpPr>
          <p:cNvPr id="191" name="3 Protocol Adaptation"/>
          <p:cNvGrpSpPr/>
          <p:nvPr/>
        </p:nvGrpSpPr>
        <p:grpSpPr>
          <a:xfrm>
            <a:off x="2149195" y="3694038"/>
            <a:ext cx="808360" cy="1062230"/>
            <a:chOff x="2505117" y="3539000"/>
            <a:chExt cx="877565" cy="1062230"/>
          </a:xfrm>
        </p:grpSpPr>
        <p:sp>
          <p:nvSpPr>
            <p:cNvPr id="197" name="Rectangle 196"/>
            <p:cNvSpPr/>
            <p:nvPr/>
          </p:nvSpPr>
          <p:spPr bwMode="auto">
            <a:xfrm>
              <a:off x="2505117" y="3539000"/>
              <a:ext cx="877565"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98"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1"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3"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4"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5"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cxnSp>
          <p:nvCxnSpPr>
            <p:cNvPr id="206" name="Elbow Connector 205"/>
            <p:cNvCxnSpPr>
              <a:stCxn id="198" idx="3"/>
              <a:endCxn id="204"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Elbow Connector 206"/>
            <p:cNvCxnSpPr>
              <a:stCxn id="201" idx="3"/>
              <a:endCxn id="204"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8" name="Elbow Connector 207"/>
            <p:cNvCxnSpPr>
              <a:stCxn id="203" idx="3"/>
              <a:endCxn id="204"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9" name="Elbow Connector 208"/>
            <p:cNvCxnSpPr>
              <a:stCxn id="205" idx="3"/>
              <a:endCxn id="204"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10" name="2   Arrow fg"/>
          <p:cNvCxnSpPr/>
          <p:nvPr/>
        </p:nvCxnSpPr>
        <p:spPr>
          <a:xfrm>
            <a:off x="2976172" y="4229247"/>
            <a:ext cx="765584" cy="221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1" name="2   Arrow fg"/>
          <p:cNvCxnSpPr/>
          <p:nvPr/>
        </p:nvCxnSpPr>
        <p:spPr>
          <a:xfrm flipV="1">
            <a:off x="1010050" y="2998611"/>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3" name="2   Arrow fg"/>
          <p:cNvCxnSpPr/>
          <p:nvPr/>
        </p:nvCxnSpPr>
        <p:spPr>
          <a:xfrm flipV="1">
            <a:off x="1010049" y="2643742"/>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4" name="2   Arrow fg"/>
          <p:cNvCxnSpPr/>
          <p:nvPr/>
        </p:nvCxnSpPr>
        <p:spPr>
          <a:xfrm flipV="1">
            <a:off x="1010049" y="3344893"/>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5" name="2 fg"/>
          <p:cNvCxnSpPr/>
          <p:nvPr/>
        </p:nvCxnSpPr>
        <p:spPr>
          <a:xfrm>
            <a:off x="1005901" y="3719760"/>
            <a:ext cx="325659" cy="16009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6" name="2 fg"/>
          <p:cNvCxnSpPr/>
          <p:nvPr/>
        </p:nvCxnSpPr>
        <p:spPr>
          <a:xfrm>
            <a:off x="1009301" y="4092932"/>
            <a:ext cx="327027" cy="5814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7" name="2 fg"/>
          <p:cNvCxnSpPr/>
          <p:nvPr/>
        </p:nvCxnSpPr>
        <p:spPr>
          <a:xfrm flipV="1">
            <a:off x="1011809" y="4373170"/>
            <a:ext cx="319751" cy="86945"/>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4" name="TextBox 143"/>
          <p:cNvSpPr txBox="1"/>
          <p:nvPr/>
        </p:nvSpPr>
        <p:spPr>
          <a:xfrm>
            <a:off x="5530606" y="3910421"/>
            <a:ext cx="3970184" cy="2265236"/>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rgbClr val="404040"/>
                    </a:gs>
                    <a:gs pos="30000">
                      <a:srgbClr val="404040"/>
                    </a:gs>
                  </a:gsLst>
                  <a:lin ang="5400000" scaled="0"/>
                </a:gradFill>
                <a:cs typeface="Segoe UI Semibold" panose="020B0702040204020203" pitchFamily="34" charset="0"/>
              </a:rPr>
              <a:t>Find insights to</a:t>
            </a:r>
          </a:p>
          <a:p>
            <a:pPr marL="342900" indent="-342900">
              <a:lnSpc>
                <a:spcPct val="90000"/>
              </a:lnSpc>
              <a:spcAft>
                <a:spcPts val="600"/>
              </a:spcAft>
              <a:buFont typeface="Arial" panose="020B0604020202020204" pitchFamily="34" charset="0"/>
              <a:buChar char="•"/>
            </a:pPr>
            <a:r>
              <a:rPr lang="en-US" sz="2400" dirty="0">
                <a:gradFill>
                  <a:gsLst>
                    <a:gs pos="2917">
                      <a:srgbClr val="404040"/>
                    </a:gs>
                    <a:gs pos="30000">
                      <a:srgbClr val="404040"/>
                    </a:gs>
                  </a:gsLst>
                  <a:lin ang="5400000" scaled="0"/>
                </a:gradFill>
                <a:cs typeface="Segoe UI Semibold" panose="020B0702040204020203" pitchFamily="34" charset="0"/>
              </a:rPr>
              <a:t>Power new services</a:t>
            </a:r>
          </a:p>
          <a:p>
            <a:pPr marL="342900" indent="-342900">
              <a:lnSpc>
                <a:spcPct val="90000"/>
              </a:lnSpc>
              <a:spcAft>
                <a:spcPts val="600"/>
              </a:spcAft>
              <a:buFont typeface="Arial" panose="020B0604020202020204" pitchFamily="34" charset="0"/>
              <a:buChar char="•"/>
            </a:pPr>
            <a:r>
              <a:rPr lang="en-US" sz="2400" dirty="0">
                <a:gradFill>
                  <a:gsLst>
                    <a:gs pos="2917">
                      <a:srgbClr val="404040"/>
                    </a:gs>
                    <a:gs pos="30000">
                      <a:srgbClr val="404040"/>
                    </a:gs>
                  </a:gsLst>
                  <a:lin ang="5400000" scaled="0"/>
                </a:gradFill>
                <a:cs typeface="Segoe UI Semibold" panose="020B0702040204020203" pitchFamily="34" charset="0"/>
              </a:rPr>
              <a:t>Improve your “things”</a:t>
            </a:r>
          </a:p>
          <a:p>
            <a:pPr marL="342900" indent="-342900">
              <a:lnSpc>
                <a:spcPct val="90000"/>
              </a:lnSpc>
              <a:spcAft>
                <a:spcPts val="600"/>
              </a:spcAft>
              <a:buFont typeface="Arial" panose="020B0604020202020204" pitchFamily="34" charset="0"/>
              <a:buChar char="•"/>
            </a:pPr>
            <a:endParaRPr lang="en-US" sz="2400" dirty="0">
              <a:gradFill>
                <a:gsLst>
                  <a:gs pos="2917">
                    <a:srgbClr val="404040"/>
                  </a:gs>
                  <a:gs pos="30000">
                    <a:srgbClr val="404040"/>
                  </a:gs>
                </a:gsLst>
                <a:lin ang="5400000" scaled="0"/>
              </a:gradFill>
              <a:cs typeface="Segoe UI Semibold" panose="020B0702040204020203" pitchFamily="34" charset="0"/>
            </a:endParaRPr>
          </a:p>
          <a:p>
            <a:pPr marL="809271" lvl="1" indent="-342900">
              <a:lnSpc>
                <a:spcPct val="90000"/>
              </a:lnSpc>
              <a:spcAft>
                <a:spcPts val="600"/>
              </a:spcAft>
              <a:buFont typeface="Arial" panose="020B0604020202020204" pitchFamily="34" charset="0"/>
              <a:buChar char="•"/>
            </a:pPr>
            <a:endParaRPr lang="en-US" sz="2400" dirty="0">
              <a:gradFill>
                <a:gsLst>
                  <a:gs pos="2917">
                    <a:srgbClr val="404040"/>
                  </a:gs>
                  <a:gs pos="30000">
                    <a:srgbClr val="404040"/>
                  </a:gs>
                </a:gsLst>
                <a:lin ang="5400000" scaled="0"/>
              </a:gradFill>
              <a:cs typeface="Segoe UI Semibold" panose="020B0702040204020203" pitchFamily="34" charset="0"/>
            </a:endParaRPr>
          </a:p>
        </p:txBody>
      </p:sp>
      <p:sp>
        <p:nvSpPr>
          <p:cNvPr id="145" name="TextBox 144"/>
          <p:cNvSpPr txBox="1"/>
          <p:nvPr/>
        </p:nvSpPr>
        <p:spPr>
          <a:xfrm>
            <a:off x="9255102" y="3318728"/>
            <a:ext cx="2401595" cy="2111347"/>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cs typeface="Segoe UI Semibold" panose="020B0702040204020203" pitchFamily="34" charset="0"/>
              </a:rPr>
              <a:t>Operationalize your insights in real time</a:t>
            </a:r>
          </a:p>
          <a:p>
            <a:pPr>
              <a:lnSpc>
                <a:spcPct val="90000"/>
              </a:lnSpc>
              <a:spcAft>
                <a:spcPts val="600"/>
              </a:spcAft>
            </a:pPr>
            <a:endParaRPr lang="en-US" sz="2400" dirty="0">
              <a:solidFill>
                <a:schemeClr val="bg1"/>
              </a:solidFill>
              <a:cs typeface="Segoe UI Semibold" panose="020B0702040204020203" pitchFamily="34" charset="0"/>
            </a:endParaRPr>
          </a:p>
          <a:p>
            <a:pPr marL="809271" lvl="1" indent="-342900">
              <a:lnSpc>
                <a:spcPct val="90000"/>
              </a:lnSpc>
              <a:spcAft>
                <a:spcPts val="600"/>
              </a:spcAft>
              <a:buFont typeface="Arial" panose="020B0604020202020204" pitchFamily="34" charset="0"/>
              <a:buChar char="•"/>
            </a:pPr>
            <a:endParaRPr lang="en-US" sz="2400" dirty="0">
              <a:solidFill>
                <a:schemeClr val="bg1"/>
              </a:solidFill>
              <a:cs typeface="Segoe UI Semibold" panose="020B0702040204020203" pitchFamily="34" charset="0"/>
            </a:endParaRPr>
          </a:p>
        </p:txBody>
      </p:sp>
      <p:sp>
        <p:nvSpPr>
          <p:cNvPr id="110" name="TextBox 109"/>
          <p:cNvSpPr txBox="1"/>
          <p:nvPr/>
        </p:nvSpPr>
        <p:spPr>
          <a:xfrm>
            <a:off x="9211525" y="4597242"/>
            <a:ext cx="2657564" cy="3006977"/>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cs typeface="Segoe UI Semibold" panose="020B0702040204020203" pitchFamily="34" charset="0"/>
              </a:rPr>
              <a:t>IoT Scale </a:t>
            </a:r>
          </a:p>
          <a:p>
            <a:pPr>
              <a:lnSpc>
                <a:spcPct val="90000"/>
              </a:lnSpc>
              <a:spcAft>
                <a:spcPts val="600"/>
              </a:spcAft>
            </a:pPr>
            <a:r>
              <a:rPr lang="en-US" sz="2400" dirty="0">
                <a:solidFill>
                  <a:schemeClr val="bg1"/>
                </a:solidFill>
                <a:cs typeface="Segoe UI Semibold" panose="020B0702040204020203" pitchFamily="34" charset="0"/>
              </a:rPr>
              <a:t>Object Models &amp; Business Logic</a:t>
            </a:r>
          </a:p>
          <a:p>
            <a:pPr>
              <a:lnSpc>
                <a:spcPct val="90000"/>
              </a:lnSpc>
              <a:spcAft>
                <a:spcPts val="600"/>
              </a:spcAft>
            </a:pPr>
            <a:endParaRPr lang="en-US" sz="2400" dirty="0">
              <a:gradFill>
                <a:gsLst>
                  <a:gs pos="2917">
                    <a:srgbClr val="404040"/>
                  </a:gs>
                  <a:gs pos="30000">
                    <a:srgbClr val="404040"/>
                  </a:gs>
                </a:gsLst>
                <a:lin ang="5400000" scaled="0"/>
              </a:gradFill>
              <a:cs typeface="Segoe UI Semibold" panose="020B0702040204020203" pitchFamily="34" charset="0"/>
            </a:endParaRPr>
          </a:p>
          <a:p>
            <a:pPr>
              <a:lnSpc>
                <a:spcPct val="90000"/>
              </a:lnSpc>
              <a:spcAft>
                <a:spcPts val="600"/>
              </a:spcAft>
            </a:pPr>
            <a:endParaRPr lang="en-US" sz="2400" dirty="0">
              <a:gradFill>
                <a:gsLst>
                  <a:gs pos="2917">
                    <a:srgbClr val="404040"/>
                  </a:gs>
                  <a:gs pos="30000">
                    <a:srgbClr val="404040"/>
                  </a:gs>
                </a:gsLst>
                <a:lin ang="5400000" scaled="0"/>
              </a:gradFill>
              <a:cs typeface="Segoe UI Semibold" panose="020B0702040204020203" pitchFamily="34" charset="0"/>
            </a:endParaRPr>
          </a:p>
          <a:p>
            <a:pPr>
              <a:lnSpc>
                <a:spcPct val="90000"/>
              </a:lnSpc>
              <a:spcAft>
                <a:spcPts val="600"/>
              </a:spcAft>
            </a:pPr>
            <a:endParaRPr lang="en-US" sz="2400" dirty="0">
              <a:gradFill>
                <a:gsLst>
                  <a:gs pos="2917">
                    <a:srgbClr val="404040"/>
                  </a:gs>
                  <a:gs pos="30000">
                    <a:srgbClr val="404040"/>
                  </a:gs>
                </a:gsLst>
                <a:lin ang="5400000" scaled="0"/>
              </a:gradFill>
              <a:cs typeface="Segoe UI Semibold" panose="020B0702040204020203" pitchFamily="34" charset="0"/>
            </a:endParaRPr>
          </a:p>
          <a:p>
            <a:pPr marL="809271" lvl="1" indent="-342900">
              <a:lnSpc>
                <a:spcPct val="90000"/>
              </a:lnSpc>
              <a:spcAft>
                <a:spcPts val="600"/>
              </a:spcAft>
              <a:buFont typeface="Arial" panose="020B0604020202020204" pitchFamily="34" charset="0"/>
              <a:buChar char="•"/>
            </a:pPr>
            <a:endParaRPr lang="en-US" sz="2400" dirty="0">
              <a:gradFill>
                <a:gsLst>
                  <a:gs pos="2917">
                    <a:srgbClr val="404040"/>
                  </a:gs>
                  <a:gs pos="30000">
                    <a:srgbClr val="404040"/>
                  </a:gs>
                </a:gsLst>
                <a:lin ang="5400000" scaled="0"/>
              </a:gradFill>
              <a:cs typeface="Segoe UI Semibold" panose="020B0702040204020203" pitchFamily="34" charset="0"/>
            </a:endParaRPr>
          </a:p>
        </p:txBody>
      </p:sp>
      <p:pic>
        <p:nvPicPr>
          <p:cNvPr id="2" name="Picture 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82098" y="2266016"/>
            <a:ext cx="203430" cy="232893"/>
          </a:xfrm>
          <a:prstGeom prst="rect">
            <a:avLst/>
          </a:prstGeom>
        </p:spPr>
      </p:pic>
    </p:spTree>
    <p:extLst>
      <p:ext uri="{BB962C8B-B14F-4D97-AF65-F5344CB8AC3E}">
        <p14:creationId xmlns:p14="http://schemas.microsoft.com/office/powerpoint/2010/main" val="3784608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9"/>
                                        </p:tgtEl>
                                        <p:attrNameLst>
                                          <p:attrName>style.visibility</p:attrName>
                                        </p:attrNameLst>
                                      </p:cBhvr>
                                      <p:to>
                                        <p:strVal val="visible"/>
                                      </p:to>
                                    </p:set>
                                    <p:animEffect transition="in" filter="fade">
                                      <p:cBhvr>
                                        <p:cTn id="12" dur="500"/>
                                        <p:tgtEl>
                                          <p:spTgt spid="239"/>
                                        </p:tgtEl>
                                      </p:cBhvr>
                                    </p:animEffect>
                                  </p:childTnLst>
                                </p:cTn>
                              </p:par>
                              <p:par>
                                <p:cTn id="13" presetID="10" presetClass="entr" presetSubtype="0" fill="hold" nodeType="withEffect">
                                  <p:stCondLst>
                                    <p:cond delay="0"/>
                                  </p:stCondLst>
                                  <p:childTnLst>
                                    <p:set>
                                      <p:cBhvr>
                                        <p:cTn id="14" dur="1" fill="hold">
                                          <p:stCondLst>
                                            <p:cond delay="0"/>
                                          </p:stCondLst>
                                        </p:cTn>
                                        <p:tgtEl>
                                          <p:spTgt spid="331"/>
                                        </p:tgtEl>
                                        <p:attrNameLst>
                                          <p:attrName>style.visibility</p:attrName>
                                        </p:attrNameLst>
                                      </p:cBhvr>
                                      <p:to>
                                        <p:strVal val="visible"/>
                                      </p:to>
                                    </p:set>
                                    <p:animEffect transition="in" filter="fade">
                                      <p:cBhvr>
                                        <p:cTn id="15" dur="500"/>
                                        <p:tgtEl>
                                          <p:spTgt spid="33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4"/>
                                        </p:tgtEl>
                                        <p:attrNameLst>
                                          <p:attrName>style.visibility</p:attrName>
                                        </p:attrNameLst>
                                      </p:cBhvr>
                                      <p:to>
                                        <p:strVal val="visible"/>
                                      </p:to>
                                    </p:set>
                                    <p:animEffect transition="in" filter="fade">
                                      <p:cBhvr>
                                        <p:cTn id="18" dur="500"/>
                                        <p:tgtEl>
                                          <p:spTgt spid="14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38"/>
                                        </p:tgtEl>
                                        <p:attrNameLst>
                                          <p:attrName>style.visibility</p:attrName>
                                        </p:attrNameLst>
                                      </p:cBhvr>
                                      <p:to>
                                        <p:strVal val="visible"/>
                                      </p:to>
                                    </p:set>
                                    <p:animEffect transition="in" filter="fade">
                                      <p:cBhvr>
                                        <p:cTn id="23" dur="500"/>
                                        <p:tgtEl>
                                          <p:spTgt spid="238"/>
                                        </p:tgtEl>
                                      </p:cBhvr>
                                    </p:animEffect>
                                  </p:childTnLst>
                                </p:cTn>
                              </p:par>
                              <p:par>
                                <p:cTn id="24" presetID="10" presetClass="entr" presetSubtype="0" fill="hold" nodeType="withEffect">
                                  <p:stCondLst>
                                    <p:cond delay="0"/>
                                  </p:stCondLst>
                                  <p:childTnLst>
                                    <p:set>
                                      <p:cBhvr>
                                        <p:cTn id="25" dur="1" fill="hold">
                                          <p:stCondLst>
                                            <p:cond delay="0"/>
                                          </p:stCondLst>
                                        </p:cTn>
                                        <p:tgtEl>
                                          <p:spTgt spid="334"/>
                                        </p:tgtEl>
                                        <p:attrNameLst>
                                          <p:attrName>style.visibility</p:attrName>
                                        </p:attrNameLst>
                                      </p:cBhvr>
                                      <p:to>
                                        <p:strVal val="visible"/>
                                      </p:to>
                                    </p:set>
                                    <p:animEffect transition="in" filter="fade">
                                      <p:cBhvr>
                                        <p:cTn id="26" dur="500"/>
                                        <p:tgtEl>
                                          <p:spTgt spid="334"/>
                                        </p:tgtEl>
                                      </p:cBhvr>
                                    </p:animEffect>
                                  </p:childTnLst>
                                </p:cTn>
                              </p:par>
                              <p:par>
                                <p:cTn id="27" presetID="1" presetClass="exit" presetSubtype="0" fill="hold" grpId="1" nodeType="withEffect">
                                  <p:stCondLst>
                                    <p:cond delay="0"/>
                                  </p:stCondLst>
                                  <p:childTnLst>
                                    <p:set>
                                      <p:cBhvr>
                                        <p:cTn id="28" dur="1" fill="hold">
                                          <p:stCondLst>
                                            <p:cond delay="0"/>
                                          </p:stCondLst>
                                        </p:cTn>
                                        <p:tgtEl>
                                          <p:spTgt spid="144"/>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45"/>
                                        </p:tgtEl>
                                        <p:attrNameLst>
                                          <p:attrName>style.visibility</p:attrName>
                                        </p:attrNameLst>
                                      </p:cBhvr>
                                      <p:to>
                                        <p:strVal val="visible"/>
                                      </p:to>
                                    </p:set>
                                    <p:animEffect transition="in" filter="fade">
                                      <p:cBhvr>
                                        <p:cTn id="31" dur="500"/>
                                        <p:tgtEl>
                                          <p:spTgt spid="14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37"/>
                                        </p:tgtEl>
                                        <p:attrNameLst>
                                          <p:attrName>style.visibility</p:attrName>
                                        </p:attrNameLst>
                                      </p:cBhvr>
                                      <p:to>
                                        <p:strVal val="visible"/>
                                      </p:to>
                                    </p:set>
                                    <p:animEffect transition="in" filter="fade">
                                      <p:cBhvr>
                                        <p:cTn id="36" dur="500"/>
                                        <p:tgtEl>
                                          <p:spTgt spid="237"/>
                                        </p:tgtEl>
                                      </p:cBhvr>
                                    </p:animEffect>
                                  </p:childTnLst>
                                </p:cTn>
                              </p:par>
                              <p:par>
                                <p:cTn id="37" presetID="10" presetClass="entr" presetSubtype="0" fill="hold" nodeType="withEffect">
                                  <p:stCondLst>
                                    <p:cond delay="0"/>
                                  </p:stCondLst>
                                  <p:childTnLst>
                                    <p:set>
                                      <p:cBhvr>
                                        <p:cTn id="38" dur="1" fill="hold">
                                          <p:stCondLst>
                                            <p:cond delay="0"/>
                                          </p:stCondLst>
                                        </p:cTn>
                                        <p:tgtEl>
                                          <p:spTgt spid="336"/>
                                        </p:tgtEl>
                                        <p:attrNameLst>
                                          <p:attrName>style.visibility</p:attrName>
                                        </p:attrNameLst>
                                      </p:cBhvr>
                                      <p:to>
                                        <p:strVal val="visible"/>
                                      </p:to>
                                    </p:set>
                                    <p:animEffect transition="in" filter="fade">
                                      <p:cBhvr>
                                        <p:cTn id="39" dur="500"/>
                                        <p:tgtEl>
                                          <p:spTgt spid="336"/>
                                        </p:tgtEl>
                                      </p:cBhvr>
                                    </p:animEffect>
                                  </p:childTnLst>
                                </p:cTn>
                              </p:par>
                              <p:par>
                                <p:cTn id="40" presetID="10" presetClass="entr" presetSubtype="0" fill="hold" nodeType="withEffect">
                                  <p:stCondLst>
                                    <p:cond delay="0"/>
                                  </p:stCondLst>
                                  <p:childTnLst>
                                    <p:set>
                                      <p:cBhvr>
                                        <p:cTn id="41" dur="1" fill="hold">
                                          <p:stCondLst>
                                            <p:cond delay="0"/>
                                          </p:stCondLst>
                                        </p:cTn>
                                        <p:tgtEl>
                                          <p:spTgt spid="140"/>
                                        </p:tgtEl>
                                        <p:attrNameLst>
                                          <p:attrName>style.visibility</p:attrName>
                                        </p:attrNameLst>
                                      </p:cBhvr>
                                      <p:to>
                                        <p:strVal val="visible"/>
                                      </p:to>
                                    </p:set>
                                    <p:animEffect transition="in" filter="fade">
                                      <p:cBhvr>
                                        <p:cTn id="42" dur="500"/>
                                        <p:tgtEl>
                                          <p:spTgt spid="140"/>
                                        </p:tgtEl>
                                      </p:cBhvr>
                                    </p:animEffect>
                                  </p:childTnLst>
                                </p:cTn>
                              </p:par>
                              <p:par>
                                <p:cTn id="43" presetID="1" presetClass="exit" presetSubtype="0" fill="hold" grpId="1" nodeType="withEffect">
                                  <p:stCondLst>
                                    <p:cond delay="0"/>
                                  </p:stCondLst>
                                  <p:childTnLst>
                                    <p:set>
                                      <p:cBhvr>
                                        <p:cTn id="44" dur="1" fill="hold">
                                          <p:stCondLst>
                                            <p:cond delay="0"/>
                                          </p:stCondLst>
                                        </p:cTn>
                                        <p:tgtEl>
                                          <p:spTgt spid="145"/>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110"/>
                                        </p:tgtEl>
                                        <p:attrNameLst>
                                          <p:attrName>style.visibility</p:attrName>
                                        </p:attrNameLst>
                                      </p:cBhvr>
                                      <p:to>
                                        <p:strVal val="visible"/>
                                      </p:to>
                                    </p:set>
                                    <p:animEffect transition="in" filter="fade">
                                      <p:cBhvr>
                                        <p:cTn id="47"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144" grpId="0"/>
      <p:bldP spid="144" grpId="1"/>
      <p:bldP spid="145" grpId="0"/>
      <p:bldP spid="145" grpId="1"/>
      <p:bldP spid="1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loud"/>
          <p:cNvSpPr>
            <a:spLocks noChangeAspect="1"/>
          </p:cNvSpPr>
          <p:nvPr/>
        </p:nvSpPr>
        <p:spPr bwMode="black">
          <a:xfrm>
            <a:off x="3133179" y="982662"/>
            <a:ext cx="9197743" cy="54507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algn="ctr">
              <a:lnSpc>
                <a:spcPct val="80000"/>
              </a:lnSpc>
            </a:pPr>
            <a:endParaRPr lang="en-US" sz="4400" spc="-150" dirty="0">
              <a:solidFill>
                <a:srgbClr val="FFFFFF"/>
              </a:solidFill>
              <a:latin typeface="Segoe UI Light"/>
            </a:endParaRPr>
          </a:p>
        </p:txBody>
      </p:sp>
      <p:cxnSp>
        <p:nvCxnSpPr>
          <p:cNvPr id="227" name="2 fg"/>
          <p:cNvCxnSpPr/>
          <p:nvPr/>
        </p:nvCxnSpPr>
        <p:spPr>
          <a:xfrm>
            <a:off x="1005627" y="5160033"/>
            <a:ext cx="338743" cy="10454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9" name="2   Arrow fg"/>
          <p:cNvCxnSpPr/>
          <p:nvPr/>
        </p:nvCxnSpPr>
        <p:spPr>
          <a:xfrm>
            <a:off x="2179637" y="5495042"/>
            <a:ext cx="1593360" cy="317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3" name="2 Arrow"/>
          <p:cNvCxnSpPr/>
          <p:nvPr/>
        </p:nvCxnSpPr>
        <p:spPr>
          <a:xfrm>
            <a:off x="1010114" y="2267026"/>
            <a:ext cx="2780886" cy="1305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2 Field Gateway"/>
          <p:cNvGrpSpPr/>
          <p:nvPr/>
        </p:nvGrpSpPr>
        <p:grpSpPr>
          <a:xfrm>
            <a:off x="1386312" y="4957895"/>
            <a:ext cx="769091" cy="1063609"/>
            <a:chOff x="1547306" y="5067599"/>
            <a:chExt cx="769091" cy="1063609"/>
          </a:xfrm>
        </p:grpSpPr>
        <p:sp>
          <p:nvSpPr>
            <p:cNvPr id="15" name="Rectangle 14"/>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75"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grpSp>
      <p:sp>
        <p:nvSpPr>
          <p:cNvPr id="28" name="Rectangle 27"/>
          <p:cNvSpPr/>
          <p:nvPr/>
        </p:nvSpPr>
        <p:spPr bwMode="auto">
          <a:xfrm>
            <a:off x="1" y="1768156"/>
            <a:ext cx="1004696" cy="43325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2 Device"/>
          <p:cNvSpPr txBox="1"/>
          <p:nvPr/>
        </p:nvSpPr>
        <p:spPr>
          <a:xfrm>
            <a:off x="1367461" y="6100731"/>
            <a:ext cx="3583925" cy="677108"/>
          </a:xfrm>
          <a:prstGeom prst="rect">
            <a:avLst/>
          </a:prstGeom>
          <a:gradFill>
            <a:gsLst>
              <a:gs pos="28000">
                <a:srgbClr val="5EB6DA"/>
              </a:gs>
              <a:gs pos="28000">
                <a:srgbClr val="3999C6"/>
              </a:gs>
            </a:gsLst>
            <a:lin ang="8100000" scaled="1"/>
          </a:gradFill>
        </p:spPr>
        <p:txBody>
          <a:bodyPr wrap="square" lIns="91440" tIns="91440" rIns="0" bIns="91440" rtlCol="0">
            <a:spAutoFit/>
          </a:bodyPr>
          <a:lstStyle>
            <a:defPPr>
              <a:defRPr lang="en-US"/>
            </a:defPPr>
            <a:lvl1pPr defTabSz="932597">
              <a:defRPr sz="1600">
                <a:solidFill>
                  <a:schemeClr val="bg2"/>
                </a:solidFill>
              </a:defRPr>
            </a:lvl1pPr>
          </a:lstStyle>
          <a:p>
            <a:r>
              <a:rPr lang="en-US" dirty="0">
                <a:solidFill>
                  <a:srgbClr val="FFFFFF"/>
                </a:solidFill>
              </a:rPr>
              <a:t>Device </a:t>
            </a:r>
          </a:p>
          <a:p>
            <a:r>
              <a:rPr lang="en-US" dirty="0">
                <a:solidFill>
                  <a:srgbClr val="FFFFFF"/>
                </a:solidFill>
              </a:rPr>
              <a:t>Connectivity &amp; Management</a:t>
            </a:r>
          </a:p>
        </p:txBody>
      </p:sp>
      <p:sp>
        <p:nvSpPr>
          <p:cNvPr id="56" name="3"/>
          <p:cNvSpPr txBox="1"/>
          <p:nvPr/>
        </p:nvSpPr>
        <p:spPr>
          <a:xfrm>
            <a:off x="5450422" y="6100731"/>
            <a:ext cx="3681432" cy="677108"/>
          </a:xfrm>
          <a:prstGeom prst="rect">
            <a:avLst/>
          </a:prstGeom>
          <a:gradFill>
            <a:gsLst>
              <a:gs pos="28000">
                <a:srgbClr val="5EB6DA"/>
              </a:gs>
              <a:gs pos="28000">
                <a:srgbClr val="3999C6"/>
              </a:gs>
            </a:gsLst>
            <a:lin ang="8100000" scaled="1"/>
          </a:gradFill>
        </p:spPr>
        <p:txBody>
          <a:bodyPr wrap="square" lIns="91440" tIns="91440" rIns="0" bIns="91440" rtlCol="0">
            <a:spAutoFit/>
          </a:bodyPr>
          <a:lstStyle/>
          <a:p>
            <a:pPr defTabSz="932597"/>
            <a:r>
              <a:rPr lang="en-US" sz="1600" dirty="0">
                <a:solidFill>
                  <a:srgbClr val="FFFFFF"/>
                </a:solidFill>
              </a:rPr>
              <a:t>Analytics &amp; </a:t>
            </a:r>
          </a:p>
          <a:p>
            <a:pPr defTabSz="932597"/>
            <a:r>
              <a:rPr lang="en-US" sz="1600" dirty="0">
                <a:solidFill>
                  <a:srgbClr val="FFFFFF"/>
                </a:solidFill>
              </a:rPr>
              <a:t>Operationalized Insights</a:t>
            </a:r>
          </a:p>
        </p:txBody>
      </p:sp>
      <p:sp>
        <p:nvSpPr>
          <p:cNvPr id="58" name="7 Presentation"/>
          <p:cNvSpPr txBox="1"/>
          <p:nvPr/>
        </p:nvSpPr>
        <p:spPr>
          <a:xfrm>
            <a:off x="9715484" y="6100731"/>
            <a:ext cx="2179368" cy="677108"/>
          </a:xfrm>
          <a:prstGeom prst="rect">
            <a:avLst/>
          </a:prstGeom>
          <a:gradFill>
            <a:gsLst>
              <a:gs pos="28000">
                <a:srgbClr val="5EB6DA"/>
              </a:gs>
              <a:gs pos="28000">
                <a:srgbClr val="3999C6"/>
              </a:gs>
            </a:gsLst>
            <a:lin ang="8100000" scaled="1"/>
          </a:gradFill>
        </p:spPr>
        <p:txBody>
          <a:bodyPr wrap="square" lIns="91440" tIns="91440" rIns="0" bIns="91440" rtlCol="0">
            <a:spAutoFit/>
          </a:bodyPr>
          <a:lstStyle>
            <a:defPPr>
              <a:defRPr lang="en-US"/>
            </a:defPPr>
            <a:lvl1pPr defTabSz="932597">
              <a:defRPr sz="1600">
                <a:solidFill>
                  <a:schemeClr val="bg2"/>
                </a:solidFill>
              </a:defRPr>
            </a:lvl1pPr>
          </a:lstStyle>
          <a:p>
            <a:r>
              <a:rPr lang="en-US" dirty="0">
                <a:solidFill>
                  <a:srgbClr val="FFFFFF"/>
                </a:solidFill>
              </a:rPr>
              <a:t>Presentation &amp; </a:t>
            </a:r>
          </a:p>
          <a:p>
            <a:r>
              <a:rPr lang="en-US" dirty="0">
                <a:solidFill>
                  <a:srgbClr val="FFFFFF"/>
                </a:solidFill>
              </a:rPr>
              <a:t>Business Connectivity</a:t>
            </a:r>
          </a:p>
        </p:txBody>
      </p:sp>
      <p:sp>
        <p:nvSpPr>
          <p:cNvPr id="5" name="Title 4"/>
          <p:cNvSpPr>
            <a:spLocks noGrp="1"/>
          </p:cNvSpPr>
          <p:nvPr>
            <p:ph type="title"/>
          </p:nvPr>
        </p:nvSpPr>
        <p:spPr/>
        <p:txBody>
          <a:bodyPr/>
          <a:lstStyle/>
          <a:p>
            <a:pPr lvl="0"/>
            <a:r>
              <a:rPr lang="en-US" dirty="0">
                <a:gradFill>
                  <a:gsLst>
                    <a:gs pos="1250">
                      <a:srgbClr val="404040"/>
                    </a:gs>
                    <a:gs pos="100000">
                      <a:srgbClr val="404040"/>
                    </a:gs>
                  </a:gsLst>
                  <a:lin ang="5400000" scaled="0"/>
                </a:gradFill>
              </a:rPr>
              <a:t>IoT Device &amp; Cloud Patterns</a:t>
            </a:r>
            <a:endParaRPr lang="en-US" dirty="0"/>
          </a:p>
        </p:txBody>
      </p:sp>
      <p:cxnSp>
        <p:nvCxnSpPr>
          <p:cNvPr id="237" name="Straight Arrow Connector 236"/>
          <p:cNvCxnSpPr/>
          <p:nvPr/>
        </p:nvCxnSpPr>
        <p:spPr>
          <a:xfrm>
            <a:off x="4951386" y="5125902"/>
            <a:ext cx="457200"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p:cNvCxnSpPr/>
          <p:nvPr/>
        </p:nvCxnSpPr>
        <p:spPr>
          <a:xfrm>
            <a:off x="4951386" y="3834906"/>
            <a:ext cx="457200"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p:cNvCxnSpPr/>
          <p:nvPr/>
        </p:nvCxnSpPr>
        <p:spPr>
          <a:xfrm>
            <a:off x="4951386" y="2620274"/>
            <a:ext cx="457200"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p:cNvCxnSpPr/>
          <p:nvPr/>
        </p:nvCxnSpPr>
        <p:spPr>
          <a:xfrm>
            <a:off x="9254171" y="5125902"/>
            <a:ext cx="365760"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p:cNvCxnSpPr/>
          <p:nvPr/>
        </p:nvCxnSpPr>
        <p:spPr>
          <a:xfrm>
            <a:off x="9254171" y="3968875"/>
            <a:ext cx="365760"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1" name="Straight Arrow Connector 250"/>
          <p:cNvCxnSpPr/>
          <p:nvPr/>
        </p:nvCxnSpPr>
        <p:spPr>
          <a:xfrm>
            <a:off x="9254171" y="2620274"/>
            <a:ext cx="365760"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8" name="1 Devices - sensors"/>
          <p:cNvGrpSpPr/>
          <p:nvPr/>
        </p:nvGrpSpPr>
        <p:grpSpPr>
          <a:xfrm>
            <a:off x="115914" y="2043077"/>
            <a:ext cx="871159" cy="3991585"/>
            <a:chOff x="276909" y="1995490"/>
            <a:chExt cx="871159" cy="3991585"/>
          </a:xfrm>
        </p:grpSpPr>
        <p:sp>
          <p:nvSpPr>
            <p:cNvPr id="230" name="Rectangle 229"/>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32" name="TextBox 231"/>
            <p:cNvSpPr txBox="1"/>
            <p:nvPr/>
          </p:nvSpPr>
          <p:spPr>
            <a:xfrm rot="16200000">
              <a:off x="-1511456" y="3783855"/>
              <a:ext cx="3976839" cy="400110"/>
            </a:xfrm>
            <a:prstGeom prst="rect">
              <a:avLst/>
            </a:prstGeom>
            <a:noFill/>
            <a:ln>
              <a:noFill/>
              <a:headEnd type="none" w="med" len="med"/>
              <a:tailEnd type="none" w="med" len="med"/>
            </a:ln>
          </p:spPr>
          <p:txBody>
            <a:bodyPr wrap="square" lIns="0" tIns="0" rIns="0" bIns="0" rtlCol="0">
              <a:spAutoFit/>
            </a:bodyPr>
            <a:lstStyle/>
            <a:p>
              <a:pPr algn="ctr" defTabSz="932384"/>
              <a:r>
                <a:rPr lang="en-US" sz="1400" spc="-38"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Devices</a:t>
              </a:r>
            </a:p>
            <a:p>
              <a:pPr algn="ctr" defTabSz="932384"/>
              <a:r>
                <a:rPr lang="en-US" sz="1200" spc="-38" dirty="0">
                  <a:solidFill>
                    <a:prstClr val="black"/>
                  </a:solidFill>
                  <a:latin typeface="Segoe UI Semibold" panose="020B0702040204020203" pitchFamily="34" charset="0"/>
                  <a:ea typeface="Segoe UI" pitchFamily="34" charset="0"/>
                  <a:cs typeface="Segoe UI Semibold" panose="020B0702040204020203" pitchFamily="34" charset="0"/>
                </a:rPr>
                <a:t>RTOS, Linux, Windows, Android, iOS </a:t>
              </a:r>
            </a:p>
          </p:txBody>
        </p:sp>
        <p:sp>
          <p:nvSpPr>
            <p:cNvPr id="234"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36"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0" name="Rectangle 239"/>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1"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3"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5"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7"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247"/>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2"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4"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5" name="Rectangle 254"/>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6"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7" name="Rectangle 256"/>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8"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60"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3 Protocol Adaptation"/>
          <p:cNvGrpSpPr/>
          <p:nvPr/>
        </p:nvGrpSpPr>
        <p:grpSpPr>
          <a:xfrm>
            <a:off x="2957554" y="2430462"/>
            <a:ext cx="830388" cy="1062230"/>
            <a:chOff x="2503269" y="3539000"/>
            <a:chExt cx="901479" cy="1062230"/>
          </a:xfrm>
        </p:grpSpPr>
        <p:sp>
          <p:nvSpPr>
            <p:cNvPr id="17" name="Rectangle 16"/>
            <p:cNvSpPr/>
            <p:nvPr/>
          </p:nvSpPr>
          <p:spPr bwMode="auto">
            <a:xfrm>
              <a:off x="2503269" y="3539000"/>
              <a:ext cx="901479"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67"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68"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69"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71"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74"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cxnSp>
          <p:nvCxnSpPr>
            <p:cNvPr id="16" name="Elbow Connector 15"/>
            <p:cNvCxnSpPr>
              <a:stCxn id="167" idx="3"/>
              <a:endCxn id="171"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9" name="Elbow Connector 198"/>
            <p:cNvCxnSpPr>
              <a:stCxn id="168" idx="3"/>
              <a:endCxn id="171"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1" name="Elbow Connector 260"/>
            <p:cNvCxnSpPr>
              <a:stCxn id="169" idx="3"/>
              <a:endCxn id="171"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Elbow Connector 261"/>
            <p:cNvCxnSpPr>
              <a:stCxn id="174" idx="3"/>
              <a:endCxn id="171"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31" name="4  Batch Analytics &amp; Visualizations"/>
          <p:cNvGrpSpPr/>
          <p:nvPr/>
        </p:nvGrpSpPr>
        <p:grpSpPr>
          <a:xfrm>
            <a:off x="5450423" y="2008244"/>
            <a:ext cx="3672108" cy="1204299"/>
            <a:chOff x="5450423" y="2008244"/>
            <a:chExt cx="3672108" cy="1204299"/>
          </a:xfrm>
        </p:grpSpPr>
        <p:sp>
          <p:nvSpPr>
            <p:cNvPr id="20" name="Rectangle 19"/>
            <p:cNvSpPr/>
            <p:nvPr/>
          </p:nvSpPr>
          <p:spPr bwMode="auto">
            <a:xfrm rot="16200000">
              <a:off x="6684327" y="774340"/>
              <a:ext cx="1204299" cy="3672108"/>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b="1"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Batch Analytics &amp; Visualizations</a:t>
              </a:r>
            </a:p>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Azure HDInsight, AzureML, Power BI, </a:t>
              </a:r>
            </a:p>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Azure Data Factory, Azure Data Lake</a:t>
              </a:r>
            </a:p>
          </p:txBody>
        </p:sp>
        <p:sp>
          <p:nvSpPr>
            <p:cNvPr id="170" name="Donut 15"/>
            <p:cNvSpPr/>
            <p:nvPr/>
          </p:nvSpPr>
          <p:spPr bwMode="auto">
            <a:xfrm>
              <a:off x="8363927" y="2355744"/>
              <a:ext cx="201211" cy="200210"/>
            </a:xfrm>
            <a:custGeom>
              <a:avLst/>
              <a:gdLst/>
              <a:ahLst/>
              <a:cxnLst/>
              <a:rect l="l" t="t" r="r" b="b"/>
              <a:pathLst>
                <a:path w="786988" h="783276">
                  <a:moveTo>
                    <a:pt x="469995" y="99669"/>
                  </a:moveTo>
                  <a:cubicBezTo>
                    <a:pt x="349970" y="99669"/>
                    <a:pt x="252671" y="196968"/>
                    <a:pt x="252671" y="316993"/>
                  </a:cubicBezTo>
                  <a:cubicBezTo>
                    <a:pt x="252671" y="437018"/>
                    <a:pt x="349970" y="534317"/>
                    <a:pt x="469995" y="534317"/>
                  </a:cubicBezTo>
                  <a:cubicBezTo>
                    <a:pt x="590020" y="534317"/>
                    <a:pt x="687319" y="437018"/>
                    <a:pt x="687319" y="316993"/>
                  </a:cubicBezTo>
                  <a:cubicBezTo>
                    <a:pt x="687319" y="196968"/>
                    <a:pt x="590020" y="99669"/>
                    <a:pt x="469995" y="99669"/>
                  </a:cubicBezTo>
                  <a:close/>
                  <a:moveTo>
                    <a:pt x="469995" y="0"/>
                  </a:moveTo>
                  <a:cubicBezTo>
                    <a:pt x="645065" y="0"/>
                    <a:pt x="786988" y="141923"/>
                    <a:pt x="786988" y="316993"/>
                  </a:cubicBezTo>
                  <a:cubicBezTo>
                    <a:pt x="786988" y="492063"/>
                    <a:pt x="645065" y="633986"/>
                    <a:pt x="469995" y="633986"/>
                  </a:cubicBezTo>
                  <a:cubicBezTo>
                    <a:pt x="406791" y="633986"/>
                    <a:pt x="347908" y="615489"/>
                    <a:pt x="298782" y="583117"/>
                  </a:cubicBezTo>
                  <a:lnTo>
                    <a:pt x="118646" y="762954"/>
                  </a:lnTo>
                  <a:cubicBezTo>
                    <a:pt x="91472" y="790083"/>
                    <a:pt x="47451" y="790046"/>
                    <a:pt x="20322" y="762872"/>
                  </a:cubicBezTo>
                  <a:cubicBezTo>
                    <a:pt x="-6806" y="735698"/>
                    <a:pt x="-6770" y="691678"/>
                    <a:pt x="20404" y="664549"/>
                  </a:cubicBezTo>
                  <a:lnTo>
                    <a:pt x="201471" y="483783"/>
                  </a:lnTo>
                  <a:cubicBezTo>
                    <a:pt x="170460" y="435720"/>
                    <a:pt x="153002" y="378395"/>
                    <a:pt x="153002" y="316993"/>
                  </a:cubicBezTo>
                  <a:cubicBezTo>
                    <a:pt x="153002" y="141923"/>
                    <a:pt x="294925" y="0"/>
                    <a:pt x="469995" y="0"/>
                  </a:cubicBez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pic>
          <p:nvPicPr>
            <p:cNvPr id="172" name="Picture 171"/>
            <p:cNvPicPr>
              <a:picLocks noChangeAspect="1"/>
            </p:cNvPicPr>
            <p:nvPr/>
          </p:nvPicPr>
          <p:blipFill rotWithShape="1">
            <a:blip r:embed="rId9"/>
            <a:srcRect l="4124" t="4367" r="3458" b="2343"/>
            <a:stretch/>
          </p:blipFill>
          <p:spPr>
            <a:xfrm>
              <a:off x="8650346" y="2347608"/>
              <a:ext cx="227584" cy="228730"/>
            </a:xfrm>
            <a:prstGeom prst="rect">
              <a:avLst/>
            </a:prstGeom>
          </p:spPr>
        </p:pic>
        <p:pic>
          <p:nvPicPr>
            <p:cNvPr id="68" name="Picture 67"/>
            <p:cNvPicPr>
              <a:picLocks noChangeAspect="1"/>
            </p:cNvPicPr>
            <p:nvPr/>
          </p:nvPicPr>
          <p:blipFill>
            <a:blip r:embed="rId10">
              <a:clrChange>
                <a:clrFrom>
                  <a:srgbClr val="FFFFFF"/>
                </a:clrFrom>
                <a:clrTo>
                  <a:srgbClr val="FFFFFF">
                    <a:alpha val="0"/>
                  </a:srgbClr>
                </a:clrTo>
              </a:clrChange>
            </a:blip>
            <a:stretch>
              <a:fillRect/>
            </a:stretch>
          </p:blipFill>
          <p:spPr>
            <a:xfrm>
              <a:off x="8011778" y="2480749"/>
              <a:ext cx="965079" cy="656115"/>
            </a:xfrm>
            <a:prstGeom prst="rect">
              <a:avLst/>
            </a:prstGeom>
          </p:spPr>
        </p:pic>
      </p:grpSp>
      <p:grpSp>
        <p:nvGrpSpPr>
          <p:cNvPr id="334" name="5 Hot Path Analytics"/>
          <p:cNvGrpSpPr/>
          <p:nvPr/>
        </p:nvGrpSpPr>
        <p:grpSpPr>
          <a:xfrm>
            <a:off x="5450422" y="3328732"/>
            <a:ext cx="3681432" cy="1277142"/>
            <a:chOff x="5450422" y="3278736"/>
            <a:chExt cx="3681432" cy="1184581"/>
          </a:xfrm>
        </p:grpSpPr>
        <p:sp>
          <p:nvSpPr>
            <p:cNvPr id="19" name="Rectangle 18"/>
            <p:cNvSpPr/>
            <p:nvPr/>
          </p:nvSpPr>
          <p:spPr bwMode="auto">
            <a:xfrm rot="16200000">
              <a:off x="6709892" y="2019266"/>
              <a:ext cx="1153167" cy="3672108"/>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Hot Path Analytics</a:t>
              </a:r>
            </a:p>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Azure Stream Analytics, Azure HDInsight Storm</a:t>
              </a:r>
            </a:p>
          </p:txBody>
        </p:sp>
        <p:pic>
          <p:nvPicPr>
            <p:cNvPr id="69" name="Picture 68"/>
            <p:cNvPicPr>
              <a:picLocks noChangeAspect="1"/>
            </p:cNvPicPr>
            <p:nvPr/>
          </p:nvPicPr>
          <p:blipFill>
            <a:blip r:embed="rId11">
              <a:clrChange>
                <a:clrFrom>
                  <a:srgbClr val="FFFFFF"/>
                </a:clrFrom>
                <a:clrTo>
                  <a:srgbClr val="FFFFFF">
                    <a:alpha val="0"/>
                  </a:srgbClr>
                </a:clrTo>
              </a:clrChange>
            </a:blip>
            <a:stretch>
              <a:fillRect/>
            </a:stretch>
          </p:blipFill>
          <p:spPr>
            <a:xfrm>
              <a:off x="8089835" y="3293698"/>
              <a:ext cx="1042019" cy="540305"/>
            </a:xfrm>
            <a:prstGeom prst="rect">
              <a:avLst/>
            </a:prstGeom>
          </p:spPr>
        </p:pic>
        <p:sp>
          <p:nvSpPr>
            <p:cNvPr id="86" name="Freeform 85"/>
            <p:cNvSpPr/>
            <p:nvPr/>
          </p:nvSpPr>
          <p:spPr bwMode="auto">
            <a:xfrm>
              <a:off x="8082643" y="3758837"/>
              <a:ext cx="562569" cy="704480"/>
            </a:xfrm>
            <a:custGeom>
              <a:avLst/>
              <a:gdLst>
                <a:gd name="connsiteX0" fmla="*/ 0 w 562569"/>
                <a:gd name="connsiteY0" fmla="*/ 0 h 704480"/>
                <a:gd name="connsiteX1" fmla="*/ 0 w 562569"/>
                <a:gd name="connsiteY1" fmla="*/ 0 h 704480"/>
                <a:gd name="connsiteX2" fmla="*/ 506186 w 562569"/>
                <a:gd name="connsiteY2" fmla="*/ 568234 h 704480"/>
                <a:gd name="connsiteX3" fmla="*/ 522514 w 562569"/>
                <a:gd name="connsiteY3" fmla="*/ 620486 h 704480"/>
                <a:gd name="connsiteX4" fmla="*/ 535577 w 562569"/>
                <a:gd name="connsiteY4" fmla="*/ 649877 h 704480"/>
                <a:gd name="connsiteX5" fmla="*/ 538843 w 562569"/>
                <a:gd name="connsiteY5" fmla="*/ 666206 h 704480"/>
                <a:gd name="connsiteX6" fmla="*/ 551906 w 562569"/>
                <a:gd name="connsiteY6" fmla="*/ 679269 h 704480"/>
                <a:gd name="connsiteX7" fmla="*/ 551906 w 562569"/>
                <a:gd name="connsiteY7" fmla="*/ 672737 h 70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569" h="704480">
                  <a:moveTo>
                    <a:pt x="0" y="0"/>
                  </a:moveTo>
                  <a:lnTo>
                    <a:pt x="0" y="0"/>
                  </a:lnTo>
                  <a:cubicBezTo>
                    <a:pt x="168729" y="189411"/>
                    <a:pt x="340331" y="376301"/>
                    <a:pt x="506186" y="568234"/>
                  </a:cubicBezTo>
                  <a:cubicBezTo>
                    <a:pt x="525364" y="590428"/>
                    <a:pt x="515255" y="598709"/>
                    <a:pt x="522514" y="620486"/>
                  </a:cubicBezTo>
                  <a:cubicBezTo>
                    <a:pt x="533359" y="653020"/>
                    <a:pt x="530233" y="628504"/>
                    <a:pt x="535577" y="649877"/>
                  </a:cubicBezTo>
                  <a:cubicBezTo>
                    <a:pt x="536923" y="655262"/>
                    <a:pt x="536089" y="661387"/>
                    <a:pt x="538843" y="666206"/>
                  </a:cubicBezTo>
                  <a:cubicBezTo>
                    <a:pt x="601893" y="776543"/>
                    <a:pt x="515111" y="605679"/>
                    <a:pt x="551906" y="679269"/>
                  </a:cubicBezTo>
                  <a:lnTo>
                    <a:pt x="551906" y="672737"/>
                  </a:ln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FFFFFF"/>
                </a:solidFill>
              </a:endParaRPr>
            </a:p>
          </p:txBody>
        </p:sp>
        <p:grpSp>
          <p:nvGrpSpPr>
            <p:cNvPr id="91" name="Group 90"/>
            <p:cNvGrpSpPr/>
            <p:nvPr/>
          </p:nvGrpSpPr>
          <p:grpSpPr>
            <a:xfrm>
              <a:off x="8351817" y="3852488"/>
              <a:ext cx="490879" cy="404121"/>
              <a:chOff x="7675590" y="3471813"/>
              <a:chExt cx="577669" cy="475570"/>
            </a:xfrm>
          </p:grpSpPr>
          <p:sp>
            <p:nvSpPr>
              <p:cNvPr id="299" name="Freeform 298"/>
              <p:cNvSpPr>
                <a:spLocks noEditPoints="1"/>
              </p:cNvSpPr>
              <p:nvPr/>
            </p:nvSpPr>
            <p:spPr bwMode="auto">
              <a:xfrm>
                <a:off x="7779932" y="3471813"/>
                <a:ext cx="473327" cy="47557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34294" bIns="34294" numCol="1" spcCol="0" rtlCol="0" fromWordArt="0" anchor="b" anchorCtr="0" forceAA="0" compatLnSpc="1">
                <a:prstTxWarp prst="textNoShape">
                  <a:avLst/>
                </a:prstTxWarp>
                <a:noAutofit/>
              </a:body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89" name="Group 88"/>
              <p:cNvGrpSpPr/>
              <p:nvPr/>
            </p:nvGrpSpPr>
            <p:grpSpPr>
              <a:xfrm>
                <a:off x="7782698" y="3571498"/>
                <a:ext cx="341279" cy="239441"/>
                <a:chOff x="9441838" y="3565088"/>
                <a:chExt cx="1231545" cy="864052"/>
              </a:xfrm>
              <a:solidFill>
                <a:schemeClr val="bg1"/>
              </a:solidFill>
            </p:grpSpPr>
            <p:sp>
              <p:nvSpPr>
                <p:cNvPr id="87" name="Oval 86"/>
                <p:cNvSpPr/>
                <p:nvPr/>
              </p:nvSpPr>
              <p:spPr bwMode="auto">
                <a:xfrm>
                  <a:off x="9916043" y="3671804"/>
                  <a:ext cx="757340" cy="75733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00" name="Oval 299"/>
                <p:cNvSpPr/>
                <p:nvPr/>
              </p:nvSpPr>
              <p:spPr bwMode="auto">
                <a:xfrm>
                  <a:off x="9441838" y="3565088"/>
                  <a:ext cx="971392" cy="57492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1" name="Freeform 80"/>
              <p:cNvSpPr/>
              <p:nvPr/>
            </p:nvSpPr>
            <p:spPr bwMode="auto">
              <a:xfrm>
                <a:off x="7726563" y="3624414"/>
                <a:ext cx="311448" cy="74608"/>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Lst>
                <a:ahLst/>
                <a:cxnLst>
                  <a:cxn ang="0">
                    <a:pos x="connsiteX0" y="connsiteY0"/>
                  </a:cxn>
                  <a:cxn ang="0">
                    <a:pos x="connsiteX1" y="connsiteY1"/>
                  </a:cxn>
                  <a:cxn ang="0">
                    <a:pos x="connsiteX2" y="connsiteY2"/>
                  </a:cxn>
                </a:cxnLst>
                <a:rect l="l" t="t" r="r" b="b"/>
                <a:pathLst>
                  <a:path w="10784" h="20445">
                    <a:moveTo>
                      <a:pt x="10784" y="15756"/>
                    </a:moveTo>
                    <a:cubicBezTo>
                      <a:pt x="6939" y="-15198"/>
                      <a:pt x="4490" y="7431"/>
                      <a:pt x="2974" y="16574"/>
                    </a:cubicBezTo>
                    <a:cubicBezTo>
                      <a:pt x="1458" y="25717"/>
                      <a:pt x="393" y="16153"/>
                      <a:pt x="0" y="13449"/>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FFFFFF"/>
                  </a:solidFill>
                </a:endParaRPr>
              </a:p>
            </p:txBody>
          </p:sp>
          <p:sp>
            <p:nvSpPr>
              <p:cNvPr id="297" name="Freeform 296"/>
              <p:cNvSpPr/>
              <p:nvPr/>
            </p:nvSpPr>
            <p:spPr bwMode="auto">
              <a:xfrm>
                <a:off x="7675590" y="3678237"/>
                <a:ext cx="313120" cy="71900"/>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 name="connsiteX0" fmla="*/ 10784 w 10784"/>
                  <a:gd name="connsiteY0" fmla="*/ 15201 h 21304"/>
                  <a:gd name="connsiteX1" fmla="*/ 5063 w 10784"/>
                  <a:gd name="connsiteY1" fmla="*/ 17805 h 21304"/>
                  <a:gd name="connsiteX2" fmla="*/ 0 w 10784"/>
                  <a:gd name="connsiteY2" fmla="*/ 12894 h 21304"/>
                  <a:gd name="connsiteX0" fmla="*/ 10784 w 10784"/>
                  <a:gd name="connsiteY0" fmla="*/ 14472 h 19292"/>
                  <a:gd name="connsiteX1" fmla="*/ 5063 w 10784"/>
                  <a:gd name="connsiteY1" fmla="*/ 17076 h 19292"/>
                  <a:gd name="connsiteX2" fmla="*/ 0 w 10784"/>
                  <a:gd name="connsiteY2" fmla="*/ 12165 h 19292"/>
                  <a:gd name="connsiteX0" fmla="*/ 10784 w 10784"/>
                  <a:gd name="connsiteY0" fmla="*/ 11390 h 16210"/>
                  <a:gd name="connsiteX1" fmla="*/ 5063 w 10784"/>
                  <a:gd name="connsiteY1" fmla="*/ 13994 h 16210"/>
                  <a:gd name="connsiteX2" fmla="*/ 0 w 10784"/>
                  <a:gd name="connsiteY2" fmla="*/ 9083 h 16210"/>
                  <a:gd name="connsiteX0" fmla="*/ 10784 w 10784"/>
                  <a:gd name="connsiteY0" fmla="*/ 11390 h 19703"/>
                  <a:gd name="connsiteX1" fmla="*/ 5063 w 10784"/>
                  <a:gd name="connsiteY1" fmla="*/ 13994 h 19703"/>
                  <a:gd name="connsiteX2" fmla="*/ 0 w 10784"/>
                  <a:gd name="connsiteY2" fmla="*/ 9083 h 19703"/>
                </a:gdLst>
                <a:ahLst/>
                <a:cxnLst>
                  <a:cxn ang="0">
                    <a:pos x="connsiteX0" y="connsiteY0"/>
                  </a:cxn>
                  <a:cxn ang="0">
                    <a:pos x="connsiteX1" y="connsiteY1"/>
                  </a:cxn>
                  <a:cxn ang="0">
                    <a:pos x="connsiteX2" y="connsiteY2"/>
                  </a:cxn>
                </a:cxnLst>
                <a:rect l="l" t="t" r="r" b="b"/>
                <a:pathLst>
                  <a:path w="10784" h="19703">
                    <a:moveTo>
                      <a:pt x="10784" y="11390"/>
                    </a:moveTo>
                    <a:cubicBezTo>
                      <a:pt x="7502" y="-12617"/>
                      <a:pt x="6086" y="7828"/>
                      <a:pt x="5063" y="13994"/>
                    </a:cubicBezTo>
                    <a:cubicBezTo>
                      <a:pt x="4040" y="20160"/>
                      <a:pt x="1731" y="24689"/>
                      <a:pt x="0" y="9083"/>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FFFFFF"/>
                  </a:solidFill>
                </a:endParaRPr>
              </a:p>
            </p:txBody>
          </p:sp>
          <p:sp>
            <p:nvSpPr>
              <p:cNvPr id="298" name="Freeform 297"/>
              <p:cNvSpPr/>
              <p:nvPr/>
            </p:nvSpPr>
            <p:spPr bwMode="auto">
              <a:xfrm>
                <a:off x="7675591" y="3738652"/>
                <a:ext cx="307517" cy="73724"/>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 name="connsiteX0" fmla="*/ 10784 w 10784"/>
                  <a:gd name="connsiteY0" fmla="*/ 13023 h 26368"/>
                  <a:gd name="connsiteX1" fmla="*/ 5204 w 10784"/>
                  <a:gd name="connsiteY1" fmla="*/ 23964 h 26368"/>
                  <a:gd name="connsiteX2" fmla="*/ 0 w 10784"/>
                  <a:gd name="connsiteY2" fmla="*/ 10716 h 26368"/>
                  <a:gd name="connsiteX0" fmla="*/ 10784 w 10784"/>
                  <a:gd name="connsiteY0" fmla="*/ 7155 h 20500"/>
                  <a:gd name="connsiteX1" fmla="*/ 5204 w 10784"/>
                  <a:gd name="connsiteY1" fmla="*/ 18096 h 20500"/>
                  <a:gd name="connsiteX2" fmla="*/ 0 w 10784"/>
                  <a:gd name="connsiteY2" fmla="*/ 4848 h 20500"/>
                  <a:gd name="connsiteX0" fmla="*/ 10784 w 10784"/>
                  <a:gd name="connsiteY0" fmla="*/ 6425 h 18282"/>
                  <a:gd name="connsiteX1" fmla="*/ 5204 w 10784"/>
                  <a:gd name="connsiteY1" fmla="*/ 17366 h 18282"/>
                  <a:gd name="connsiteX2" fmla="*/ 0 w 10784"/>
                  <a:gd name="connsiteY2" fmla="*/ 4118 h 18282"/>
                  <a:gd name="connsiteX0" fmla="*/ 10784 w 10784"/>
                  <a:gd name="connsiteY0" fmla="*/ 6425 h 18593"/>
                  <a:gd name="connsiteX1" fmla="*/ 5204 w 10784"/>
                  <a:gd name="connsiteY1" fmla="*/ 17366 h 18593"/>
                  <a:gd name="connsiteX2" fmla="*/ 0 w 10784"/>
                  <a:gd name="connsiteY2" fmla="*/ 4118 h 18593"/>
                  <a:gd name="connsiteX0" fmla="*/ 10784 w 10784"/>
                  <a:gd name="connsiteY0" fmla="*/ 6773 h 19765"/>
                  <a:gd name="connsiteX1" fmla="*/ 5204 w 10784"/>
                  <a:gd name="connsiteY1" fmla="*/ 17714 h 19765"/>
                  <a:gd name="connsiteX2" fmla="*/ 0 w 10784"/>
                  <a:gd name="connsiteY2" fmla="*/ 4466 h 19765"/>
                  <a:gd name="connsiteX0" fmla="*/ 10784 w 10784"/>
                  <a:gd name="connsiteY0" fmla="*/ 8591 h 21583"/>
                  <a:gd name="connsiteX1" fmla="*/ 5204 w 10784"/>
                  <a:gd name="connsiteY1" fmla="*/ 19532 h 21583"/>
                  <a:gd name="connsiteX2" fmla="*/ 0 w 10784"/>
                  <a:gd name="connsiteY2" fmla="*/ 6284 h 21583"/>
                  <a:gd name="connsiteX0" fmla="*/ 10784 w 10784"/>
                  <a:gd name="connsiteY0" fmla="*/ 7120 h 20112"/>
                  <a:gd name="connsiteX1" fmla="*/ 5204 w 10784"/>
                  <a:gd name="connsiteY1" fmla="*/ 18061 h 20112"/>
                  <a:gd name="connsiteX2" fmla="*/ 0 w 10784"/>
                  <a:gd name="connsiteY2" fmla="*/ 4813 h 20112"/>
                  <a:gd name="connsiteX0" fmla="*/ 10784 w 10784"/>
                  <a:gd name="connsiteY0" fmla="*/ 8331 h 21323"/>
                  <a:gd name="connsiteX1" fmla="*/ 5204 w 10784"/>
                  <a:gd name="connsiteY1" fmla="*/ 19272 h 21323"/>
                  <a:gd name="connsiteX2" fmla="*/ 0 w 10784"/>
                  <a:gd name="connsiteY2" fmla="*/ 6024 h 21323"/>
                  <a:gd name="connsiteX0" fmla="*/ 10784 w 10784"/>
                  <a:gd name="connsiteY0" fmla="*/ 7812 h 20804"/>
                  <a:gd name="connsiteX1" fmla="*/ 5204 w 10784"/>
                  <a:gd name="connsiteY1" fmla="*/ 18753 h 20804"/>
                  <a:gd name="connsiteX2" fmla="*/ 0 w 10784"/>
                  <a:gd name="connsiteY2" fmla="*/ 5505 h 20804"/>
                  <a:gd name="connsiteX0" fmla="*/ 10948 w 10948"/>
                  <a:gd name="connsiteY0" fmla="*/ 6691 h 17636"/>
                  <a:gd name="connsiteX1" fmla="*/ 5368 w 10948"/>
                  <a:gd name="connsiteY1" fmla="*/ 17632 h 17636"/>
                  <a:gd name="connsiteX2" fmla="*/ 0 w 10948"/>
                  <a:gd name="connsiteY2" fmla="*/ 4186 h 17636"/>
                  <a:gd name="connsiteX0" fmla="*/ 10948 w 10948"/>
                  <a:gd name="connsiteY0" fmla="*/ 6691 h 17636"/>
                  <a:gd name="connsiteX1" fmla="*/ 5368 w 10948"/>
                  <a:gd name="connsiteY1" fmla="*/ 17632 h 17636"/>
                  <a:gd name="connsiteX2" fmla="*/ 0 w 10948"/>
                  <a:gd name="connsiteY2" fmla="*/ 4186 h 17636"/>
                  <a:gd name="connsiteX0" fmla="*/ 10971 w 10971"/>
                  <a:gd name="connsiteY0" fmla="*/ 6691 h 17636"/>
                  <a:gd name="connsiteX1" fmla="*/ 5391 w 10971"/>
                  <a:gd name="connsiteY1" fmla="*/ 17632 h 17636"/>
                  <a:gd name="connsiteX2" fmla="*/ 0 w 10971"/>
                  <a:gd name="connsiteY2" fmla="*/ 4186 h 17636"/>
                  <a:gd name="connsiteX0" fmla="*/ 10971 w 10971"/>
                  <a:gd name="connsiteY0" fmla="*/ 6691 h 17636"/>
                  <a:gd name="connsiteX1" fmla="*/ 5391 w 10971"/>
                  <a:gd name="connsiteY1" fmla="*/ 17632 h 17636"/>
                  <a:gd name="connsiteX2" fmla="*/ 0 w 10971"/>
                  <a:gd name="connsiteY2" fmla="*/ 4186 h 17636"/>
                  <a:gd name="connsiteX0" fmla="*/ 10666 w 10666"/>
                  <a:gd name="connsiteY0" fmla="*/ 6761 h 17703"/>
                  <a:gd name="connsiteX1" fmla="*/ 5086 w 10666"/>
                  <a:gd name="connsiteY1" fmla="*/ 17702 h 17703"/>
                  <a:gd name="connsiteX2" fmla="*/ 0 w 10666"/>
                  <a:gd name="connsiteY2" fmla="*/ 7432 h 17703"/>
                  <a:gd name="connsiteX0" fmla="*/ 10877 w 10877"/>
                  <a:gd name="connsiteY0" fmla="*/ 6669 h 17617"/>
                  <a:gd name="connsiteX1" fmla="*/ 5297 w 10877"/>
                  <a:gd name="connsiteY1" fmla="*/ 17610 h 17617"/>
                  <a:gd name="connsiteX2" fmla="*/ 0 w 10877"/>
                  <a:gd name="connsiteY2" fmla="*/ 3172 h 17617"/>
                  <a:gd name="connsiteX0" fmla="*/ 10877 w 10877"/>
                  <a:gd name="connsiteY0" fmla="*/ 6669 h 17617"/>
                  <a:gd name="connsiteX1" fmla="*/ 5297 w 10877"/>
                  <a:gd name="connsiteY1" fmla="*/ 17610 h 17617"/>
                  <a:gd name="connsiteX2" fmla="*/ 0 w 10877"/>
                  <a:gd name="connsiteY2" fmla="*/ 3172 h 17617"/>
                  <a:gd name="connsiteX0" fmla="*/ 10877 w 10877"/>
                  <a:gd name="connsiteY0" fmla="*/ 7417 h 20060"/>
                  <a:gd name="connsiteX1" fmla="*/ 5297 w 10877"/>
                  <a:gd name="connsiteY1" fmla="*/ 18358 h 20060"/>
                  <a:gd name="connsiteX2" fmla="*/ 0 w 10877"/>
                  <a:gd name="connsiteY2" fmla="*/ 3920 h 20060"/>
                  <a:gd name="connsiteX0" fmla="*/ 10971 w 10971"/>
                  <a:gd name="connsiteY0" fmla="*/ 6682 h 17628"/>
                  <a:gd name="connsiteX1" fmla="*/ 5391 w 10971"/>
                  <a:gd name="connsiteY1" fmla="*/ 17623 h 17628"/>
                  <a:gd name="connsiteX2" fmla="*/ 0 w 10971"/>
                  <a:gd name="connsiteY2" fmla="*/ 3780 h 17628"/>
                  <a:gd name="connsiteX0" fmla="*/ 10971 w 10971"/>
                  <a:gd name="connsiteY0" fmla="*/ 6682 h 18885"/>
                  <a:gd name="connsiteX1" fmla="*/ 5391 w 10971"/>
                  <a:gd name="connsiteY1" fmla="*/ 17623 h 18885"/>
                  <a:gd name="connsiteX2" fmla="*/ 0 w 10971"/>
                  <a:gd name="connsiteY2" fmla="*/ 3780 h 18885"/>
                  <a:gd name="connsiteX0" fmla="*/ 10971 w 10971"/>
                  <a:gd name="connsiteY0" fmla="*/ 7726 h 22919"/>
                  <a:gd name="connsiteX1" fmla="*/ 5391 w 10971"/>
                  <a:gd name="connsiteY1" fmla="*/ 18667 h 22919"/>
                  <a:gd name="connsiteX2" fmla="*/ 0 w 10971"/>
                  <a:gd name="connsiteY2" fmla="*/ 4824 h 22919"/>
                  <a:gd name="connsiteX0" fmla="*/ 10971 w 10971"/>
                  <a:gd name="connsiteY0" fmla="*/ 7466 h 21967"/>
                  <a:gd name="connsiteX1" fmla="*/ 5391 w 10971"/>
                  <a:gd name="connsiteY1" fmla="*/ 18407 h 21967"/>
                  <a:gd name="connsiteX2" fmla="*/ 0 w 10971"/>
                  <a:gd name="connsiteY2" fmla="*/ 4564 h 21967"/>
                  <a:gd name="connsiteX0" fmla="*/ 10971 w 10971"/>
                  <a:gd name="connsiteY0" fmla="*/ 7466 h 21070"/>
                  <a:gd name="connsiteX1" fmla="*/ 5391 w 10971"/>
                  <a:gd name="connsiteY1" fmla="*/ 18407 h 21070"/>
                  <a:gd name="connsiteX2" fmla="*/ 0 w 10971"/>
                  <a:gd name="connsiteY2" fmla="*/ 4564 h 21070"/>
                  <a:gd name="connsiteX0" fmla="*/ 10971 w 10971"/>
                  <a:gd name="connsiteY0" fmla="*/ 7466 h 21492"/>
                  <a:gd name="connsiteX1" fmla="*/ 5391 w 10971"/>
                  <a:gd name="connsiteY1" fmla="*/ 18407 h 21492"/>
                  <a:gd name="connsiteX2" fmla="*/ 0 w 10971"/>
                  <a:gd name="connsiteY2" fmla="*/ 4564 h 21492"/>
                  <a:gd name="connsiteX0" fmla="*/ 10971 w 10971"/>
                  <a:gd name="connsiteY0" fmla="*/ 7610 h 21090"/>
                  <a:gd name="connsiteX1" fmla="*/ 5814 w 10971"/>
                  <a:gd name="connsiteY1" fmla="*/ 17757 h 21090"/>
                  <a:gd name="connsiteX2" fmla="*/ 0 w 10971"/>
                  <a:gd name="connsiteY2" fmla="*/ 4708 h 21090"/>
                  <a:gd name="connsiteX0" fmla="*/ 10971 w 10971"/>
                  <a:gd name="connsiteY0" fmla="*/ 7895 h 20418"/>
                  <a:gd name="connsiteX1" fmla="*/ 5814 w 10971"/>
                  <a:gd name="connsiteY1" fmla="*/ 16572 h 20418"/>
                  <a:gd name="connsiteX2" fmla="*/ 0 w 10971"/>
                  <a:gd name="connsiteY2" fmla="*/ 4993 h 20418"/>
                  <a:gd name="connsiteX0" fmla="*/ 10971 w 10971"/>
                  <a:gd name="connsiteY0" fmla="*/ 6825 h 19348"/>
                  <a:gd name="connsiteX1" fmla="*/ 5814 w 10971"/>
                  <a:gd name="connsiteY1" fmla="*/ 15502 h 19348"/>
                  <a:gd name="connsiteX2" fmla="*/ 0 w 10971"/>
                  <a:gd name="connsiteY2" fmla="*/ 3923 h 19348"/>
                  <a:gd name="connsiteX0" fmla="*/ 10971 w 10971"/>
                  <a:gd name="connsiteY0" fmla="*/ 7680 h 20203"/>
                  <a:gd name="connsiteX1" fmla="*/ 5814 w 10971"/>
                  <a:gd name="connsiteY1" fmla="*/ 16357 h 20203"/>
                  <a:gd name="connsiteX2" fmla="*/ 0 w 10971"/>
                  <a:gd name="connsiteY2" fmla="*/ 4778 h 20203"/>
                </a:gdLst>
                <a:ahLst/>
                <a:cxnLst>
                  <a:cxn ang="0">
                    <a:pos x="connsiteX0" y="connsiteY0"/>
                  </a:cxn>
                  <a:cxn ang="0">
                    <a:pos x="connsiteX1" y="connsiteY1"/>
                  </a:cxn>
                  <a:cxn ang="0">
                    <a:pos x="connsiteX2" y="connsiteY2"/>
                  </a:cxn>
                </a:cxnLst>
                <a:rect l="l" t="t" r="r" b="b"/>
                <a:pathLst>
                  <a:path w="10971" h="20203">
                    <a:moveTo>
                      <a:pt x="10971" y="7680"/>
                    </a:moveTo>
                    <a:cubicBezTo>
                      <a:pt x="8294" y="-11867"/>
                      <a:pt x="7267" y="11482"/>
                      <a:pt x="5814" y="16357"/>
                    </a:cubicBezTo>
                    <a:cubicBezTo>
                      <a:pt x="4361" y="21232"/>
                      <a:pt x="2271" y="24950"/>
                      <a:pt x="0" y="4778"/>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FFFFFF"/>
                  </a:solidFill>
                </a:endParaRPr>
              </a:p>
            </p:txBody>
          </p:sp>
        </p:grpSp>
      </p:grpSp>
      <p:grpSp>
        <p:nvGrpSpPr>
          <p:cNvPr id="337" name="8"/>
          <p:cNvGrpSpPr/>
          <p:nvPr/>
        </p:nvGrpSpPr>
        <p:grpSpPr>
          <a:xfrm>
            <a:off x="9715484" y="2009904"/>
            <a:ext cx="2185582" cy="3976839"/>
            <a:chOff x="9715484" y="2009904"/>
            <a:chExt cx="2185582" cy="3976839"/>
          </a:xfrm>
        </p:grpSpPr>
        <p:sp>
          <p:nvSpPr>
            <p:cNvPr id="22" name="Rectangle 21"/>
            <p:cNvSpPr/>
            <p:nvPr/>
          </p:nvSpPr>
          <p:spPr bwMode="auto">
            <a:xfrm>
              <a:off x="9715484" y="2009904"/>
              <a:ext cx="2185582"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Presentation &amp; </a:t>
              </a:r>
            </a:p>
            <a:p>
              <a:pPr defTabSz="913748" fontAlgn="base">
                <a:lnSpc>
                  <a:spcPct val="90000"/>
                </a:lnSpc>
                <a:spcBef>
                  <a:spcPct val="0"/>
                </a:spcBef>
                <a:spcAft>
                  <a:spcPts val="600"/>
                </a:spcAft>
              </a:pPr>
              <a:r>
                <a:rPr lang="en-US" sz="110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Business Connectivity</a:t>
              </a:r>
            </a:p>
            <a:p>
              <a:pPr defTabSz="913748" fontAlgn="base">
                <a:lnSpc>
                  <a:spcPct val="90000"/>
                </a:lnSpc>
                <a:spcBef>
                  <a:spcPct val="0"/>
                </a:spcBef>
                <a:spcAft>
                  <a:spcPts val="600"/>
                </a:spcAft>
              </a:pPr>
              <a:endParaRPr lang="en-US" sz="11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spcAft>
                  <a:spcPts val="600"/>
                </a:spcAft>
              </a:pPr>
              <a:endParaRPr lang="en-US" sz="11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spcAft>
                  <a:spcPts val="600"/>
                </a:spcAft>
              </a:pPr>
              <a:endParaRPr lang="en-US" sz="11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spcAft>
                  <a:spcPts val="600"/>
                </a:spcAft>
              </a:pPr>
              <a:endParaRPr lang="en-US" sz="11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App Service, Websites</a:t>
              </a:r>
            </a:p>
            <a:p>
              <a:pPr defTabSz="913748" fontAlgn="base">
                <a:lnSpc>
                  <a:spcPct val="90000"/>
                </a:lnSpc>
                <a:spcBef>
                  <a:spcPct val="0"/>
                </a:spcBef>
                <a:spcAft>
                  <a:spcPts val="600"/>
                </a:spcAft>
              </a:pPr>
              <a:endParaRPr lang="en-US" sz="11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spcAft>
                  <a:spcPts val="600"/>
                </a:spcAft>
              </a:pPr>
              <a:endParaRPr lang="en-US" sz="11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spcAft>
                  <a:spcPts val="600"/>
                </a:spcAft>
              </a:pPr>
              <a:endParaRPr lang="en-US" sz="11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spcAft>
                  <a:spcPts val="600"/>
                </a:spcAft>
              </a:pPr>
              <a:endParaRPr lang="en-US" sz="11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spcAft>
                  <a:spcPts val="600"/>
                </a:spcAft>
              </a:pPr>
              <a:endParaRPr lang="en-US" sz="11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Dynamics, BizTalk Services, Notification Hubs, Logic Apps</a:t>
              </a:r>
            </a:p>
          </p:txBody>
        </p:sp>
        <p:sp>
          <p:nvSpPr>
            <p:cNvPr id="223" name="Freeform 222"/>
            <p:cNvSpPr>
              <a:spLocks noChangeAspect="1" noEditPoints="1"/>
            </p:cNvSpPr>
            <p:nvPr/>
          </p:nvSpPr>
          <p:spPr bwMode="black">
            <a:xfrm>
              <a:off x="9806884" y="4624635"/>
              <a:ext cx="998284" cy="312942"/>
            </a:xfrm>
            <a:custGeom>
              <a:avLst/>
              <a:gdLst>
                <a:gd name="T0" fmla="*/ 1075 w 1264"/>
                <a:gd name="T1" fmla="*/ 202 h 394"/>
                <a:gd name="T2" fmla="*/ 1075 w 1264"/>
                <a:gd name="T3" fmla="*/ 243 h 394"/>
                <a:gd name="T4" fmla="*/ 595 w 1264"/>
                <a:gd name="T5" fmla="*/ 29 h 394"/>
                <a:gd name="T6" fmla="*/ 480 w 1264"/>
                <a:gd name="T7" fmla="*/ 29 h 394"/>
                <a:gd name="T8" fmla="*/ 486 w 1264"/>
                <a:gd name="T9" fmla="*/ 10 h 394"/>
                <a:gd name="T10" fmla="*/ 611 w 1264"/>
                <a:gd name="T11" fmla="*/ 10 h 394"/>
                <a:gd name="T12" fmla="*/ 677 w 1264"/>
                <a:gd name="T13" fmla="*/ 105 h 394"/>
                <a:gd name="T14" fmla="*/ 704 w 1264"/>
                <a:gd name="T15" fmla="*/ 74 h 394"/>
                <a:gd name="T16" fmla="*/ 827 w 1264"/>
                <a:gd name="T17" fmla="*/ 68 h 394"/>
                <a:gd name="T18" fmla="*/ 773 w 1264"/>
                <a:gd name="T19" fmla="*/ 51 h 394"/>
                <a:gd name="T20" fmla="*/ 827 w 1264"/>
                <a:gd name="T21" fmla="*/ 51 h 394"/>
                <a:gd name="T22" fmla="*/ 829 w 1264"/>
                <a:gd name="T23" fmla="*/ 104 h 394"/>
                <a:gd name="T24" fmla="*/ 905 w 1264"/>
                <a:gd name="T25" fmla="*/ 73 h 394"/>
                <a:gd name="T26" fmla="*/ 905 w 1264"/>
                <a:gd name="T27" fmla="*/ 132 h 394"/>
                <a:gd name="T28" fmla="*/ 943 w 1264"/>
                <a:gd name="T29" fmla="*/ 133 h 394"/>
                <a:gd name="T30" fmla="*/ 943 w 1264"/>
                <a:gd name="T31" fmla="*/ 79 h 394"/>
                <a:gd name="T32" fmla="*/ 965 w 1264"/>
                <a:gd name="T33" fmla="*/ 67 h 394"/>
                <a:gd name="T34" fmla="*/ 1118 w 1264"/>
                <a:gd name="T35" fmla="*/ 102 h 394"/>
                <a:gd name="T36" fmla="*/ 1069 w 1264"/>
                <a:gd name="T37" fmla="*/ 49 h 394"/>
                <a:gd name="T38" fmla="*/ 1043 w 1264"/>
                <a:gd name="T39" fmla="*/ 73 h 394"/>
                <a:gd name="T40" fmla="*/ 1185 w 1264"/>
                <a:gd name="T41" fmla="*/ 16 h 394"/>
                <a:gd name="T42" fmla="*/ 1157 w 1264"/>
                <a:gd name="T43" fmla="*/ 65 h 394"/>
                <a:gd name="T44" fmla="*/ 1140 w 1264"/>
                <a:gd name="T45" fmla="*/ 51 h 394"/>
                <a:gd name="T46" fmla="*/ 1241 w 1264"/>
                <a:gd name="T47" fmla="*/ 153 h 394"/>
                <a:gd name="T48" fmla="*/ 1198 w 1264"/>
                <a:gd name="T49" fmla="*/ 51 h 394"/>
                <a:gd name="T50" fmla="*/ 1215 w 1264"/>
                <a:gd name="T51" fmla="*/ 65 h 394"/>
                <a:gd name="T52" fmla="*/ 682 w 1264"/>
                <a:gd name="T53" fmla="*/ 243 h 394"/>
                <a:gd name="T54" fmla="*/ 617 w 1264"/>
                <a:gd name="T55" fmla="*/ 365 h 394"/>
                <a:gd name="T56" fmla="*/ 634 w 1264"/>
                <a:gd name="T57" fmla="*/ 330 h 394"/>
                <a:gd name="T58" fmla="*/ 763 w 1264"/>
                <a:gd name="T59" fmla="*/ 287 h 394"/>
                <a:gd name="T60" fmla="*/ 694 w 1264"/>
                <a:gd name="T61" fmla="*/ 243 h 394"/>
                <a:gd name="T62" fmla="*/ 779 w 1264"/>
                <a:gd name="T63" fmla="*/ 283 h 394"/>
                <a:gd name="T64" fmla="*/ 829 w 1264"/>
                <a:gd name="T65" fmla="*/ 349 h 394"/>
                <a:gd name="T66" fmla="*/ 807 w 1264"/>
                <a:gd name="T67" fmla="*/ 267 h 394"/>
                <a:gd name="T68" fmla="*/ 861 w 1264"/>
                <a:gd name="T69" fmla="*/ 294 h 394"/>
                <a:gd name="T70" fmla="*/ 853 w 1264"/>
                <a:gd name="T71" fmla="*/ 326 h 394"/>
                <a:gd name="T72" fmla="*/ 1027 w 1264"/>
                <a:gd name="T73" fmla="*/ 262 h 394"/>
                <a:gd name="T74" fmla="*/ 968 w 1264"/>
                <a:gd name="T75" fmla="*/ 285 h 394"/>
                <a:gd name="T76" fmla="*/ 903 w 1264"/>
                <a:gd name="T77" fmla="*/ 243 h 394"/>
                <a:gd name="T78" fmla="*/ 981 w 1264"/>
                <a:gd name="T79" fmla="*/ 262 h 394"/>
                <a:gd name="T80" fmla="*/ 1135 w 1264"/>
                <a:gd name="T81" fmla="*/ 342 h 394"/>
                <a:gd name="T82" fmla="*/ 1188 w 1264"/>
                <a:gd name="T83" fmla="*/ 263 h 394"/>
                <a:gd name="T84" fmla="*/ 1188 w 1264"/>
                <a:gd name="T85" fmla="*/ 326 h 394"/>
                <a:gd name="T86" fmla="*/ 1200 w 1264"/>
                <a:gd name="T87" fmla="*/ 325 h 394"/>
                <a:gd name="T88" fmla="*/ 1201 w 1264"/>
                <a:gd name="T89" fmla="*/ 271 h 394"/>
                <a:gd name="T90" fmla="*/ 1222 w 1264"/>
                <a:gd name="T91" fmla="*/ 259 h 394"/>
                <a:gd name="T92" fmla="*/ 660 w 1264"/>
                <a:gd name="T93" fmla="*/ 17 h 394"/>
                <a:gd name="T94" fmla="*/ 649 w 1264"/>
                <a:gd name="T95" fmla="*/ 7 h 394"/>
                <a:gd name="T96" fmla="*/ 657 w 1264"/>
                <a:gd name="T97" fmla="*/ 51 h 394"/>
                <a:gd name="T98" fmla="*/ 465 w 1264"/>
                <a:gd name="T99" fmla="*/ 346 h 394"/>
                <a:gd name="T100" fmla="*/ 482 w 1264"/>
                <a:gd name="T101" fmla="*/ 217 h 394"/>
                <a:gd name="T102" fmla="*/ 273 w 1264"/>
                <a:gd name="T103" fmla="*/ 67 h 394"/>
                <a:gd name="T104" fmla="*/ 269 w 1264"/>
                <a:gd name="T105" fmla="*/ 306 h 394"/>
                <a:gd name="T106" fmla="*/ 308 w 1264"/>
                <a:gd name="T107" fmla="*/ 172 h 394"/>
                <a:gd name="T108" fmla="*/ 2 w 1264"/>
                <a:gd name="T109" fmla="*/ 348 h 394"/>
                <a:gd name="T110" fmla="*/ 180 w 1264"/>
                <a:gd name="T111" fmla="*/ 10 h 394"/>
                <a:gd name="T112" fmla="*/ 119 w 1264"/>
                <a:gd name="T113" fmla="*/ 154 h 394"/>
                <a:gd name="T114" fmla="*/ 180 w 1264"/>
                <a:gd name="T115" fmla="*/ 1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64" h="394">
                  <a:moveTo>
                    <a:pt x="1094" y="209"/>
                  </a:moveTo>
                  <a:cubicBezTo>
                    <a:pt x="1094" y="213"/>
                    <a:pt x="1093" y="215"/>
                    <a:pt x="1091" y="217"/>
                  </a:cubicBezTo>
                  <a:cubicBezTo>
                    <a:pt x="1089" y="219"/>
                    <a:pt x="1086" y="220"/>
                    <a:pt x="1083" y="220"/>
                  </a:cubicBezTo>
                  <a:cubicBezTo>
                    <a:pt x="1080" y="220"/>
                    <a:pt x="1077" y="219"/>
                    <a:pt x="1075" y="217"/>
                  </a:cubicBezTo>
                  <a:cubicBezTo>
                    <a:pt x="1073" y="215"/>
                    <a:pt x="1072" y="213"/>
                    <a:pt x="1072" y="209"/>
                  </a:cubicBezTo>
                  <a:cubicBezTo>
                    <a:pt x="1072" y="207"/>
                    <a:pt x="1073" y="204"/>
                    <a:pt x="1075" y="202"/>
                  </a:cubicBezTo>
                  <a:cubicBezTo>
                    <a:pt x="1077" y="200"/>
                    <a:pt x="1080" y="199"/>
                    <a:pt x="1083" y="199"/>
                  </a:cubicBezTo>
                  <a:cubicBezTo>
                    <a:pt x="1086" y="199"/>
                    <a:pt x="1089" y="200"/>
                    <a:pt x="1091" y="202"/>
                  </a:cubicBezTo>
                  <a:cubicBezTo>
                    <a:pt x="1093" y="204"/>
                    <a:pt x="1094" y="207"/>
                    <a:pt x="1094" y="209"/>
                  </a:cubicBezTo>
                  <a:close/>
                  <a:moveTo>
                    <a:pt x="1091" y="346"/>
                  </a:moveTo>
                  <a:cubicBezTo>
                    <a:pt x="1075" y="346"/>
                    <a:pt x="1075" y="346"/>
                    <a:pt x="1075" y="346"/>
                  </a:cubicBezTo>
                  <a:cubicBezTo>
                    <a:pt x="1075" y="243"/>
                    <a:pt x="1075" y="243"/>
                    <a:pt x="1075" y="243"/>
                  </a:cubicBezTo>
                  <a:cubicBezTo>
                    <a:pt x="1091" y="243"/>
                    <a:pt x="1091" y="243"/>
                    <a:pt x="1091" y="243"/>
                  </a:cubicBezTo>
                  <a:lnTo>
                    <a:pt x="1091" y="346"/>
                  </a:lnTo>
                  <a:close/>
                  <a:moveTo>
                    <a:pt x="611" y="154"/>
                  </a:moveTo>
                  <a:cubicBezTo>
                    <a:pt x="594" y="154"/>
                    <a:pt x="594" y="154"/>
                    <a:pt x="594" y="154"/>
                  </a:cubicBezTo>
                  <a:cubicBezTo>
                    <a:pt x="594" y="57"/>
                    <a:pt x="594" y="57"/>
                    <a:pt x="594" y="57"/>
                  </a:cubicBezTo>
                  <a:cubicBezTo>
                    <a:pt x="594" y="50"/>
                    <a:pt x="594" y="40"/>
                    <a:pt x="595" y="29"/>
                  </a:cubicBezTo>
                  <a:cubicBezTo>
                    <a:pt x="595" y="29"/>
                    <a:pt x="595" y="29"/>
                    <a:pt x="595" y="29"/>
                  </a:cubicBezTo>
                  <a:cubicBezTo>
                    <a:pt x="593" y="36"/>
                    <a:pt x="592" y="41"/>
                    <a:pt x="590" y="43"/>
                  </a:cubicBezTo>
                  <a:cubicBezTo>
                    <a:pt x="541" y="154"/>
                    <a:pt x="541" y="154"/>
                    <a:pt x="541" y="154"/>
                  </a:cubicBezTo>
                  <a:cubicBezTo>
                    <a:pt x="533" y="154"/>
                    <a:pt x="533" y="154"/>
                    <a:pt x="533" y="154"/>
                  </a:cubicBezTo>
                  <a:cubicBezTo>
                    <a:pt x="484" y="44"/>
                    <a:pt x="484" y="44"/>
                    <a:pt x="484" y="44"/>
                  </a:cubicBezTo>
                  <a:cubicBezTo>
                    <a:pt x="483" y="41"/>
                    <a:pt x="481" y="36"/>
                    <a:pt x="480" y="29"/>
                  </a:cubicBezTo>
                  <a:cubicBezTo>
                    <a:pt x="479" y="29"/>
                    <a:pt x="479" y="29"/>
                    <a:pt x="479" y="29"/>
                  </a:cubicBezTo>
                  <a:cubicBezTo>
                    <a:pt x="480" y="35"/>
                    <a:pt x="480" y="45"/>
                    <a:pt x="480" y="58"/>
                  </a:cubicBezTo>
                  <a:cubicBezTo>
                    <a:pt x="480" y="154"/>
                    <a:pt x="480" y="154"/>
                    <a:pt x="480" y="154"/>
                  </a:cubicBezTo>
                  <a:cubicBezTo>
                    <a:pt x="464" y="154"/>
                    <a:pt x="464" y="154"/>
                    <a:pt x="464" y="154"/>
                  </a:cubicBezTo>
                  <a:cubicBezTo>
                    <a:pt x="464" y="10"/>
                    <a:pt x="464" y="10"/>
                    <a:pt x="464" y="10"/>
                  </a:cubicBezTo>
                  <a:cubicBezTo>
                    <a:pt x="486" y="10"/>
                    <a:pt x="486" y="10"/>
                    <a:pt x="486" y="10"/>
                  </a:cubicBezTo>
                  <a:cubicBezTo>
                    <a:pt x="530" y="110"/>
                    <a:pt x="530" y="110"/>
                    <a:pt x="530" y="110"/>
                  </a:cubicBezTo>
                  <a:cubicBezTo>
                    <a:pt x="534" y="118"/>
                    <a:pt x="536" y="124"/>
                    <a:pt x="537" y="128"/>
                  </a:cubicBezTo>
                  <a:cubicBezTo>
                    <a:pt x="537" y="128"/>
                    <a:pt x="537" y="128"/>
                    <a:pt x="537" y="128"/>
                  </a:cubicBezTo>
                  <a:cubicBezTo>
                    <a:pt x="541" y="119"/>
                    <a:pt x="543" y="113"/>
                    <a:pt x="544" y="110"/>
                  </a:cubicBezTo>
                  <a:cubicBezTo>
                    <a:pt x="589" y="10"/>
                    <a:pt x="589" y="10"/>
                    <a:pt x="589" y="10"/>
                  </a:cubicBezTo>
                  <a:cubicBezTo>
                    <a:pt x="611" y="10"/>
                    <a:pt x="611" y="10"/>
                    <a:pt x="611" y="10"/>
                  </a:cubicBezTo>
                  <a:lnTo>
                    <a:pt x="611" y="154"/>
                  </a:lnTo>
                  <a:close/>
                  <a:moveTo>
                    <a:pt x="754" y="149"/>
                  </a:moveTo>
                  <a:cubicBezTo>
                    <a:pt x="746" y="154"/>
                    <a:pt x="737" y="157"/>
                    <a:pt x="726" y="157"/>
                  </a:cubicBezTo>
                  <a:cubicBezTo>
                    <a:pt x="717" y="157"/>
                    <a:pt x="708" y="154"/>
                    <a:pt x="701" y="150"/>
                  </a:cubicBezTo>
                  <a:cubicBezTo>
                    <a:pt x="693" y="146"/>
                    <a:pt x="687" y="140"/>
                    <a:pt x="683" y="132"/>
                  </a:cubicBezTo>
                  <a:cubicBezTo>
                    <a:pt x="679" y="124"/>
                    <a:pt x="677" y="115"/>
                    <a:pt x="677" y="105"/>
                  </a:cubicBezTo>
                  <a:cubicBezTo>
                    <a:pt x="677" y="88"/>
                    <a:pt x="682" y="75"/>
                    <a:pt x="692" y="64"/>
                  </a:cubicBezTo>
                  <a:cubicBezTo>
                    <a:pt x="701" y="54"/>
                    <a:pt x="714" y="49"/>
                    <a:pt x="731" y="49"/>
                  </a:cubicBezTo>
                  <a:cubicBezTo>
                    <a:pt x="740" y="49"/>
                    <a:pt x="747" y="50"/>
                    <a:pt x="754" y="54"/>
                  </a:cubicBezTo>
                  <a:cubicBezTo>
                    <a:pt x="754" y="71"/>
                    <a:pt x="754" y="71"/>
                    <a:pt x="754" y="71"/>
                  </a:cubicBezTo>
                  <a:cubicBezTo>
                    <a:pt x="747" y="65"/>
                    <a:pt x="738" y="63"/>
                    <a:pt x="730" y="63"/>
                  </a:cubicBezTo>
                  <a:cubicBezTo>
                    <a:pt x="719" y="63"/>
                    <a:pt x="711" y="67"/>
                    <a:pt x="704" y="74"/>
                  </a:cubicBezTo>
                  <a:cubicBezTo>
                    <a:pt x="697" y="82"/>
                    <a:pt x="694" y="92"/>
                    <a:pt x="694" y="104"/>
                  </a:cubicBezTo>
                  <a:cubicBezTo>
                    <a:pt x="694" y="116"/>
                    <a:pt x="697" y="125"/>
                    <a:pt x="703" y="132"/>
                  </a:cubicBezTo>
                  <a:cubicBezTo>
                    <a:pt x="710" y="139"/>
                    <a:pt x="718" y="143"/>
                    <a:pt x="729" y="143"/>
                  </a:cubicBezTo>
                  <a:cubicBezTo>
                    <a:pt x="738" y="143"/>
                    <a:pt x="746" y="140"/>
                    <a:pt x="754" y="134"/>
                  </a:cubicBezTo>
                  <a:lnTo>
                    <a:pt x="754" y="149"/>
                  </a:lnTo>
                  <a:close/>
                  <a:moveTo>
                    <a:pt x="827" y="68"/>
                  </a:moveTo>
                  <a:cubicBezTo>
                    <a:pt x="824" y="66"/>
                    <a:pt x="820" y="65"/>
                    <a:pt x="815" y="65"/>
                  </a:cubicBezTo>
                  <a:cubicBezTo>
                    <a:pt x="807" y="65"/>
                    <a:pt x="801" y="68"/>
                    <a:pt x="797" y="75"/>
                  </a:cubicBezTo>
                  <a:cubicBezTo>
                    <a:pt x="792" y="82"/>
                    <a:pt x="790" y="91"/>
                    <a:pt x="790" y="102"/>
                  </a:cubicBezTo>
                  <a:cubicBezTo>
                    <a:pt x="790" y="154"/>
                    <a:pt x="790" y="154"/>
                    <a:pt x="790" y="154"/>
                  </a:cubicBezTo>
                  <a:cubicBezTo>
                    <a:pt x="773" y="154"/>
                    <a:pt x="773" y="154"/>
                    <a:pt x="773" y="154"/>
                  </a:cubicBezTo>
                  <a:cubicBezTo>
                    <a:pt x="773" y="51"/>
                    <a:pt x="773" y="51"/>
                    <a:pt x="773" y="51"/>
                  </a:cubicBezTo>
                  <a:cubicBezTo>
                    <a:pt x="790" y="51"/>
                    <a:pt x="790" y="51"/>
                    <a:pt x="790" y="51"/>
                  </a:cubicBezTo>
                  <a:cubicBezTo>
                    <a:pt x="790" y="72"/>
                    <a:pt x="790" y="72"/>
                    <a:pt x="790" y="72"/>
                  </a:cubicBezTo>
                  <a:cubicBezTo>
                    <a:pt x="790" y="72"/>
                    <a:pt x="790" y="72"/>
                    <a:pt x="790" y="72"/>
                  </a:cubicBezTo>
                  <a:cubicBezTo>
                    <a:pt x="793" y="65"/>
                    <a:pt x="796" y="60"/>
                    <a:pt x="801" y="56"/>
                  </a:cubicBezTo>
                  <a:cubicBezTo>
                    <a:pt x="806" y="52"/>
                    <a:pt x="811" y="49"/>
                    <a:pt x="817" y="49"/>
                  </a:cubicBezTo>
                  <a:cubicBezTo>
                    <a:pt x="822" y="49"/>
                    <a:pt x="825" y="50"/>
                    <a:pt x="827" y="51"/>
                  </a:cubicBezTo>
                  <a:lnTo>
                    <a:pt x="827" y="68"/>
                  </a:lnTo>
                  <a:close/>
                  <a:moveTo>
                    <a:pt x="930" y="102"/>
                  </a:moveTo>
                  <a:cubicBezTo>
                    <a:pt x="930" y="119"/>
                    <a:pt x="926" y="132"/>
                    <a:pt x="916" y="142"/>
                  </a:cubicBezTo>
                  <a:cubicBezTo>
                    <a:pt x="907" y="152"/>
                    <a:pt x="895" y="157"/>
                    <a:pt x="879" y="157"/>
                  </a:cubicBezTo>
                  <a:cubicBezTo>
                    <a:pt x="864" y="157"/>
                    <a:pt x="852" y="152"/>
                    <a:pt x="843" y="142"/>
                  </a:cubicBezTo>
                  <a:cubicBezTo>
                    <a:pt x="833" y="132"/>
                    <a:pt x="829" y="120"/>
                    <a:pt x="829" y="104"/>
                  </a:cubicBezTo>
                  <a:cubicBezTo>
                    <a:pt x="829" y="87"/>
                    <a:pt x="834" y="73"/>
                    <a:pt x="843" y="64"/>
                  </a:cubicBezTo>
                  <a:cubicBezTo>
                    <a:pt x="852" y="54"/>
                    <a:pt x="865" y="49"/>
                    <a:pt x="881" y="49"/>
                  </a:cubicBezTo>
                  <a:cubicBezTo>
                    <a:pt x="897" y="49"/>
                    <a:pt x="909" y="54"/>
                    <a:pt x="917" y="63"/>
                  </a:cubicBezTo>
                  <a:cubicBezTo>
                    <a:pt x="926" y="73"/>
                    <a:pt x="930" y="86"/>
                    <a:pt x="930" y="102"/>
                  </a:cubicBezTo>
                  <a:close/>
                  <a:moveTo>
                    <a:pt x="913" y="103"/>
                  </a:moveTo>
                  <a:cubicBezTo>
                    <a:pt x="913" y="90"/>
                    <a:pt x="910" y="80"/>
                    <a:pt x="905" y="73"/>
                  </a:cubicBezTo>
                  <a:cubicBezTo>
                    <a:pt x="899" y="66"/>
                    <a:pt x="891" y="63"/>
                    <a:pt x="880" y="63"/>
                  </a:cubicBezTo>
                  <a:cubicBezTo>
                    <a:pt x="870" y="63"/>
                    <a:pt x="861" y="66"/>
                    <a:pt x="855" y="73"/>
                  </a:cubicBezTo>
                  <a:cubicBezTo>
                    <a:pt x="849" y="80"/>
                    <a:pt x="846" y="90"/>
                    <a:pt x="846" y="103"/>
                  </a:cubicBezTo>
                  <a:cubicBezTo>
                    <a:pt x="846" y="116"/>
                    <a:pt x="849" y="125"/>
                    <a:pt x="855" y="132"/>
                  </a:cubicBezTo>
                  <a:cubicBezTo>
                    <a:pt x="861" y="139"/>
                    <a:pt x="870" y="143"/>
                    <a:pt x="880" y="143"/>
                  </a:cubicBezTo>
                  <a:cubicBezTo>
                    <a:pt x="891" y="143"/>
                    <a:pt x="899" y="139"/>
                    <a:pt x="905" y="132"/>
                  </a:cubicBezTo>
                  <a:cubicBezTo>
                    <a:pt x="910" y="125"/>
                    <a:pt x="913" y="116"/>
                    <a:pt x="913" y="103"/>
                  </a:cubicBezTo>
                  <a:close/>
                  <a:moveTo>
                    <a:pt x="1006" y="127"/>
                  </a:moveTo>
                  <a:cubicBezTo>
                    <a:pt x="1006" y="135"/>
                    <a:pt x="1003" y="143"/>
                    <a:pt x="996" y="148"/>
                  </a:cubicBezTo>
                  <a:cubicBezTo>
                    <a:pt x="989" y="154"/>
                    <a:pt x="980" y="157"/>
                    <a:pt x="969" y="157"/>
                  </a:cubicBezTo>
                  <a:cubicBezTo>
                    <a:pt x="959" y="157"/>
                    <a:pt x="950" y="154"/>
                    <a:pt x="943" y="150"/>
                  </a:cubicBezTo>
                  <a:cubicBezTo>
                    <a:pt x="943" y="133"/>
                    <a:pt x="943" y="133"/>
                    <a:pt x="943" y="133"/>
                  </a:cubicBezTo>
                  <a:cubicBezTo>
                    <a:pt x="951" y="139"/>
                    <a:pt x="960" y="143"/>
                    <a:pt x="970" y="143"/>
                  </a:cubicBezTo>
                  <a:cubicBezTo>
                    <a:pt x="983" y="143"/>
                    <a:pt x="989" y="138"/>
                    <a:pt x="989" y="128"/>
                  </a:cubicBezTo>
                  <a:cubicBezTo>
                    <a:pt x="989" y="124"/>
                    <a:pt x="988" y="121"/>
                    <a:pt x="986" y="119"/>
                  </a:cubicBezTo>
                  <a:cubicBezTo>
                    <a:pt x="983" y="116"/>
                    <a:pt x="977" y="113"/>
                    <a:pt x="968" y="109"/>
                  </a:cubicBezTo>
                  <a:cubicBezTo>
                    <a:pt x="959" y="105"/>
                    <a:pt x="953" y="101"/>
                    <a:pt x="949" y="96"/>
                  </a:cubicBezTo>
                  <a:cubicBezTo>
                    <a:pt x="945" y="92"/>
                    <a:pt x="943" y="86"/>
                    <a:pt x="943" y="79"/>
                  </a:cubicBezTo>
                  <a:cubicBezTo>
                    <a:pt x="943" y="70"/>
                    <a:pt x="947" y="63"/>
                    <a:pt x="954" y="57"/>
                  </a:cubicBezTo>
                  <a:cubicBezTo>
                    <a:pt x="960" y="52"/>
                    <a:pt x="969" y="49"/>
                    <a:pt x="980" y="49"/>
                  </a:cubicBezTo>
                  <a:cubicBezTo>
                    <a:pt x="988" y="49"/>
                    <a:pt x="995" y="50"/>
                    <a:pt x="1002" y="54"/>
                  </a:cubicBezTo>
                  <a:cubicBezTo>
                    <a:pt x="1002" y="70"/>
                    <a:pt x="1002" y="70"/>
                    <a:pt x="1002" y="70"/>
                  </a:cubicBezTo>
                  <a:cubicBezTo>
                    <a:pt x="995" y="65"/>
                    <a:pt x="987" y="63"/>
                    <a:pt x="978" y="63"/>
                  </a:cubicBezTo>
                  <a:cubicBezTo>
                    <a:pt x="973" y="63"/>
                    <a:pt x="968" y="64"/>
                    <a:pt x="965" y="67"/>
                  </a:cubicBezTo>
                  <a:cubicBezTo>
                    <a:pt x="962" y="69"/>
                    <a:pt x="960" y="73"/>
                    <a:pt x="960" y="77"/>
                  </a:cubicBezTo>
                  <a:cubicBezTo>
                    <a:pt x="960" y="82"/>
                    <a:pt x="961" y="85"/>
                    <a:pt x="964" y="88"/>
                  </a:cubicBezTo>
                  <a:cubicBezTo>
                    <a:pt x="966" y="90"/>
                    <a:pt x="972" y="93"/>
                    <a:pt x="980" y="96"/>
                  </a:cubicBezTo>
                  <a:cubicBezTo>
                    <a:pt x="989" y="100"/>
                    <a:pt x="996" y="105"/>
                    <a:pt x="1000" y="109"/>
                  </a:cubicBezTo>
                  <a:cubicBezTo>
                    <a:pt x="1004" y="114"/>
                    <a:pt x="1006" y="120"/>
                    <a:pt x="1006" y="127"/>
                  </a:cubicBezTo>
                  <a:close/>
                  <a:moveTo>
                    <a:pt x="1118" y="102"/>
                  </a:moveTo>
                  <a:cubicBezTo>
                    <a:pt x="1118" y="119"/>
                    <a:pt x="1113" y="132"/>
                    <a:pt x="1104" y="142"/>
                  </a:cubicBezTo>
                  <a:cubicBezTo>
                    <a:pt x="1095" y="152"/>
                    <a:pt x="1083" y="157"/>
                    <a:pt x="1067" y="157"/>
                  </a:cubicBezTo>
                  <a:cubicBezTo>
                    <a:pt x="1052" y="157"/>
                    <a:pt x="1040" y="152"/>
                    <a:pt x="1031" y="142"/>
                  </a:cubicBezTo>
                  <a:cubicBezTo>
                    <a:pt x="1021" y="132"/>
                    <a:pt x="1017" y="120"/>
                    <a:pt x="1017" y="104"/>
                  </a:cubicBezTo>
                  <a:cubicBezTo>
                    <a:pt x="1017" y="87"/>
                    <a:pt x="1022" y="73"/>
                    <a:pt x="1031" y="64"/>
                  </a:cubicBezTo>
                  <a:cubicBezTo>
                    <a:pt x="1040" y="54"/>
                    <a:pt x="1053" y="49"/>
                    <a:pt x="1069" y="49"/>
                  </a:cubicBezTo>
                  <a:cubicBezTo>
                    <a:pt x="1085" y="49"/>
                    <a:pt x="1097" y="54"/>
                    <a:pt x="1105" y="63"/>
                  </a:cubicBezTo>
                  <a:cubicBezTo>
                    <a:pt x="1114" y="73"/>
                    <a:pt x="1118" y="86"/>
                    <a:pt x="1118" y="102"/>
                  </a:cubicBezTo>
                  <a:close/>
                  <a:moveTo>
                    <a:pt x="1101" y="103"/>
                  </a:moveTo>
                  <a:cubicBezTo>
                    <a:pt x="1101" y="90"/>
                    <a:pt x="1098" y="80"/>
                    <a:pt x="1093" y="73"/>
                  </a:cubicBezTo>
                  <a:cubicBezTo>
                    <a:pt x="1087" y="66"/>
                    <a:pt x="1079" y="63"/>
                    <a:pt x="1068" y="63"/>
                  </a:cubicBezTo>
                  <a:cubicBezTo>
                    <a:pt x="1058" y="63"/>
                    <a:pt x="1049" y="66"/>
                    <a:pt x="1043" y="73"/>
                  </a:cubicBezTo>
                  <a:cubicBezTo>
                    <a:pt x="1037" y="80"/>
                    <a:pt x="1034" y="90"/>
                    <a:pt x="1034" y="103"/>
                  </a:cubicBezTo>
                  <a:cubicBezTo>
                    <a:pt x="1034" y="116"/>
                    <a:pt x="1037" y="125"/>
                    <a:pt x="1043" y="132"/>
                  </a:cubicBezTo>
                  <a:cubicBezTo>
                    <a:pt x="1049" y="139"/>
                    <a:pt x="1058" y="143"/>
                    <a:pt x="1068" y="143"/>
                  </a:cubicBezTo>
                  <a:cubicBezTo>
                    <a:pt x="1079" y="143"/>
                    <a:pt x="1087" y="139"/>
                    <a:pt x="1093" y="132"/>
                  </a:cubicBezTo>
                  <a:cubicBezTo>
                    <a:pt x="1098" y="125"/>
                    <a:pt x="1101" y="116"/>
                    <a:pt x="1101" y="103"/>
                  </a:cubicBezTo>
                  <a:close/>
                  <a:moveTo>
                    <a:pt x="1185" y="16"/>
                  </a:moveTo>
                  <a:cubicBezTo>
                    <a:pt x="1182" y="15"/>
                    <a:pt x="1178" y="14"/>
                    <a:pt x="1174" y="14"/>
                  </a:cubicBezTo>
                  <a:cubicBezTo>
                    <a:pt x="1163" y="14"/>
                    <a:pt x="1157" y="21"/>
                    <a:pt x="1157" y="35"/>
                  </a:cubicBezTo>
                  <a:cubicBezTo>
                    <a:pt x="1157" y="51"/>
                    <a:pt x="1157" y="51"/>
                    <a:pt x="1157" y="51"/>
                  </a:cubicBezTo>
                  <a:cubicBezTo>
                    <a:pt x="1181" y="51"/>
                    <a:pt x="1181" y="51"/>
                    <a:pt x="1181" y="51"/>
                  </a:cubicBezTo>
                  <a:cubicBezTo>
                    <a:pt x="1181" y="65"/>
                    <a:pt x="1181" y="65"/>
                    <a:pt x="1181" y="65"/>
                  </a:cubicBezTo>
                  <a:cubicBezTo>
                    <a:pt x="1157" y="65"/>
                    <a:pt x="1157" y="65"/>
                    <a:pt x="1157" y="65"/>
                  </a:cubicBezTo>
                  <a:cubicBezTo>
                    <a:pt x="1157" y="154"/>
                    <a:pt x="1157" y="154"/>
                    <a:pt x="1157" y="154"/>
                  </a:cubicBezTo>
                  <a:cubicBezTo>
                    <a:pt x="1140" y="154"/>
                    <a:pt x="1140" y="154"/>
                    <a:pt x="1140" y="154"/>
                  </a:cubicBezTo>
                  <a:cubicBezTo>
                    <a:pt x="1140" y="65"/>
                    <a:pt x="1140" y="65"/>
                    <a:pt x="1140" y="65"/>
                  </a:cubicBezTo>
                  <a:cubicBezTo>
                    <a:pt x="1123" y="65"/>
                    <a:pt x="1123" y="65"/>
                    <a:pt x="1123" y="65"/>
                  </a:cubicBezTo>
                  <a:cubicBezTo>
                    <a:pt x="1123" y="51"/>
                    <a:pt x="1123" y="51"/>
                    <a:pt x="1123" y="51"/>
                  </a:cubicBezTo>
                  <a:cubicBezTo>
                    <a:pt x="1140" y="51"/>
                    <a:pt x="1140" y="51"/>
                    <a:pt x="1140" y="51"/>
                  </a:cubicBezTo>
                  <a:cubicBezTo>
                    <a:pt x="1140" y="35"/>
                    <a:pt x="1140" y="35"/>
                    <a:pt x="1140" y="35"/>
                  </a:cubicBezTo>
                  <a:cubicBezTo>
                    <a:pt x="1140" y="24"/>
                    <a:pt x="1144" y="16"/>
                    <a:pt x="1150" y="9"/>
                  </a:cubicBezTo>
                  <a:cubicBezTo>
                    <a:pt x="1156" y="3"/>
                    <a:pt x="1164" y="0"/>
                    <a:pt x="1173" y="0"/>
                  </a:cubicBezTo>
                  <a:cubicBezTo>
                    <a:pt x="1178" y="0"/>
                    <a:pt x="1182" y="0"/>
                    <a:pt x="1185" y="1"/>
                  </a:cubicBezTo>
                  <a:lnTo>
                    <a:pt x="1185" y="16"/>
                  </a:lnTo>
                  <a:close/>
                  <a:moveTo>
                    <a:pt x="1241" y="153"/>
                  </a:moveTo>
                  <a:cubicBezTo>
                    <a:pt x="1237" y="155"/>
                    <a:pt x="1232" y="156"/>
                    <a:pt x="1225" y="156"/>
                  </a:cubicBezTo>
                  <a:cubicBezTo>
                    <a:pt x="1207" y="156"/>
                    <a:pt x="1198" y="146"/>
                    <a:pt x="1198" y="126"/>
                  </a:cubicBezTo>
                  <a:cubicBezTo>
                    <a:pt x="1198" y="65"/>
                    <a:pt x="1198" y="65"/>
                    <a:pt x="1198" y="65"/>
                  </a:cubicBezTo>
                  <a:cubicBezTo>
                    <a:pt x="1181" y="65"/>
                    <a:pt x="1181" y="65"/>
                    <a:pt x="1181" y="65"/>
                  </a:cubicBezTo>
                  <a:cubicBezTo>
                    <a:pt x="1181" y="51"/>
                    <a:pt x="1181" y="51"/>
                    <a:pt x="1181" y="51"/>
                  </a:cubicBezTo>
                  <a:cubicBezTo>
                    <a:pt x="1198" y="51"/>
                    <a:pt x="1198" y="51"/>
                    <a:pt x="1198" y="51"/>
                  </a:cubicBezTo>
                  <a:cubicBezTo>
                    <a:pt x="1198" y="26"/>
                    <a:pt x="1198" y="26"/>
                    <a:pt x="1198" y="26"/>
                  </a:cubicBezTo>
                  <a:cubicBezTo>
                    <a:pt x="1215" y="21"/>
                    <a:pt x="1215" y="21"/>
                    <a:pt x="1215" y="21"/>
                  </a:cubicBezTo>
                  <a:cubicBezTo>
                    <a:pt x="1215" y="51"/>
                    <a:pt x="1215" y="51"/>
                    <a:pt x="1215" y="51"/>
                  </a:cubicBezTo>
                  <a:cubicBezTo>
                    <a:pt x="1241" y="51"/>
                    <a:pt x="1241" y="51"/>
                    <a:pt x="1241" y="51"/>
                  </a:cubicBezTo>
                  <a:cubicBezTo>
                    <a:pt x="1241" y="65"/>
                    <a:pt x="1241" y="65"/>
                    <a:pt x="1241" y="65"/>
                  </a:cubicBezTo>
                  <a:cubicBezTo>
                    <a:pt x="1215" y="65"/>
                    <a:pt x="1215" y="65"/>
                    <a:pt x="1215" y="65"/>
                  </a:cubicBezTo>
                  <a:cubicBezTo>
                    <a:pt x="1215" y="123"/>
                    <a:pt x="1215" y="123"/>
                    <a:pt x="1215" y="123"/>
                  </a:cubicBezTo>
                  <a:cubicBezTo>
                    <a:pt x="1215" y="130"/>
                    <a:pt x="1216" y="135"/>
                    <a:pt x="1218" y="138"/>
                  </a:cubicBezTo>
                  <a:cubicBezTo>
                    <a:pt x="1221" y="141"/>
                    <a:pt x="1225" y="142"/>
                    <a:pt x="1230" y="142"/>
                  </a:cubicBezTo>
                  <a:cubicBezTo>
                    <a:pt x="1234" y="142"/>
                    <a:pt x="1238" y="141"/>
                    <a:pt x="1241" y="139"/>
                  </a:cubicBezTo>
                  <a:lnTo>
                    <a:pt x="1241" y="153"/>
                  </a:lnTo>
                  <a:close/>
                  <a:moveTo>
                    <a:pt x="682" y="243"/>
                  </a:moveTo>
                  <a:cubicBezTo>
                    <a:pt x="635" y="363"/>
                    <a:pt x="635" y="363"/>
                    <a:pt x="635" y="363"/>
                  </a:cubicBezTo>
                  <a:cubicBezTo>
                    <a:pt x="626" y="384"/>
                    <a:pt x="614" y="394"/>
                    <a:pt x="599" y="394"/>
                  </a:cubicBezTo>
                  <a:cubicBezTo>
                    <a:pt x="595" y="394"/>
                    <a:pt x="591" y="394"/>
                    <a:pt x="588" y="393"/>
                  </a:cubicBezTo>
                  <a:cubicBezTo>
                    <a:pt x="588" y="378"/>
                    <a:pt x="588" y="378"/>
                    <a:pt x="588" y="378"/>
                  </a:cubicBezTo>
                  <a:cubicBezTo>
                    <a:pt x="592" y="380"/>
                    <a:pt x="595" y="380"/>
                    <a:pt x="598" y="380"/>
                  </a:cubicBezTo>
                  <a:cubicBezTo>
                    <a:pt x="606" y="380"/>
                    <a:pt x="613" y="375"/>
                    <a:pt x="617" y="365"/>
                  </a:cubicBezTo>
                  <a:cubicBezTo>
                    <a:pt x="625" y="346"/>
                    <a:pt x="625" y="346"/>
                    <a:pt x="625" y="346"/>
                  </a:cubicBezTo>
                  <a:cubicBezTo>
                    <a:pt x="585" y="243"/>
                    <a:pt x="585" y="243"/>
                    <a:pt x="585" y="243"/>
                  </a:cubicBezTo>
                  <a:cubicBezTo>
                    <a:pt x="603" y="243"/>
                    <a:pt x="603" y="243"/>
                    <a:pt x="603" y="243"/>
                  </a:cubicBezTo>
                  <a:cubicBezTo>
                    <a:pt x="631" y="322"/>
                    <a:pt x="631" y="322"/>
                    <a:pt x="631" y="322"/>
                  </a:cubicBezTo>
                  <a:cubicBezTo>
                    <a:pt x="633" y="330"/>
                    <a:pt x="633" y="330"/>
                    <a:pt x="633" y="330"/>
                  </a:cubicBezTo>
                  <a:cubicBezTo>
                    <a:pt x="634" y="330"/>
                    <a:pt x="634" y="330"/>
                    <a:pt x="634" y="330"/>
                  </a:cubicBezTo>
                  <a:cubicBezTo>
                    <a:pt x="634" y="329"/>
                    <a:pt x="635" y="326"/>
                    <a:pt x="636" y="323"/>
                  </a:cubicBezTo>
                  <a:cubicBezTo>
                    <a:pt x="665" y="243"/>
                    <a:pt x="665" y="243"/>
                    <a:pt x="665" y="243"/>
                  </a:cubicBezTo>
                  <a:lnTo>
                    <a:pt x="682" y="243"/>
                  </a:lnTo>
                  <a:close/>
                  <a:moveTo>
                    <a:pt x="779" y="346"/>
                  </a:moveTo>
                  <a:cubicBezTo>
                    <a:pt x="763" y="346"/>
                    <a:pt x="763" y="346"/>
                    <a:pt x="763" y="346"/>
                  </a:cubicBezTo>
                  <a:cubicBezTo>
                    <a:pt x="763" y="287"/>
                    <a:pt x="763" y="287"/>
                    <a:pt x="763" y="287"/>
                  </a:cubicBezTo>
                  <a:cubicBezTo>
                    <a:pt x="763" y="266"/>
                    <a:pt x="755" y="255"/>
                    <a:pt x="739" y="255"/>
                  </a:cubicBezTo>
                  <a:cubicBezTo>
                    <a:pt x="731" y="255"/>
                    <a:pt x="724" y="258"/>
                    <a:pt x="719" y="264"/>
                  </a:cubicBezTo>
                  <a:cubicBezTo>
                    <a:pt x="713" y="270"/>
                    <a:pt x="711" y="278"/>
                    <a:pt x="711" y="287"/>
                  </a:cubicBezTo>
                  <a:cubicBezTo>
                    <a:pt x="711" y="346"/>
                    <a:pt x="711" y="346"/>
                    <a:pt x="711" y="346"/>
                  </a:cubicBezTo>
                  <a:cubicBezTo>
                    <a:pt x="694" y="346"/>
                    <a:pt x="694" y="346"/>
                    <a:pt x="694" y="346"/>
                  </a:cubicBezTo>
                  <a:cubicBezTo>
                    <a:pt x="694" y="243"/>
                    <a:pt x="694" y="243"/>
                    <a:pt x="694" y="243"/>
                  </a:cubicBezTo>
                  <a:cubicBezTo>
                    <a:pt x="711" y="243"/>
                    <a:pt x="711" y="243"/>
                    <a:pt x="711" y="243"/>
                  </a:cubicBezTo>
                  <a:cubicBezTo>
                    <a:pt x="711" y="260"/>
                    <a:pt x="711" y="260"/>
                    <a:pt x="711" y="260"/>
                  </a:cubicBezTo>
                  <a:cubicBezTo>
                    <a:pt x="711" y="260"/>
                    <a:pt x="711" y="260"/>
                    <a:pt x="711" y="260"/>
                  </a:cubicBezTo>
                  <a:cubicBezTo>
                    <a:pt x="719" y="247"/>
                    <a:pt x="730" y="241"/>
                    <a:pt x="745" y="241"/>
                  </a:cubicBezTo>
                  <a:cubicBezTo>
                    <a:pt x="756" y="241"/>
                    <a:pt x="765" y="244"/>
                    <a:pt x="771" y="252"/>
                  </a:cubicBezTo>
                  <a:cubicBezTo>
                    <a:pt x="776" y="259"/>
                    <a:pt x="779" y="270"/>
                    <a:pt x="779" y="283"/>
                  </a:cubicBezTo>
                  <a:lnTo>
                    <a:pt x="779" y="346"/>
                  </a:lnTo>
                  <a:close/>
                  <a:moveTo>
                    <a:pt x="878" y="346"/>
                  </a:moveTo>
                  <a:cubicBezTo>
                    <a:pt x="861" y="346"/>
                    <a:pt x="861" y="346"/>
                    <a:pt x="861" y="346"/>
                  </a:cubicBezTo>
                  <a:cubicBezTo>
                    <a:pt x="861" y="330"/>
                    <a:pt x="861" y="330"/>
                    <a:pt x="861" y="330"/>
                  </a:cubicBezTo>
                  <a:cubicBezTo>
                    <a:pt x="861" y="330"/>
                    <a:pt x="861" y="330"/>
                    <a:pt x="861" y="330"/>
                  </a:cubicBezTo>
                  <a:cubicBezTo>
                    <a:pt x="854" y="342"/>
                    <a:pt x="843" y="349"/>
                    <a:pt x="829" y="349"/>
                  </a:cubicBezTo>
                  <a:cubicBezTo>
                    <a:pt x="819" y="349"/>
                    <a:pt x="811" y="346"/>
                    <a:pt x="805" y="340"/>
                  </a:cubicBezTo>
                  <a:cubicBezTo>
                    <a:pt x="799" y="335"/>
                    <a:pt x="796" y="328"/>
                    <a:pt x="796" y="319"/>
                  </a:cubicBezTo>
                  <a:cubicBezTo>
                    <a:pt x="796" y="300"/>
                    <a:pt x="808" y="288"/>
                    <a:pt x="830" y="285"/>
                  </a:cubicBezTo>
                  <a:cubicBezTo>
                    <a:pt x="861" y="281"/>
                    <a:pt x="861" y="281"/>
                    <a:pt x="861" y="281"/>
                  </a:cubicBezTo>
                  <a:cubicBezTo>
                    <a:pt x="861" y="264"/>
                    <a:pt x="854" y="255"/>
                    <a:pt x="840" y="255"/>
                  </a:cubicBezTo>
                  <a:cubicBezTo>
                    <a:pt x="828" y="255"/>
                    <a:pt x="816" y="259"/>
                    <a:pt x="807" y="267"/>
                  </a:cubicBezTo>
                  <a:cubicBezTo>
                    <a:pt x="807" y="250"/>
                    <a:pt x="807" y="250"/>
                    <a:pt x="807" y="250"/>
                  </a:cubicBezTo>
                  <a:cubicBezTo>
                    <a:pt x="810" y="248"/>
                    <a:pt x="815" y="246"/>
                    <a:pt x="822" y="244"/>
                  </a:cubicBezTo>
                  <a:cubicBezTo>
                    <a:pt x="829" y="242"/>
                    <a:pt x="836" y="241"/>
                    <a:pt x="841" y="241"/>
                  </a:cubicBezTo>
                  <a:cubicBezTo>
                    <a:pt x="866" y="241"/>
                    <a:pt x="878" y="254"/>
                    <a:pt x="878" y="279"/>
                  </a:cubicBezTo>
                  <a:lnTo>
                    <a:pt x="878" y="346"/>
                  </a:lnTo>
                  <a:close/>
                  <a:moveTo>
                    <a:pt x="861" y="294"/>
                  </a:moveTo>
                  <a:cubicBezTo>
                    <a:pt x="836" y="298"/>
                    <a:pt x="836" y="298"/>
                    <a:pt x="836" y="298"/>
                  </a:cubicBezTo>
                  <a:cubicBezTo>
                    <a:pt x="828" y="299"/>
                    <a:pt x="822" y="301"/>
                    <a:pt x="818" y="304"/>
                  </a:cubicBezTo>
                  <a:cubicBezTo>
                    <a:pt x="815" y="306"/>
                    <a:pt x="813" y="311"/>
                    <a:pt x="813" y="317"/>
                  </a:cubicBezTo>
                  <a:cubicBezTo>
                    <a:pt x="813" y="323"/>
                    <a:pt x="815" y="327"/>
                    <a:pt x="819" y="330"/>
                  </a:cubicBezTo>
                  <a:cubicBezTo>
                    <a:pt x="823" y="333"/>
                    <a:pt x="827" y="335"/>
                    <a:pt x="833" y="335"/>
                  </a:cubicBezTo>
                  <a:cubicBezTo>
                    <a:pt x="841" y="335"/>
                    <a:pt x="848" y="332"/>
                    <a:pt x="853" y="326"/>
                  </a:cubicBezTo>
                  <a:cubicBezTo>
                    <a:pt x="859" y="320"/>
                    <a:pt x="861" y="313"/>
                    <a:pt x="861" y="304"/>
                  </a:cubicBezTo>
                  <a:lnTo>
                    <a:pt x="861" y="294"/>
                  </a:lnTo>
                  <a:close/>
                  <a:moveTo>
                    <a:pt x="1049" y="346"/>
                  </a:moveTo>
                  <a:cubicBezTo>
                    <a:pt x="1033" y="346"/>
                    <a:pt x="1033" y="346"/>
                    <a:pt x="1033" y="346"/>
                  </a:cubicBezTo>
                  <a:cubicBezTo>
                    <a:pt x="1033" y="287"/>
                    <a:pt x="1033" y="287"/>
                    <a:pt x="1033" y="287"/>
                  </a:cubicBezTo>
                  <a:cubicBezTo>
                    <a:pt x="1033" y="276"/>
                    <a:pt x="1031" y="267"/>
                    <a:pt x="1027" y="262"/>
                  </a:cubicBezTo>
                  <a:cubicBezTo>
                    <a:pt x="1024" y="257"/>
                    <a:pt x="1018" y="255"/>
                    <a:pt x="1010" y="255"/>
                  </a:cubicBezTo>
                  <a:cubicBezTo>
                    <a:pt x="1003" y="255"/>
                    <a:pt x="997" y="258"/>
                    <a:pt x="992" y="264"/>
                  </a:cubicBezTo>
                  <a:cubicBezTo>
                    <a:pt x="987" y="271"/>
                    <a:pt x="984" y="279"/>
                    <a:pt x="984" y="287"/>
                  </a:cubicBezTo>
                  <a:cubicBezTo>
                    <a:pt x="984" y="346"/>
                    <a:pt x="984" y="346"/>
                    <a:pt x="984" y="346"/>
                  </a:cubicBezTo>
                  <a:cubicBezTo>
                    <a:pt x="968" y="346"/>
                    <a:pt x="968" y="346"/>
                    <a:pt x="968" y="346"/>
                  </a:cubicBezTo>
                  <a:cubicBezTo>
                    <a:pt x="968" y="285"/>
                    <a:pt x="968" y="285"/>
                    <a:pt x="968" y="285"/>
                  </a:cubicBezTo>
                  <a:cubicBezTo>
                    <a:pt x="968" y="265"/>
                    <a:pt x="960" y="255"/>
                    <a:pt x="945" y="255"/>
                  </a:cubicBezTo>
                  <a:cubicBezTo>
                    <a:pt x="937" y="255"/>
                    <a:pt x="931" y="258"/>
                    <a:pt x="927" y="264"/>
                  </a:cubicBezTo>
                  <a:cubicBezTo>
                    <a:pt x="922" y="270"/>
                    <a:pt x="920" y="278"/>
                    <a:pt x="920" y="287"/>
                  </a:cubicBezTo>
                  <a:cubicBezTo>
                    <a:pt x="920" y="346"/>
                    <a:pt x="920" y="346"/>
                    <a:pt x="920" y="346"/>
                  </a:cubicBezTo>
                  <a:cubicBezTo>
                    <a:pt x="903" y="346"/>
                    <a:pt x="903" y="346"/>
                    <a:pt x="903" y="346"/>
                  </a:cubicBezTo>
                  <a:cubicBezTo>
                    <a:pt x="903" y="243"/>
                    <a:pt x="903" y="243"/>
                    <a:pt x="903" y="243"/>
                  </a:cubicBezTo>
                  <a:cubicBezTo>
                    <a:pt x="920" y="243"/>
                    <a:pt x="920" y="243"/>
                    <a:pt x="920" y="243"/>
                  </a:cubicBezTo>
                  <a:cubicBezTo>
                    <a:pt x="920" y="260"/>
                    <a:pt x="920" y="260"/>
                    <a:pt x="920" y="260"/>
                  </a:cubicBezTo>
                  <a:cubicBezTo>
                    <a:pt x="920" y="260"/>
                    <a:pt x="920" y="260"/>
                    <a:pt x="920" y="260"/>
                  </a:cubicBezTo>
                  <a:cubicBezTo>
                    <a:pt x="927" y="247"/>
                    <a:pt x="938" y="241"/>
                    <a:pt x="952" y="241"/>
                  </a:cubicBezTo>
                  <a:cubicBezTo>
                    <a:pt x="959" y="241"/>
                    <a:pt x="965" y="243"/>
                    <a:pt x="970" y="246"/>
                  </a:cubicBezTo>
                  <a:cubicBezTo>
                    <a:pt x="975" y="250"/>
                    <a:pt x="979" y="255"/>
                    <a:pt x="981" y="262"/>
                  </a:cubicBezTo>
                  <a:cubicBezTo>
                    <a:pt x="989" y="248"/>
                    <a:pt x="1000" y="241"/>
                    <a:pt x="1015" y="241"/>
                  </a:cubicBezTo>
                  <a:cubicBezTo>
                    <a:pt x="1038" y="241"/>
                    <a:pt x="1049" y="255"/>
                    <a:pt x="1049" y="283"/>
                  </a:cubicBezTo>
                  <a:lnTo>
                    <a:pt x="1049" y="346"/>
                  </a:lnTo>
                  <a:close/>
                  <a:moveTo>
                    <a:pt x="1188" y="341"/>
                  </a:moveTo>
                  <a:cubicBezTo>
                    <a:pt x="1180" y="346"/>
                    <a:pt x="1171" y="349"/>
                    <a:pt x="1160" y="349"/>
                  </a:cubicBezTo>
                  <a:cubicBezTo>
                    <a:pt x="1151" y="349"/>
                    <a:pt x="1142" y="346"/>
                    <a:pt x="1135" y="342"/>
                  </a:cubicBezTo>
                  <a:cubicBezTo>
                    <a:pt x="1127" y="338"/>
                    <a:pt x="1121" y="332"/>
                    <a:pt x="1117" y="324"/>
                  </a:cubicBezTo>
                  <a:cubicBezTo>
                    <a:pt x="1113" y="316"/>
                    <a:pt x="1111" y="307"/>
                    <a:pt x="1111" y="297"/>
                  </a:cubicBezTo>
                  <a:cubicBezTo>
                    <a:pt x="1111" y="280"/>
                    <a:pt x="1116" y="267"/>
                    <a:pt x="1126" y="256"/>
                  </a:cubicBezTo>
                  <a:cubicBezTo>
                    <a:pt x="1135" y="246"/>
                    <a:pt x="1148" y="241"/>
                    <a:pt x="1165" y="241"/>
                  </a:cubicBezTo>
                  <a:cubicBezTo>
                    <a:pt x="1173" y="241"/>
                    <a:pt x="1181" y="242"/>
                    <a:pt x="1188" y="246"/>
                  </a:cubicBezTo>
                  <a:cubicBezTo>
                    <a:pt x="1188" y="263"/>
                    <a:pt x="1188" y="263"/>
                    <a:pt x="1188" y="263"/>
                  </a:cubicBezTo>
                  <a:cubicBezTo>
                    <a:pt x="1181" y="257"/>
                    <a:pt x="1172" y="255"/>
                    <a:pt x="1164" y="255"/>
                  </a:cubicBezTo>
                  <a:cubicBezTo>
                    <a:pt x="1153" y="255"/>
                    <a:pt x="1145" y="259"/>
                    <a:pt x="1138" y="266"/>
                  </a:cubicBezTo>
                  <a:cubicBezTo>
                    <a:pt x="1131" y="274"/>
                    <a:pt x="1128" y="284"/>
                    <a:pt x="1128" y="296"/>
                  </a:cubicBezTo>
                  <a:cubicBezTo>
                    <a:pt x="1128" y="308"/>
                    <a:pt x="1131" y="317"/>
                    <a:pt x="1137" y="324"/>
                  </a:cubicBezTo>
                  <a:cubicBezTo>
                    <a:pt x="1144" y="331"/>
                    <a:pt x="1152" y="335"/>
                    <a:pt x="1163" y="335"/>
                  </a:cubicBezTo>
                  <a:cubicBezTo>
                    <a:pt x="1172" y="335"/>
                    <a:pt x="1180" y="332"/>
                    <a:pt x="1188" y="326"/>
                  </a:cubicBezTo>
                  <a:lnTo>
                    <a:pt x="1188" y="341"/>
                  </a:lnTo>
                  <a:close/>
                  <a:moveTo>
                    <a:pt x="1264" y="319"/>
                  </a:moveTo>
                  <a:cubicBezTo>
                    <a:pt x="1264" y="327"/>
                    <a:pt x="1260" y="335"/>
                    <a:pt x="1253" y="340"/>
                  </a:cubicBezTo>
                  <a:cubicBezTo>
                    <a:pt x="1246" y="346"/>
                    <a:pt x="1237" y="349"/>
                    <a:pt x="1226" y="349"/>
                  </a:cubicBezTo>
                  <a:cubicBezTo>
                    <a:pt x="1216" y="349"/>
                    <a:pt x="1208" y="346"/>
                    <a:pt x="1200" y="342"/>
                  </a:cubicBezTo>
                  <a:cubicBezTo>
                    <a:pt x="1200" y="325"/>
                    <a:pt x="1200" y="325"/>
                    <a:pt x="1200" y="325"/>
                  </a:cubicBezTo>
                  <a:cubicBezTo>
                    <a:pt x="1209" y="331"/>
                    <a:pt x="1217" y="335"/>
                    <a:pt x="1227" y="335"/>
                  </a:cubicBezTo>
                  <a:cubicBezTo>
                    <a:pt x="1240" y="335"/>
                    <a:pt x="1247" y="330"/>
                    <a:pt x="1247" y="320"/>
                  </a:cubicBezTo>
                  <a:cubicBezTo>
                    <a:pt x="1247" y="316"/>
                    <a:pt x="1245" y="313"/>
                    <a:pt x="1243" y="311"/>
                  </a:cubicBezTo>
                  <a:cubicBezTo>
                    <a:pt x="1240" y="308"/>
                    <a:pt x="1235" y="305"/>
                    <a:pt x="1226" y="301"/>
                  </a:cubicBezTo>
                  <a:cubicBezTo>
                    <a:pt x="1216" y="297"/>
                    <a:pt x="1210" y="293"/>
                    <a:pt x="1206" y="288"/>
                  </a:cubicBezTo>
                  <a:cubicBezTo>
                    <a:pt x="1202" y="284"/>
                    <a:pt x="1201" y="278"/>
                    <a:pt x="1201" y="271"/>
                  </a:cubicBezTo>
                  <a:cubicBezTo>
                    <a:pt x="1201" y="262"/>
                    <a:pt x="1204" y="255"/>
                    <a:pt x="1211" y="249"/>
                  </a:cubicBezTo>
                  <a:cubicBezTo>
                    <a:pt x="1218" y="244"/>
                    <a:pt x="1226" y="241"/>
                    <a:pt x="1237" y="241"/>
                  </a:cubicBezTo>
                  <a:cubicBezTo>
                    <a:pt x="1245" y="241"/>
                    <a:pt x="1252" y="242"/>
                    <a:pt x="1259" y="246"/>
                  </a:cubicBezTo>
                  <a:cubicBezTo>
                    <a:pt x="1259" y="262"/>
                    <a:pt x="1259" y="262"/>
                    <a:pt x="1259" y="262"/>
                  </a:cubicBezTo>
                  <a:cubicBezTo>
                    <a:pt x="1252" y="257"/>
                    <a:pt x="1244" y="255"/>
                    <a:pt x="1236" y="255"/>
                  </a:cubicBezTo>
                  <a:cubicBezTo>
                    <a:pt x="1230" y="255"/>
                    <a:pt x="1226" y="256"/>
                    <a:pt x="1222" y="259"/>
                  </a:cubicBezTo>
                  <a:cubicBezTo>
                    <a:pt x="1219" y="261"/>
                    <a:pt x="1217" y="265"/>
                    <a:pt x="1217" y="269"/>
                  </a:cubicBezTo>
                  <a:cubicBezTo>
                    <a:pt x="1217" y="274"/>
                    <a:pt x="1219" y="277"/>
                    <a:pt x="1221" y="280"/>
                  </a:cubicBezTo>
                  <a:cubicBezTo>
                    <a:pt x="1224" y="282"/>
                    <a:pt x="1229" y="285"/>
                    <a:pt x="1237" y="288"/>
                  </a:cubicBezTo>
                  <a:cubicBezTo>
                    <a:pt x="1247" y="292"/>
                    <a:pt x="1254" y="297"/>
                    <a:pt x="1258" y="301"/>
                  </a:cubicBezTo>
                  <a:cubicBezTo>
                    <a:pt x="1262" y="306"/>
                    <a:pt x="1264" y="312"/>
                    <a:pt x="1264" y="319"/>
                  </a:cubicBezTo>
                  <a:close/>
                  <a:moveTo>
                    <a:pt x="660" y="17"/>
                  </a:moveTo>
                  <a:cubicBezTo>
                    <a:pt x="660" y="21"/>
                    <a:pt x="659" y="23"/>
                    <a:pt x="657" y="25"/>
                  </a:cubicBezTo>
                  <a:cubicBezTo>
                    <a:pt x="655" y="27"/>
                    <a:pt x="652" y="28"/>
                    <a:pt x="649" y="28"/>
                  </a:cubicBezTo>
                  <a:cubicBezTo>
                    <a:pt x="646" y="28"/>
                    <a:pt x="643" y="27"/>
                    <a:pt x="641" y="25"/>
                  </a:cubicBezTo>
                  <a:cubicBezTo>
                    <a:pt x="639" y="23"/>
                    <a:pt x="638" y="21"/>
                    <a:pt x="638" y="17"/>
                  </a:cubicBezTo>
                  <a:cubicBezTo>
                    <a:pt x="638" y="15"/>
                    <a:pt x="639" y="12"/>
                    <a:pt x="641" y="10"/>
                  </a:cubicBezTo>
                  <a:cubicBezTo>
                    <a:pt x="643" y="8"/>
                    <a:pt x="646" y="7"/>
                    <a:pt x="649" y="7"/>
                  </a:cubicBezTo>
                  <a:cubicBezTo>
                    <a:pt x="652" y="7"/>
                    <a:pt x="655" y="8"/>
                    <a:pt x="657" y="10"/>
                  </a:cubicBezTo>
                  <a:cubicBezTo>
                    <a:pt x="659" y="12"/>
                    <a:pt x="660" y="15"/>
                    <a:pt x="660" y="17"/>
                  </a:cubicBezTo>
                  <a:close/>
                  <a:moveTo>
                    <a:pt x="657" y="154"/>
                  </a:moveTo>
                  <a:cubicBezTo>
                    <a:pt x="641" y="154"/>
                    <a:pt x="641" y="154"/>
                    <a:pt x="641" y="154"/>
                  </a:cubicBezTo>
                  <a:cubicBezTo>
                    <a:pt x="641" y="51"/>
                    <a:pt x="641" y="51"/>
                    <a:pt x="641" y="51"/>
                  </a:cubicBezTo>
                  <a:cubicBezTo>
                    <a:pt x="657" y="51"/>
                    <a:pt x="657" y="51"/>
                    <a:pt x="657" y="51"/>
                  </a:cubicBezTo>
                  <a:lnTo>
                    <a:pt x="657" y="154"/>
                  </a:lnTo>
                  <a:close/>
                  <a:moveTo>
                    <a:pt x="580" y="272"/>
                  </a:moveTo>
                  <a:cubicBezTo>
                    <a:pt x="580" y="287"/>
                    <a:pt x="577" y="300"/>
                    <a:pt x="571" y="311"/>
                  </a:cubicBezTo>
                  <a:cubicBezTo>
                    <a:pt x="564" y="322"/>
                    <a:pt x="555" y="331"/>
                    <a:pt x="543" y="337"/>
                  </a:cubicBezTo>
                  <a:cubicBezTo>
                    <a:pt x="532" y="343"/>
                    <a:pt x="518" y="346"/>
                    <a:pt x="503" y="346"/>
                  </a:cubicBezTo>
                  <a:cubicBezTo>
                    <a:pt x="465" y="346"/>
                    <a:pt x="465" y="346"/>
                    <a:pt x="465" y="346"/>
                  </a:cubicBezTo>
                  <a:cubicBezTo>
                    <a:pt x="465" y="202"/>
                    <a:pt x="465" y="202"/>
                    <a:pt x="465" y="202"/>
                  </a:cubicBezTo>
                  <a:cubicBezTo>
                    <a:pt x="504" y="202"/>
                    <a:pt x="504" y="202"/>
                    <a:pt x="504" y="202"/>
                  </a:cubicBezTo>
                  <a:cubicBezTo>
                    <a:pt x="555" y="202"/>
                    <a:pt x="580" y="225"/>
                    <a:pt x="580" y="272"/>
                  </a:cubicBezTo>
                  <a:close/>
                  <a:moveTo>
                    <a:pt x="563" y="272"/>
                  </a:moveTo>
                  <a:cubicBezTo>
                    <a:pt x="563" y="236"/>
                    <a:pt x="543" y="217"/>
                    <a:pt x="504" y="217"/>
                  </a:cubicBezTo>
                  <a:cubicBezTo>
                    <a:pt x="482" y="217"/>
                    <a:pt x="482" y="217"/>
                    <a:pt x="482" y="217"/>
                  </a:cubicBezTo>
                  <a:cubicBezTo>
                    <a:pt x="482" y="331"/>
                    <a:pt x="482" y="331"/>
                    <a:pt x="482" y="331"/>
                  </a:cubicBezTo>
                  <a:cubicBezTo>
                    <a:pt x="503" y="331"/>
                    <a:pt x="503" y="331"/>
                    <a:pt x="503" y="331"/>
                  </a:cubicBezTo>
                  <a:cubicBezTo>
                    <a:pt x="522" y="331"/>
                    <a:pt x="537" y="325"/>
                    <a:pt x="547" y="315"/>
                  </a:cubicBezTo>
                  <a:cubicBezTo>
                    <a:pt x="558" y="305"/>
                    <a:pt x="563" y="291"/>
                    <a:pt x="563" y="272"/>
                  </a:cubicBezTo>
                  <a:close/>
                  <a:moveTo>
                    <a:pt x="273" y="67"/>
                  </a:moveTo>
                  <a:cubicBezTo>
                    <a:pt x="273" y="67"/>
                    <a:pt x="273" y="67"/>
                    <a:pt x="273" y="67"/>
                  </a:cubicBezTo>
                  <a:cubicBezTo>
                    <a:pt x="251" y="119"/>
                    <a:pt x="219" y="167"/>
                    <a:pt x="186" y="201"/>
                  </a:cubicBezTo>
                  <a:cubicBezTo>
                    <a:pt x="186" y="282"/>
                    <a:pt x="186" y="282"/>
                    <a:pt x="186" y="282"/>
                  </a:cubicBezTo>
                  <a:cubicBezTo>
                    <a:pt x="183" y="284"/>
                    <a:pt x="183" y="284"/>
                    <a:pt x="183" y="284"/>
                  </a:cubicBezTo>
                  <a:cubicBezTo>
                    <a:pt x="178" y="284"/>
                    <a:pt x="178" y="284"/>
                    <a:pt x="178" y="284"/>
                  </a:cubicBezTo>
                  <a:cubicBezTo>
                    <a:pt x="66" y="292"/>
                    <a:pt x="0" y="348"/>
                    <a:pt x="0" y="348"/>
                  </a:cubicBezTo>
                  <a:cubicBezTo>
                    <a:pt x="126" y="270"/>
                    <a:pt x="269" y="306"/>
                    <a:pt x="269" y="306"/>
                  </a:cubicBezTo>
                  <a:cubicBezTo>
                    <a:pt x="280" y="304"/>
                    <a:pt x="280" y="304"/>
                    <a:pt x="280" y="304"/>
                  </a:cubicBezTo>
                  <a:cubicBezTo>
                    <a:pt x="280" y="69"/>
                    <a:pt x="280" y="69"/>
                    <a:pt x="280" y="69"/>
                  </a:cubicBezTo>
                  <a:lnTo>
                    <a:pt x="273" y="67"/>
                  </a:lnTo>
                  <a:close/>
                  <a:moveTo>
                    <a:pt x="357" y="123"/>
                  </a:moveTo>
                  <a:cubicBezTo>
                    <a:pt x="357" y="123"/>
                    <a:pt x="357" y="123"/>
                    <a:pt x="357" y="123"/>
                  </a:cubicBezTo>
                  <a:cubicBezTo>
                    <a:pt x="357" y="123"/>
                    <a:pt x="345" y="139"/>
                    <a:pt x="308" y="172"/>
                  </a:cubicBezTo>
                  <a:cubicBezTo>
                    <a:pt x="300" y="180"/>
                    <a:pt x="295" y="184"/>
                    <a:pt x="287" y="191"/>
                  </a:cubicBezTo>
                  <a:cubicBezTo>
                    <a:pt x="287" y="312"/>
                    <a:pt x="287" y="312"/>
                    <a:pt x="287" y="312"/>
                  </a:cubicBezTo>
                  <a:cubicBezTo>
                    <a:pt x="279" y="314"/>
                    <a:pt x="279" y="314"/>
                    <a:pt x="279" y="314"/>
                  </a:cubicBezTo>
                  <a:cubicBezTo>
                    <a:pt x="279" y="314"/>
                    <a:pt x="248" y="304"/>
                    <a:pt x="194" y="302"/>
                  </a:cubicBezTo>
                  <a:cubicBezTo>
                    <a:pt x="140" y="300"/>
                    <a:pt x="61" y="315"/>
                    <a:pt x="0" y="348"/>
                  </a:cubicBezTo>
                  <a:cubicBezTo>
                    <a:pt x="2" y="348"/>
                    <a:pt x="2" y="348"/>
                    <a:pt x="2" y="348"/>
                  </a:cubicBezTo>
                  <a:cubicBezTo>
                    <a:pt x="2" y="348"/>
                    <a:pt x="166" y="284"/>
                    <a:pt x="356" y="349"/>
                  </a:cubicBezTo>
                  <a:cubicBezTo>
                    <a:pt x="356" y="349"/>
                    <a:pt x="356" y="349"/>
                    <a:pt x="356" y="349"/>
                  </a:cubicBezTo>
                  <a:cubicBezTo>
                    <a:pt x="363" y="347"/>
                    <a:pt x="363" y="347"/>
                    <a:pt x="363" y="347"/>
                  </a:cubicBezTo>
                  <a:cubicBezTo>
                    <a:pt x="363" y="127"/>
                    <a:pt x="363" y="127"/>
                    <a:pt x="363" y="127"/>
                  </a:cubicBezTo>
                  <a:lnTo>
                    <a:pt x="357" y="123"/>
                  </a:lnTo>
                  <a:close/>
                  <a:moveTo>
                    <a:pt x="180" y="10"/>
                  </a:moveTo>
                  <a:cubicBezTo>
                    <a:pt x="171" y="8"/>
                    <a:pt x="171" y="8"/>
                    <a:pt x="171" y="8"/>
                  </a:cubicBezTo>
                  <a:cubicBezTo>
                    <a:pt x="171" y="8"/>
                    <a:pt x="171" y="8"/>
                    <a:pt x="171" y="8"/>
                  </a:cubicBezTo>
                  <a:cubicBezTo>
                    <a:pt x="171" y="8"/>
                    <a:pt x="171" y="8"/>
                    <a:pt x="171" y="8"/>
                  </a:cubicBezTo>
                  <a:cubicBezTo>
                    <a:pt x="171" y="8"/>
                    <a:pt x="171" y="8"/>
                    <a:pt x="171" y="8"/>
                  </a:cubicBezTo>
                  <a:cubicBezTo>
                    <a:pt x="171" y="9"/>
                    <a:pt x="171" y="9"/>
                    <a:pt x="171" y="9"/>
                  </a:cubicBezTo>
                  <a:cubicBezTo>
                    <a:pt x="170" y="16"/>
                    <a:pt x="160" y="73"/>
                    <a:pt x="119" y="154"/>
                  </a:cubicBezTo>
                  <a:cubicBezTo>
                    <a:pt x="94" y="201"/>
                    <a:pt x="57" y="261"/>
                    <a:pt x="0" y="320"/>
                  </a:cubicBezTo>
                  <a:cubicBezTo>
                    <a:pt x="0" y="348"/>
                    <a:pt x="0" y="348"/>
                    <a:pt x="0" y="348"/>
                  </a:cubicBezTo>
                  <a:cubicBezTo>
                    <a:pt x="0" y="348"/>
                    <a:pt x="60" y="290"/>
                    <a:pt x="170" y="279"/>
                  </a:cubicBezTo>
                  <a:cubicBezTo>
                    <a:pt x="173" y="278"/>
                    <a:pt x="173" y="278"/>
                    <a:pt x="173" y="278"/>
                  </a:cubicBezTo>
                  <a:cubicBezTo>
                    <a:pt x="180" y="276"/>
                    <a:pt x="180" y="276"/>
                    <a:pt x="180" y="276"/>
                  </a:cubicBezTo>
                  <a:lnTo>
                    <a:pt x="180" y="10"/>
                  </a:lnTo>
                  <a:close/>
                </a:path>
              </a:pathLst>
            </a:custGeom>
            <a:solidFill>
              <a:srgbClr val="002050"/>
            </a:solidFill>
            <a:ln>
              <a:noFill/>
            </a:ln>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24" name="Freeform 13"/>
            <p:cNvSpPr>
              <a:spLocks noChangeAspect="1" noEditPoints="1"/>
            </p:cNvSpPr>
            <p:nvPr/>
          </p:nvSpPr>
          <p:spPr bwMode="black">
            <a:xfrm>
              <a:off x="11077576" y="4605874"/>
              <a:ext cx="614310" cy="446066"/>
            </a:xfrm>
            <a:custGeom>
              <a:avLst/>
              <a:gdLst>
                <a:gd name="T0" fmla="*/ 187 w 1098"/>
                <a:gd name="T1" fmla="*/ 61 h 796"/>
                <a:gd name="T2" fmla="*/ 33 w 1098"/>
                <a:gd name="T3" fmla="*/ 81 h 796"/>
                <a:gd name="T4" fmla="*/ 112 w 1098"/>
                <a:gd name="T5" fmla="*/ 180 h 796"/>
                <a:gd name="T6" fmla="*/ 285 w 1098"/>
                <a:gd name="T7" fmla="*/ 21 h 796"/>
                <a:gd name="T8" fmla="*/ 269 w 1098"/>
                <a:gd name="T9" fmla="*/ 6 h 796"/>
                <a:gd name="T10" fmla="*/ 281 w 1098"/>
                <a:gd name="T11" fmla="*/ 72 h 796"/>
                <a:gd name="T12" fmla="*/ 309 w 1098"/>
                <a:gd name="T13" fmla="*/ 148 h 796"/>
                <a:gd name="T14" fmla="*/ 346 w 1098"/>
                <a:gd name="T15" fmla="*/ 104 h 796"/>
                <a:gd name="T16" fmla="*/ 519 w 1098"/>
                <a:gd name="T17" fmla="*/ 96 h 796"/>
                <a:gd name="T18" fmla="*/ 444 w 1098"/>
                <a:gd name="T19" fmla="*/ 72 h 796"/>
                <a:gd name="T20" fmla="*/ 519 w 1098"/>
                <a:gd name="T21" fmla="*/ 72 h 796"/>
                <a:gd name="T22" fmla="*/ 521 w 1098"/>
                <a:gd name="T23" fmla="*/ 146 h 796"/>
                <a:gd name="T24" fmla="*/ 627 w 1098"/>
                <a:gd name="T25" fmla="*/ 103 h 796"/>
                <a:gd name="T26" fmla="*/ 628 w 1098"/>
                <a:gd name="T27" fmla="*/ 186 h 796"/>
                <a:gd name="T28" fmla="*/ 681 w 1098"/>
                <a:gd name="T29" fmla="*/ 186 h 796"/>
                <a:gd name="T30" fmla="*/ 681 w 1098"/>
                <a:gd name="T31" fmla="*/ 111 h 796"/>
                <a:gd name="T32" fmla="*/ 712 w 1098"/>
                <a:gd name="T33" fmla="*/ 94 h 796"/>
                <a:gd name="T34" fmla="*/ 926 w 1098"/>
                <a:gd name="T35" fmla="*/ 144 h 796"/>
                <a:gd name="T36" fmla="*/ 858 w 1098"/>
                <a:gd name="T37" fmla="*/ 69 h 796"/>
                <a:gd name="T38" fmla="*/ 821 w 1098"/>
                <a:gd name="T39" fmla="*/ 103 h 796"/>
                <a:gd name="T40" fmla="*/ 1020 w 1098"/>
                <a:gd name="T41" fmla="*/ 23 h 796"/>
                <a:gd name="T42" fmla="*/ 981 w 1098"/>
                <a:gd name="T43" fmla="*/ 92 h 796"/>
                <a:gd name="T44" fmla="*/ 958 w 1098"/>
                <a:gd name="T45" fmla="*/ 72 h 796"/>
                <a:gd name="T46" fmla="*/ 1098 w 1098"/>
                <a:gd name="T47" fmla="*/ 215 h 796"/>
                <a:gd name="T48" fmla="*/ 1039 w 1098"/>
                <a:gd name="T49" fmla="*/ 72 h 796"/>
                <a:gd name="T50" fmla="*/ 1062 w 1098"/>
                <a:gd name="T51" fmla="*/ 92 h 796"/>
                <a:gd name="T52" fmla="*/ 134 w 1098"/>
                <a:gd name="T53" fmla="*/ 446 h 796"/>
                <a:gd name="T54" fmla="*/ 108 w 1098"/>
                <a:gd name="T55" fmla="*/ 315 h 796"/>
                <a:gd name="T56" fmla="*/ 134 w 1098"/>
                <a:gd name="T57" fmla="*/ 446 h 796"/>
                <a:gd name="T58" fmla="*/ 88 w 1098"/>
                <a:gd name="T59" fmla="*/ 380 h 796"/>
                <a:gd name="T60" fmla="*/ 65 w 1098"/>
                <a:gd name="T61" fmla="*/ 483 h 796"/>
                <a:gd name="T62" fmla="*/ 165 w 1098"/>
                <a:gd name="T63" fmla="*/ 320 h 796"/>
                <a:gd name="T64" fmla="*/ 187 w 1098"/>
                <a:gd name="T65" fmla="*/ 504 h 796"/>
                <a:gd name="T66" fmla="*/ 241 w 1098"/>
                <a:gd name="T67" fmla="*/ 485 h 796"/>
                <a:gd name="T68" fmla="*/ 215 w 1098"/>
                <a:gd name="T69" fmla="*/ 380 h 796"/>
                <a:gd name="T70" fmla="*/ 398 w 1098"/>
                <a:gd name="T71" fmla="*/ 504 h 796"/>
                <a:gd name="T72" fmla="*/ 456 w 1098"/>
                <a:gd name="T73" fmla="*/ 324 h 796"/>
                <a:gd name="T74" fmla="*/ 447 w 1098"/>
                <a:gd name="T75" fmla="*/ 497 h 796"/>
                <a:gd name="T76" fmla="*/ 449 w 1098"/>
                <a:gd name="T77" fmla="*/ 370 h 796"/>
                <a:gd name="T78" fmla="*/ 491 w 1098"/>
                <a:gd name="T79" fmla="*/ 436 h 796"/>
                <a:gd name="T80" fmla="*/ 526 w 1098"/>
                <a:gd name="T81" fmla="*/ 446 h 796"/>
                <a:gd name="T82" fmla="*/ 607 w 1098"/>
                <a:gd name="T83" fmla="*/ 504 h 796"/>
                <a:gd name="T84" fmla="*/ 646 w 1098"/>
                <a:gd name="T85" fmla="*/ 504 h 796"/>
                <a:gd name="T86" fmla="*/ 761 w 1098"/>
                <a:gd name="T87" fmla="*/ 360 h 796"/>
                <a:gd name="T88" fmla="*/ 20 w 1098"/>
                <a:gd name="T89" fmla="*/ 792 h 796"/>
                <a:gd name="T90" fmla="*/ 80 w 1098"/>
                <a:gd name="T91" fmla="*/ 723 h 796"/>
                <a:gd name="T92" fmla="*/ 104 w 1098"/>
                <a:gd name="T93" fmla="*/ 594 h 796"/>
                <a:gd name="T94" fmla="*/ 39 w 1098"/>
                <a:gd name="T95" fmla="*/ 667 h 796"/>
                <a:gd name="T96" fmla="*/ 168 w 1098"/>
                <a:gd name="T97" fmla="*/ 763 h 796"/>
                <a:gd name="T98" fmla="*/ 131 w 1098"/>
                <a:gd name="T99" fmla="*/ 721 h 796"/>
                <a:gd name="T100" fmla="*/ 257 w 1098"/>
                <a:gd name="T101" fmla="*/ 726 h 796"/>
                <a:gd name="T102" fmla="*/ 233 w 1098"/>
                <a:gd name="T103" fmla="*/ 707 h 796"/>
                <a:gd name="T104" fmla="*/ 283 w 1098"/>
                <a:gd name="T105" fmla="*/ 792 h 796"/>
                <a:gd name="T106" fmla="*/ 344 w 1098"/>
                <a:gd name="T107" fmla="*/ 646 h 796"/>
                <a:gd name="T108" fmla="*/ 365 w 1098"/>
                <a:gd name="T109" fmla="*/ 648 h 796"/>
                <a:gd name="T110" fmla="*/ 476 w 1098"/>
                <a:gd name="T111" fmla="*/ 648 h 796"/>
                <a:gd name="T112" fmla="*/ 621 w 1098"/>
                <a:gd name="T113" fmla="*/ 760 h 796"/>
                <a:gd name="T114" fmla="*/ 538 w 1098"/>
                <a:gd name="T115" fmla="*/ 655 h 796"/>
                <a:gd name="T116" fmla="*/ 598 w 1098"/>
                <a:gd name="T117" fmla="*/ 676 h 796"/>
                <a:gd name="T118" fmla="*/ 715 w 1098"/>
                <a:gd name="T119" fmla="*/ 667 h 796"/>
                <a:gd name="T120" fmla="*/ 681 w 1098"/>
                <a:gd name="T121" fmla="*/ 648 h 796"/>
                <a:gd name="T122" fmla="*/ 733 w 1098"/>
                <a:gd name="T123" fmla="*/ 672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98" h="796">
                  <a:moveTo>
                    <a:pt x="216" y="216"/>
                  </a:moveTo>
                  <a:cubicBezTo>
                    <a:pt x="192" y="216"/>
                    <a:pt x="192" y="216"/>
                    <a:pt x="192" y="216"/>
                  </a:cubicBezTo>
                  <a:cubicBezTo>
                    <a:pt x="192" y="81"/>
                    <a:pt x="192" y="81"/>
                    <a:pt x="192" y="81"/>
                  </a:cubicBezTo>
                  <a:cubicBezTo>
                    <a:pt x="192" y="70"/>
                    <a:pt x="193" y="57"/>
                    <a:pt x="194" y="42"/>
                  </a:cubicBezTo>
                  <a:cubicBezTo>
                    <a:pt x="193" y="42"/>
                    <a:pt x="193" y="42"/>
                    <a:pt x="193" y="42"/>
                  </a:cubicBezTo>
                  <a:cubicBezTo>
                    <a:pt x="191" y="51"/>
                    <a:pt x="189" y="57"/>
                    <a:pt x="187" y="61"/>
                  </a:cubicBezTo>
                  <a:cubicBezTo>
                    <a:pt x="118" y="216"/>
                    <a:pt x="118" y="216"/>
                    <a:pt x="118" y="216"/>
                  </a:cubicBezTo>
                  <a:cubicBezTo>
                    <a:pt x="107" y="216"/>
                    <a:pt x="107" y="216"/>
                    <a:pt x="107" y="216"/>
                  </a:cubicBezTo>
                  <a:cubicBezTo>
                    <a:pt x="38" y="63"/>
                    <a:pt x="38" y="63"/>
                    <a:pt x="38" y="63"/>
                  </a:cubicBezTo>
                  <a:cubicBezTo>
                    <a:pt x="36" y="58"/>
                    <a:pt x="34" y="51"/>
                    <a:pt x="32" y="42"/>
                  </a:cubicBezTo>
                  <a:cubicBezTo>
                    <a:pt x="31" y="42"/>
                    <a:pt x="31" y="42"/>
                    <a:pt x="31" y="42"/>
                  </a:cubicBezTo>
                  <a:cubicBezTo>
                    <a:pt x="32" y="50"/>
                    <a:pt x="33" y="63"/>
                    <a:pt x="33" y="81"/>
                  </a:cubicBezTo>
                  <a:cubicBezTo>
                    <a:pt x="33" y="216"/>
                    <a:pt x="33" y="216"/>
                    <a:pt x="33" y="216"/>
                  </a:cubicBezTo>
                  <a:cubicBezTo>
                    <a:pt x="10" y="216"/>
                    <a:pt x="10" y="216"/>
                    <a:pt x="10" y="216"/>
                  </a:cubicBezTo>
                  <a:cubicBezTo>
                    <a:pt x="10" y="15"/>
                    <a:pt x="10" y="15"/>
                    <a:pt x="10" y="15"/>
                  </a:cubicBezTo>
                  <a:cubicBezTo>
                    <a:pt x="41" y="15"/>
                    <a:pt x="41" y="15"/>
                    <a:pt x="41" y="15"/>
                  </a:cubicBezTo>
                  <a:cubicBezTo>
                    <a:pt x="103" y="155"/>
                    <a:pt x="103" y="155"/>
                    <a:pt x="103" y="155"/>
                  </a:cubicBezTo>
                  <a:cubicBezTo>
                    <a:pt x="108" y="166"/>
                    <a:pt x="111" y="174"/>
                    <a:pt x="112" y="180"/>
                  </a:cubicBezTo>
                  <a:cubicBezTo>
                    <a:pt x="113" y="180"/>
                    <a:pt x="113" y="180"/>
                    <a:pt x="113" y="180"/>
                  </a:cubicBezTo>
                  <a:cubicBezTo>
                    <a:pt x="118" y="167"/>
                    <a:pt x="121" y="158"/>
                    <a:pt x="123" y="155"/>
                  </a:cubicBezTo>
                  <a:cubicBezTo>
                    <a:pt x="186" y="15"/>
                    <a:pt x="186" y="15"/>
                    <a:pt x="186" y="15"/>
                  </a:cubicBezTo>
                  <a:cubicBezTo>
                    <a:pt x="216" y="15"/>
                    <a:pt x="216" y="15"/>
                    <a:pt x="216" y="15"/>
                  </a:cubicBezTo>
                  <a:lnTo>
                    <a:pt x="216" y="216"/>
                  </a:lnTo>
                  <a:close/>
                  <a:moveTo>
                    <a:pt x="285" y="21"/>
                  </a:moveTo>
                  <a:cubicBezTo>
                    <a:pt x="285" y="25"/>
                    <a:pt x="283" y="29"/>
                    <a:pt x="280" y="32"/>
                  </a:cubicBezTo>
                  <a:cubicBezTo>
                    <a:pt x="277" y="34"/>
                    <a:pt x="273" y="36"/>
                    <a:pt x="269" y="36"/>
                  </a:cubicBezTo>
                  <a:cubicBezTo>
                    <a:pt x="265" y="36"/>
                    <a:pt x="262" y="34"/>
                    <a:pt x="259" y="32"/>
                  </a:cubicBezTo>
                  <a:cubicBezTo>
                    <a:pt x="256" y="29"/>
                    <a:pt x="254" y="25"/>
                    <a:pt x="254" y="21"/>
                  </a:cubicBezTo>
                  <a:cubicBezTo>
                    <a:pt x="254" y="17"/>
                    <a:pt x="256" y="13"/>
                    <a:pt x="259" y="10"/>
                  </a:cubicBezTo>
                  <a:cubicBezTo>
                    <a:pt x="261" y="7"/>
                    <a:pt x="265" y="6"/>
                    <a:pt x="269" y="6"/>
                  </a:cubicBezTo>
                  <a:cubicBezTo>
                    <a:pt x="274" y="6"/>
                    <a:pt x="277" y="7"/>
                    <a:pt x="280" y="10"/>
                  </a:cubicBezTo>
                  <a:cubicBezTo>
                    <a:pt x="283" y="13"/>
                    <a:pt x="285" y="17"/>
                    <a:pt x="285" y="21"/>
                  </a:cubicBezTo>
                  <a:close/>
                  <a:moveTo>
                    <a:pt x="281" y="216"/>
                  </a:moveTo>
                  <a:cubicBezTo>
                    <a:pt x="258" y="216"/>
                    <a:pt x="258" y="216"/>
                    <a:pt x="258" y="216"/>
                  </a:cubicBezTo>
                  <a:cubicBezTo>
                    <a:pt x="258" y="72"/>
                    <a:pt x="258" y="72"/>
                    <a:pt x="258" y="72"/>
                  </a:cubicBezTo>
                  <a:cubicBezTo>
                    <a:pt x="281" y="72"/>
                    <a:pt x="281" y="72"/>
                    <a:pt x="281" y="72"/>
                  </a:cubicBezTo>
                  <a:lnTo>
                    <a:pt x="281" y="216"/>
                  </a:lnTo>
                  <a:close/>
                  <a:moveTo>
                    <a:pt x="417" y="210"/>
                  </a:moveTo>
                  <a:cubicBezTo>
                    <a:pt x="405" y="216"/>
                    <a:pt x="392" y="220"/>
                    <a:pt x="377" y="220"/>
                  </a:cubicBezTo>
                  <a:cubicBezTo>
                    <a:pt x="364" y="220"/>
                    <a:pt x="352" y="217"/>
                    <a:pt x="342" y="211"/>
                  </a:cubicBezTo>
                  <a:cubicBezTo>
                    <a:pt x="331" y="205"/>
                    <a:pt x="323" y="196"/>
                    <a:pt x="317" y="185"/>
                  </a:cubicBezTo>
                  <a:cubicBezTo>
                    <a:pt x="311" y="174"/>
                    <a:pt x="309" y="162"/>
                    <a:pt x="309" y="148"/>
                  </a:cubicBezTo>
                  <a:cubicBezTo>
                    <a:pt x="309" y="124"/>
                    <a:pt x="315" y="105"/>
                    <a:pt x="329" y="90"/>
                  </a:cubicBezTo>
                  <a:cubicBezTo>
                    <a:pt x="343" y="76"/>
                    <a:pt x="361" y="69"/>
                    <a:pt x="383" y="69"/>
                  </a:cubicBezTo>
                  <a:cubicBezTo>
                    <a:pt x="396" y="69"/>
                    <a:pt x="407" y="71"/>
                    <a:pt x="417" y="76"/>
                  </a:cubicBezTo>
                  <a:cubicBezTo>
                    <a:pt x="417" y="100"/>
                    <a:pt x="417" y="100"/>
                    <a:pt x="417" y="100"/>
                  </a:cubicBezTo>
                  <a:cubicBezTo>
                    <a:pt x="406" y="92"/>
                    <a:pt x="395" y="89"/>
                    <a:pt x="383" y="89"/>
                  </a:cubicBezTo>
                  <a:cubicBezTo>
                    <a:pt x="368" y="89"/>
                    <a:pt x="355" y="94"/>
                    <a:pt x="346" y="104"/>
                  </a:cubicBezTo>
                  <a:cubicBezTo>
                    <a:pt x="337" y="115"/>
                    <a:pt x="332" y="129"/>
                    <a:pt x="332" y="146"/>
                  </a:cubicBezTo>
                  <a:cubicBezTo>
                    <a:pt x="332" y="163"/>
                    <a:pt x="337" y="176"/>
                    <a:pt x="345" y="186"/>
                  </a:cubicBezTo>
                  <a:cubicBezTo>
                    <a:pt x="354" y="195"/>
                    <a:pt x="366" y="200"/>
                    <a:pt x="381" y="200"/>
                  </a:cubicBezTo>
                  <a:cubicBezTo>
                    <a:pt x="394" y="200"/>
                    <a:pt x="405" y="196"/>
                    <a:pt x="417" y="188"/>
                  </a:cubicBezTo>
                  <a:lnTo>
                    <a:pt x="417" y="210"/>
                  </a:lnTo>
                  <a:close/>
                  <a:moveTo>
                    <a:pt x="519" y="96"/>
                  </a:moveTo>
                  <a:cubicBezTo>
                    <a:pt x="515" y="93"/>
                    <a:pt x="509" y="91"/>
                    <a:pt x="501" y="91"/>
                  </a:cubicBezTo>
                  <a:cubicBezTo>
                    <a:pt x="491" y="91"/>
                    <a:pt x="483" y="96"/>
                    <a:pt x="476" y="105"/>
                  </a:cubicBezTo>
                  <a:cubicBezTo>
                    <a:pt x="470" y="115"/>
                    <a:pt x="467" y="128"/>
                    <a:pt x="467" y="143"/>
                  </a:cubicBezTo>
                  <a:cubicBezTo>
                    <a:pt x="467" y="216"/>
                    <a:pt x="467" y="216"/>
                    <a:pt x="467" y="216"/>
                  </a:cubicBezTo>
                  <a:cubicBezTo>
                    <a:pt x="444" y="216"/>
                    <a:pt x="444" y="216"/>
                    <a:pt x="444" y="216"/>
                  </a:cubicBezTo>
                  <a:cubicBezTo>
                    <a:pt x="444" y="72"/>
                    <a:pt x="444" y="72"/>
                    <a:pt x="444" y="72"/>
                  </a:cubicBezTo>
                  <a:cubicBezTo>
                    <a:pt x="467" y="72"/>
                    <a:pt x="467" y="72"/>
                    <a:pt x="467" y="72"/>
                  </a:cubicBezTo>
                  <a:cubicBezTo>
                    <a:pt x="467" y="102"/>
                    <a:pt x="467" y="102"/>
                    <a:pt x="467" y="102"/>
                  </a:cubicBezTo>
                  <a:cubicBezTo>
                    <a:pt x="467" y="102"/>
                    <a:pt x="467" y="102"/>
                    <a:pt x="467" y="102"/>
                  </a:cubicBezTo>
                  <a:cubicBezTo>
                    <a:pt x="470" y="92"/>
                    <a:pt x="475" y="84"/>
                    <a:pt x="482" y="78"/>
                  </a:cubicBezTo>
                  <a:cubicBezTo>
                    <a:pt x="489" y="73"/>
                    <a:pt x="496" y="70"/>
                    <a:pt x="505" y="70"/>
                  </a:cubicBezTo>
                  <a:cubicBezTo>
                    <a:pt x="511" y="70"/>
                    <a:pt x="516" y="70"/>
                    <a:pt x="519" y="72"/>
                  </a:cubicBezTo>
                  <a:lnTo>
                    <a:pt x="519" y="96"/>
                  </a:lnTo>
                  <a:close/>
                  <a:moveTo>
                    <a:pt x="663" y="144"/>
                  </a:moveTo>
                  <a:cubicBezTo>
                    <a:pt x="663" y="167"/>
                    <a:pt x="657" y="185"/>
                    <a:pt x="644" y="199"/>
                  </a:cubicBezTo>
                  <a:cubicBezTo>
                    <a:pt x="631" y="213"/>
                    <a:pt x="613" y="220"/>
                    <a:pt x="591" y="220"/>
                  </a:cubicBezTo>
                  <a:cubicBezTo>
                    <a:pt x="570" y="220"/>
                    <a:pt x="553" y="213"/>
                    <a:pt x="540" y="200"/>
                  </a:cubicBezTo>
                  <a:cubicBezTo>
                    <a:pt x="528" y="186"/>
                    <a:pt x="521" y="168"/>
                    <a:pt x="521" y="146"/>
                  </a:cubicBezTo>
                  <a:cubicBezTo>
                    <a:pt x="521" y="122"/>
                    <a:pt x="528" y="103"/>
                    <a:pt x="541" y="90"/>
                  </a:cubicBezTo>
                  <a:cubicBezTo>
                    <a:pt x="554" y="76"/>
                    <a:pt x="572" y="69"/>
                    <a:pt x="595" y="69"/>
                  </a:cubicBezTo>
                  <a:cubicBezTo>
                    <a:pt x="616" y="69"/>
                    <a:pt x="633" y="76"/>
                    <a:pt x="645" y="89"/>
                  </a:cubicBezTo>
                  <a:cubicBezTo>
                    <a:pt x="657" y="102"/>
                    <a:pt x="663" y="121"/>
                    <a:pt x="663" y="144"/>
                  </a:cubicBezTo>
                  <a:close/>
                  <a:moveTo>
                    <a:pt x="639" y="145"/>
                  </a:moveTo>
                  <a:cubicBezTo>
                    <a:pt x="639" y="127"/>
                    <a:pt x="635" y="113"/>
                    <a:pt x="627" y="103"/>
                  </a:cubicBezTo>
                  <a:cubicBezTo>
                    <a:pt x="619" y="93"/>
                    <a:pt x="608" y="89"/>
                    <a:pt x="593" y="89"/>
                  </a:cubicBezTo>
                  <a:cubicBezTo>
                    <a:pt x="578" y="89"/>
                    <a:pt x="567" y="93"/>
                    <a:pt x="558" y="103"/>
                  </a:cubicBezTo>
                  <a:cubicBezTo>
                    <a:pt x="549" y="113"/>
                    <a:pt x="545" y="127"/>
                    <a:pt x="545" y="145"/>
                  </a:cubicBezTo>
                  <a:cubicBezTo>
                    <a:pt x="545" y="162"/>
                    <a:pt x="549" y="176"/>
                    <a:pt x="558" y="186"/>
                  </a:cubicBezTo>
                  <a:cubicBezTo>
                    <a:pt x="567" y="195"/>
                    <a:pt x="578" y="200"/>
                    <a:pt x="593" y="200"/>
                  </a:cubicBezTo>
                  <a:cubicBezTo>
                    <a:pt x="608" y="200"/>
                    <a:pt x="620" y="195"/>
                    <a:pt x="628" y="186"/>
                  </a:cubicBezTo>
                  <a:cubicBezTo>
                    <a:pt x="635" y="176"/>
                    <a:pt x="639" y="163"/>
                    <a:pt x="639" y="145"/>
                  </a:cubicBezTo>
                  <a:close/>
                  <a:moveTo>
                    <a:pt x="770" y="178"/>
                  </a:moveTo>
                  <a:cubicBezTo>
                    <a:pt x="770" y="190"/>
                    <a:pt x="765" y="200"/>
                    <a:pt x="755" y="208"/>
                  </a:cubicBezTo>
                  <a:cubicBezTo>
                    <a:pt x="746" y="216"/>
                    <a:pt x="733" y="220"/>
                    <a:pt x="717" y="220"/>
                  </a:cubicBezTo>
                  <a:cubicBezTo>
                    <a:pt x="703" y="220"/>
                    <a:pt x="691" y="217"/>
                    <a:pt x="681" y="211"/>
                  </a:cubicBezTo>
                  <a:cubicBezTo>
                    <a:pt x="681" y="186"/>
                    <a:pt x="681" y="186"/>
                    <a:pt x="681" y="186"/>
                  </a:cubicBezTo>
                  <a:cubicBezTo>
                    <a:pt x="693" y="196"/>
                    <a:pt x="705" y="200"/>
                    <a:pt x="719" y="200"/>
                  </a:cubicBezTo>
                  <a:cubicBezTo>
                    <a:pt x="737" y="200"/>
                    <a:pt x="746" y="193"/>
                    <a:pt x="746" y="180"/>
                  </a:cubicBezTo>
                  <a:cubicBezTo>
                    <a:pt x="746" y="175"/>
                    <a:pt x="744" y="170"/>
                    <a:pt x="741" y="167"/>
                  </a:cubicBezTo>
                  <a:cubicBezTo>
                    <a:pt x="737" y="163"/>
                    <a:pt x="729" y="159"/>
                    <a:pt x="716" y="153"/>
                  </a:cubicBezTo>
                  <a:cubicBezTo>
                    <a:pt x="704" y="148"/>
                    <a:pt x="695" y="142"/>
                    <a:pt x="689" y="135"/>
                  </a:cubicBezTo>
                  <a:cubicBezTo>
                    <a:pt x="684" y="129"/>
                    <a:pt x="681" y="121"/>
                    <a:pt x="681" y="111"/>
                  </a:cubicBezTo>
                  <a:cubicBezTo>
                    <a:pt x="681" y="99"/>
                    <a:pt x="686" y="89"/>
                    <a:pt x="696" y="81"/>
                  </a:cubicBezTo>
                  <a:cubicBezTo>
                    <a:pt x="705" y="73"/>
                    <a:pt x="718" y="69"/>
                    <a:pt x="732" y="69"/>
                  </a:cubicBezTo>
                  <a:cubicBezTo>
                    <a:pt x="744" y="69"/>
                    <a:pt x="754" y="71"/>
                    <a:pt x="763" y="76"/>
                  </a:cubicBezTo>
                  <a:cubicBezTo>
                    <a:pt x="763" y="99"/>
                    <a:pt x="763" y="99"/>
                    <a:pt x="763" y="99"/>
                  </a:cubicBezTo>
                  <a:cubicBezTo>
                    <a:pt x="754" y="92"/>
                    <a:pt x="743" y="89"/>
                    <a:pt x="730" y="89"/>
                  </a:cubicBezTo>
                  <a:cubicBezTo>
                    <a:pt x="723" y="89"/>
                    <a:pt x="717" y="90"/>
                    <a:pt x="712" y="94"/>
                  </a:cubicBezTo>
                  <a:cubicBezTo>
                    <a:pt x="707" y="98"/>
                    <a:pt x="705" y="103"/>
                    <a:pt x="705" y="109"/>
                  </a:cubicBezTo>
                  <a:cubicBezTo>
                    <a:pt x="705" y="115"/>
                    <a:pt x="707" y="120"/>
                    <a:pt x="710" y="123"/>
                  </a:cubicBezTo>
                  <a:cubicBezTo>
                    <a:pt x="714" y="127"/>
                    <a:pt x="721" y="131"/>
                    <a:pt x="733" y="135"/>
                  </a:cubicBezTo>
                  <a:cubicBezTo>
                    <a:pt x="746" y="141"/>
                    <a:pt x="756" y="147"/>
                    <a:pt x="761" y="154"/>
                  </a:cubicBezTo>
                  <a:cubicBezTo>
                    <a:pt x="767" y="160"/>
                    <a:pt x="770" y="168"/>
                    <a:pt x="770" y="178"/>
                  </a:cubicBezTo>
                  <a:close/>
                  <a:moveTo>
                    <a:pt x="926" y="144"/>
                  </a:moveTo>
                  <a:cubicBezTo>
                    <a:pt x="926" y="167"/>
                    <a:pt x="920" y="185"/>
                    <a:pt x="907" y="199"/>
                  </a:cubicBezTo>
                  <a:cubicBezTo>
                    <a:pt x="894" y="213"/>
                    <a:pt x="877" y="220"/>
                    <a:pt x="855" y="220"/>
                  </a:cubicBezTo>
                  <a:cubicBezTo>
                    <a:pt x="833" y="220"/>
                    <a:pt x="816" y="213"/>
                    <a:pt x="804" y="200"/>
                  </a:cubicBezTo>
                  <a:cubicBezTo>
                    <a:pt x="791" y="186"/>
                    <a:pt x="785" y="168"/>
                    <a:pt x="785" y="146"/>
                  </a:cubicBezTo>
                  <a:cubicBezTo>
                    <a:pt x="785" y="122"/>
                    <a:pt x="791" y="103"/>
                    <a:pt x="804" y="90"/>
                  </a:cubicBezTo>
                  <a:cubicBezTo>
                    <a:pt x="817" y="76"/>
                    <a:pt x="835" y="69"/>
                    <a:pt x="858" y="69"/>
                  </a:cubicBezTo>
                  <a:cubicBezTo>
                    <a:pt x="879" y="69"/>
                    <a:pt x="896" y="76"/>
                    <a:pt x="908" y="89"/>
                  </a:cubicBezTo>
                  <a:cubicBezTo>
                    <a:pt x="920" y="102"/>
                    <a:pt x="926" y="121"/>
                    <a:pt x="926" y="144"/>
                  </a:cubicBezTo>
                  <a:close/>
                  <a:moveTo>
                    <a:pt x="903" y="145"/>
                  </a:moveTo>
                  <a:cubicBezTo>
                    <a:pt x="903" y="127"/>
                    <a:pt x="899" y="113"/>
                    <a:pt x="891" y="103"/>
                  </a:cubicBezTo>
                  <a:cubicBezTo>
                    <a:pt x="883" y="93"/>
                    <a:pt x="871" y="89"/>
                    <a:pt x="856" y="89"/>
                  </a:cubicBezTo>
                  <a:cubicBezTo>
                    <a:pt x="842" y="89"/>
                    <a:pt x="830" y="93"/>
                    <a:pt x="821" y="103"/>
                  </a:cubicBezTo>
                  <a:cubicBezTo>
                    <a:pt x="813" y="113"/>
                    <a:pt x="808" y="127"/>
                    <a:pt x="808" y="145"/>
                  </a:cubicBezTo>
                  <a:cubicBezTo>
                    <a:pt x="808" y="162"/>
                    <a:pt x="813" y="176"/>
                    <a:pt x="821" y="186"/>
                  </a:cubicBezTo>
                  <a:cubicBezTo>
                    <a:pt x="830" y="195"/>
                    <a:pt x="842" y="200"/>
                    <a:pt x="856" y="200"/>
                  </a:cubicBezTo>
                  <a:cubicBezTo>
                    <a:pt x="871" y="200"/>
                    <a:pt x="883" y="195"/>
                    <a:pt x="891" y="186"/>
                  </a:cubicBezTo>
                  <a:cubicBezTo>
                    <a:pt x="899" y="176"/>
                    <a:pt x="903" y="163"/>
                    <a:pt x="903" y="145"/>
                  </a:cubicBezTo>
                  <a:close/>
                  <a:moveTo>
                    <a:pt x="1020" y="23"/>
                  </a:moveTo>
                  <a:cubicBezTo>
                    <a:pt x="1016" y="21"/>
                    <a:pt x="1011" y="20"/>
                    <a:pt x="1005" y="20"/>
                  </a:cubicBezTo>
                  <a:cubicBezTo>
                    <a:pt x="989" y="20"/>
                    <a:pt x="981" y="30"/>
                    <a:pt x="981" y="50"/>
                  </a:cubicBezTo>
                  <a:cubicBezTo>
                    <a:pt x="981" y="72"/>
                    <a:pt x="981" y="72"/>
                    <a:pt x="981" y="72"/>
                  </a:cubicBezTo>
                  <a:cubicBezTo>
                    <a:pt x="1015" y="72"/>
                    <a:pt x="1015" y="72"/>
                    <a:pt x="1015" y="72"/>
                  </a:cubicBezTo>
                  <a:cubicBezTo>
                    <a:pt x="1015" y="92"/>
                    <a:pt x="1015" y="92"/>
                    <a:pt x="1015" y="92"/>
                  </a:cubicBezTo>
                  <a:cubicBezTo>
                    <a:pt x="981" y="92"/>
                    <a:pt x="981" y="92"/>
                    <a:pt x="981" y="92"/>
                  </a:cubicBezTo>
                  <a:cubicBezTo>
                    <a:pt x="981" y="216"/>
                    <a:pt x="981" y="216"/>
                    <a:pt x="981" y="216"/>
                  </a:cubicBezTo>
                  <a:cubicBezTo>
                    <a:pt x="958" y="216"/>
                    <a:pt x="958" y="216"/>
                    <a:pt x="958" y="216"/>
                  </a:cubicBezTo>
                  <a:cubicBezTo>
                    <a:pt x="958" y="92"/>
                    <a:pt x="958" y="92"/>
                    <a:pt x="958" y="92"/>
                  </a:cubicBezTo>
                  <a:cubicBezTo>
                    <a:pt x="933" y="92"/>
                    <a:pt x="933" y="92"/>
                    <a:pt x="933" y="92"/>
                  </a:cubicBezTo>
                  <a:cubicBezTo>
                    <a:pt x="933" y="72"/>
                    <a:pt x="933" y="72"/>
                    <a:pt x="933" y="72"/>
                  </a:cubicBezTo>
                  <a:cubicBezTo>
                    <a:pt x="958" y="72"/>
                    <a:pt x="958" y="72"/>
                    <a:pt x="958" y="72"/>
                  </a:cubicBezTo>
                  <a:cubicBezTo>
                    <a:pt x="958" y="49"/>
                    <a:pt x="958" y="49"/>
                    <a:pt x="958" y="49"/>
                  </a:cubicBezTo>
                  <a:cubicBezTo>
                    <a:pt x="958" y="34"/>
                    <a:pt x="962" y="23"/>
                    <a:pt x="971" y="14"/>
                  </a:cubicBezTo>
                  <a:cubicBezTo>
                    <a:pt x="979" y="5"/>
                    <a:pt x="990" y="0"/>
                    <a:pt x="1004" y="0"/>
                  </a:cubicBezTo>
                  <a:cubicBezTo>
                    <a:pt x="1011" y="0"/>
                    <a:pt x="1016" y="1"/>
                    <a:pt x="1020" y="3"/>
                  </a:cubicBezTo>
                  <a:lnTo>
                    <a:pt x="1020" y="23"/>
                  </a:lnTo>
                  <a:close/>
                  <a:moveTo>
                    <a:pt x="1098" y="215"/>
                  </a:moveTo>
                  <a:cubicBezTo>
                    <a:pt x="1093" y="218"/>
                    <a:pt x="1086" y="220"/>
                    <a:pt x="1077" y="220"/>
                  </a:cubicBezTo>
                  <a:cubicBezTo>
                    <a:pt x="1052" y="220"/>
                    <a:pt x="1039" y="205"/>
                    <a:pt x="1039" y="177"/>
                  </a:cubicBezTo>
                  <a:cubicBezTo>
                    <a:pt x="1039" y="92"/>
                    <a:pt x="1039" y="92"/>
                    <a:pt x="1039" y="92"/>
                  </a:cubicBezTo>
                  <a:cubicBezTo>
                    <a:pt x="1014" y="92"/>
                    <a:pt x="1014" y="92"/>
                    <a:pt x="1014" y="92"/>
                  </a:cubicBezTo>
                  <a:cubicBezTo>
                    <a:pt x="1014" y="72"/>
                    <a:pt x="1014" y="72"/>
                    <a:pt x="1014" y="72"/>
                  </a:cubicBezTo>
                  <a:cubicBezTo>
                    <a:pt x="1039" y="72"/>
                    <a:pt x="1039" y="72"/>
                    <a:pt x="1039" y="72"/>
                  </a:cubicBezTo>
                  <a:cubicBezTo>
                    <a:pt x="1039" y="37"/>
                    <a:pt x="1039" y="37"/>
                    <a:pt x="1039" y="37"/>
                  </a:cubicBezTo>
                  <a:cubicBezTo>
                    <a:pt x="1062" y="30"/>
                    <a:pt x="1062" y="30"/>
                    <a:pt x="1062" y="30"/>
                  </a:cubicBezTo>
                  <a:cubicBezTo>
                    <a:pt x="1062" y="72"/>
                    <a:pt x="1062" y="72"/>
                    <a:pt x="1062" y="72"/>
                  </a:cubicBezTo>
                  <a:cubicBezTo>
                    <a:pt x="1098" y="72"/>
                    <a:pt x="1098" y="72"/>
                    <a:pt x="1098" y="72"/>
                  </a:cubicBezTo>
                  <a:cubicBezTo>
                    <a:pt x="1098" y="92"/>
                    <a:pt x="1098" y="92"/>
                    <a:pt x="1098" y="92"/>
                  </a:cubicBezTo>
                  <a:cubicBezTo>
                    <a:pt x="1062" y="92"/>
                    <a:pt x="1062" y="92"/>
                    <a:pt x="1062" y="92"/>
                  </a:cubicBezTo>
                  <a:cubicBezTo>
                    <a:pt x="1062" y="173"/>
                    <a:pt x="1062" y="173"/>
                    <a:pt x="1062" y="173"/>
                  </a:cubicBezTo>
                  <a:cubicBezTo>
                    <a:pt x="1062" y="183"/>
                    <a:pt x="1064" y="190"/>
                    <a:pt x="1067" y="194"/>
                  </a:cubicBezTo>
                  <a:cubicBezTo>
                    <a:pt x="1070" y="198"/>
                    <a:pt x="1076" y="200"/>
                    <a:pt x="1083" y="200"/>
                  </a:cubicBezTo>
                  <a:cubicBezTo>
                    <a:pt x="1089" y="200"/>
                    <a:pt x="1094" y="198"/>
                    <a:pt x="1098" y="195"/>
                  </a:cubicBezTo>
                  <a:lnTo>
                    <a:pt x="1098" y="215"/>
                  </a:lnTo>
                  <a:close/>
                  <a:moveTo>
                    <a:pt x="134" y="446"/>
                  </a:moveTo>
                  <a:cubicBezTo>
                    <a:pt x="134" y="463"/>
                    <a:pt x="128" y="477"/>
                    <a:pt x="116" y="488"/>
                  </a:cubicBezTo>
                  <a:cubicBezTo>
                    <a:pt x="103" y="499"/>
                    <a:pt x="88" y="504"/>
                    <a:pt x="69" y="504"/>
                  </a:cubicBezTo>
                  <a:cubicBezTo>
                    <a:pt x="10" y="504"/>
                    <a:pt x="10" y="504"/>
                    <a:pt x="10" y="504"/>
                  </a:cubicBezTo>
                  <a:cubicBezTo>
                    <a:pt x="10" y="303"/>
                    <a:pt x="10" y="303"/>
                    <a:pt x="10" y="303"/>
                  </a:cubicBezTo>
                  <a:cubicBezTo>
                    <a:pt x="67" y="303"/>
                    <a:pt x="67" y="303"/>
                    <a:pt x="67" y="303"/>
                  </a:cubicBezTo>
                  <a:cubicBezTo>
                    <a:pt x="84" y="303"/>
                    <a:pt x="98" y="307"/>
                    <a:pt x="108" y="315"/>
                  </a:cubicBezTo>
                  <a:cubicBezTo>
                    <a:pt x="119" y="324"/>
                    <a:pt x="124" y="335"/>
                    <a:pt x="124" y="349"/>
                  </a:cubicBezTo>
                  <a:cubicBezTo>
                    <a:pt x="124" y="360"/>
                    <a:pt x="121" y="370"/>
                    <a:pt x="115" y="378"/>
                  </a:cubicBezTo>
                  <a:cubicBezTo>
                    <a:pt x="108" y="387"/>
                    <a:pt x="100" y="393"/>
                    <a:pt x="89" y="397"/>
                  </a:cubicBezTo>
                  <a:cubicBezTo>
                    <a:pt x="89" y="397"/>
                    <a:pt x="89" y="397"/>
                    <a:pt x="89" y="397"/>
                  </a:cubicBezTo>
                  <a:cubicBezTo>
                    <a:pt x="103" y="399"/>
                    <a:pt x="114" y="404"/>
                    <a:pt x="122" y="413"/>
                  </a:cubicBezTo>
                  <a:cubicBezTo>
                    <a:pt x="130" y="421"/>
                    <a:pt x="134" y="433"/>
                    <a:pt x="134" y="446"/>
                  </a:cubicBezTo>
                  <a:close/>
                  <a:moveTo>
                    <a:pt x="99" y="353"/>
                  </a:moveTo>
                  <a:cubicBezTo>
                    <a:pt x="99" y="334"/>
                    <a:pt x="86" y="324"/>
                    <a:pt x="61" y="324"/>
                  </a:cubicBezTo>
                  <a:cubicBezTo>
                    <a:pt x="33" y="324"/>
                    <a:pt x="33" y="324"/>
                    <a:pt x="33" y="324"/>
                  </a:cubicBezTo>
                  <a:cubicBezTo>
                    <a:pt x="33" y="389"/>
                    <a:pt x="33" y="389"/>
                    <a:pt x="33" y="389"/>
                  </a:cubicBezTo>
                  <a:cubicBezTo>
                    <a:pt x="58" y="389"/>
                    <a:pt x="58" y="389"/>
                    <a:pt x="58" y="389"/>
                  </a:cubicBezTo>
                  <a:cubicBezTo>
                    <a:pt x="70" y="389"/>
                    <a:pt x="81" y="386"/>
                    <a:pt x="88" y="380"/>
                  </a:cubicBezTo>
                  <a:cubicBezTo>
                    <a:pt x="95" y="374"/>
                    <a:pt x="99" y="365"/>
                    <a:pt x="99" y="353"/>
                  </a:cubicBezTo>
                  <a:close/>
                  <a:moveTo>
                    <a:pt x="109" y="446"/>
                  </a:moveTo>
                  <a:cubicBezTo>
                    <a:pt x="109" y="422"/>
                    <a:pt x="93" y="410"/>
                    <a:pt x="61" y="410"/>
                  </a:cubicBezTo>
                  <a:cubicBezTo>
                    <a:pt x="33" y="410"/>
                    <a:pt x="33" y="410"/>
                    <a:pt x="33" y="410"/>
                  </a:cubicBezTo>
                  <a:cubicBezTo>
                    <a:pt x="33" y="483"/>
                    <a:pt x="33" y="483"/>
                    <a:pt x="33" y="483"/>
                  </a:cubicBezTo>
                  <a:cubicBezTo>
                    <a:pt x="65" y="483"/>
                    <a:pt x="65" y="483"/>
                    <a:pt x="65" y="483"/>
                  </a:cubicBezTo>
                  <a:cubicBezTo>
                    <a:pt x="79" y="483"/>
                    <a:pt x="90" y="480"/>
                    <a:pt x="98" y="473"/>
                  </a:cubicBezTo>
                  <a:cubicBezTo>
                    <a:pt x="105" y="466"/>
                    <a:pt x="109" y="457"/>
                    <a:pt x="109" y="446"/>
                  </a:cubicBezTo>
                  <a:close/>
                  <a:moveTo>
                    <a:pt x="191" y="309"/>
                  </a:moveTo>
                  <a:cubicBezTo>
                    <a:pt x="191" y="313"/>
                    <a:pt x="190" y="317"/>
                    <a:pt x="187" y="320"/>
                  </a:cubicBezTo>
                  <a:cubicBezTo>
                    <a:pt x="184" y="322"/>
                    <a:pt x="180" y="324"/>
                    <a:pt x="176" y="324"/>
                  </a:cubicBezTo>
                  <a:cubicBezTo>
                    <a:pt x="172" y="324"/>
                    <a:pt x="168" y="322"/>
                    <a:pt x="165" y="320"/>
                  </a:cubicBezTo>
                  <a:cubicBezTo>
                    <a:pt x="162" y="317"/>
                    <a:pt x="161" y="313"/>
                    <a:pt x="161" y="309"/>
                  </a:cubicBezTo>
                  <a:cubicBezTo>
                    <a:pt x="161" y="305"/>
                    <a:pt x="162" y="301"/>
                    <a:pt x="165" y="298"/>
                  </a:cubicBezTo>
                  <a:cubicBezTo>
                    <a:pt x="168" y="295"/>
                    <a:pt x="172" y="294"/>
                    <a:pt x="176" y="294"/>
                  </a:cubicBezTo>
                  <a:cubicBezTo>
                    <a:pt x="180" y="294"/>
                    <a:pt x="184" y="295"/>
                    <a:pt x="187" y="298"/>
                  </a:cubicBezTo>
                  <a:cubicBezTo>
                    <a:pt x="190" y="301"/>
                    <a:pt x="191" y="305"/>
                    <a:pt x="191" y="309"/>
                  </a:cubicBezTo>
                  <a:close/>
                  <a:moveTo>
                    <a:pt x="187" y="504"/>
                  </a:moveTo>
                  <a:cubicBezTo>
                    <a:pt x="164" y="504"/>
                    <a:pt x="164" y="504"/>
                    <a:pt x="164" y="504"/>
                  </a:cubicBezTo>
                  <a:cubicBezTo>
                    <a:pt x="164" y="360"/>
                    <a:pt x="164" y="360"/>
                    <a:pt x="164" y="360"/>
                  </a:cubicBezTo>
                  <a:cubicBezTo>
                    <a:pt x="187" y="360"/>
                    <a:pt x="187" y="360"/>
                    <a:pt x="187" y="360"/>
                  </a:cubicBezTo>
                  <a:lnTo>
                    <a:pt x="187" y="504"/>
                  </a:lnTo>
                  <a:close/>
                  <a:moveTo>
                    <a:pt x="327" y="367"/>
                  </a:moveTo>
                  <a:cubicBezTo>
                    <a:pt x="241" y="485"/>
                    <a:pt x="241" y="485"/>
                    <a:pt x="241" y="485"/>
                  </a:cubicBezTo>
                  <a:cubicBezTo>
                    <a:pt x="326" y="485"/>
                    <a:pt x="326" y="485"/>
                    <a:pt x="326" y="485"/>
                  </a:cubicBezTo>
                  <a:cubicBezTo>
                    <a:pt x="326" y="504"/>
                    <a:pt x="326" y="504"/>
                    <a:pt x="326" y="504"/>
                  </a:cubicBezTo>
                  <a:cubicBezTo>
                    <a:pt x="207" y="504"/>
                    <a:pt x="207" y="504"/>
                    <a:pt x="207" y="504"/>
                  </a:cubicBezTo>
                  <a:cubicBezTo>
                    <a:pt x="207" y="497"/>
                    <a:pt x="207" y="497"/>
                    <a:pt x="207" y="497"/>
                  </a:cubicBezTo>
                  <a:cubicBezTo>
                    <a:pt x="293" y="380"/>
                    <a:pt x="293" y="380"/>
                    <a:pt x="293" y="380"/>
                  </a:cubicBezTo>
                  <a:cubicBezTo>
                    <a:pt x="215" y="380"/>
                    <a:pt x="215" y="380"/>
                    <a:pt x="215" y="380"/>
                  </a:cubicBezTo>
                  <a:cubicBezTo>
                    <a:pt x="215" y="360"/>
                    <a:pt x="215" y="360"/>
                    <a:pt x="215" y="360"/>
                  </a:cubicBezTo>
                  <a:cubicBezTo>
                    <a:pt x="327" y="360"/>
                    <a:pt x="327" y="360"/>
                    <a:pt x="327" y="360"/>
                  </a:cubicBezTo>
                  <a:lnTo>
                    <a:pt x="327" y="367"/>
                  </a:lnTo>
                  <a:close/>
                  <a:moveTo>
                    <a:pt x="456" y="324"/>
                  </a:moveTo>
                  <a:cubicBezTo>
                    <a:pt x="398" y="324"/>
                    <a:pt x="398" y="324"/>
                    <a:pt x="398" y="324"/>
                  </a:cubicBezTo>
                  <a:cubicBezTo>
                    <a:pt x="398" y="504"/>
                    <a:pt x="398" y="504"/>
                    <a:pt x="398" y="504"/>
                  </a:cubicBezTo>
                  <a:cubicBezTo>
                    <a:pt x="375" y="504"/>
                    <a:pt x="375" y="504"/>
                    <a:pt x="375" y="504"/>
                  </a:cubicBezTo>
                  <a:cubicBezTo>
                    <a:pt x="375" y="324"/>
                    <a:pt x="375" y="324"/>
                    <a:pt x="375" y="324"/>
                  </a:cubicBezTo>
                  <a:cubicBezTo>
                    <a:pt x="316" y="324"/>
                    <a:pt x="316" y="324"/>
                    <a:pt x="316" y="324"/>
                  </a:cubicBezTo>
                  <a:cubicBezTo>
                    <a:pt x="316" y="303"/>
                    <a:pt x="316" y="303"/>
                    <a:pt x="316" y="303"/>
                  </a:cubicBezTo>
                  <a:cubicBezTo>
                    <a:pt x="456" y="303"/>
                    <a:pt x="456" y="303"/>
                    <a:pt x="456" y="303"/>
                  </a:cubicBezTo>
                  <a:lnTo>
                    <a:pt x="456" y="324"/>
                  </a:lnTo>
                  <a:close/>
                  <a:moveTo>
                    <a:pt x="549" y="504"/>
                  </a:moveTo>
                  <a:cubicBezTo>
                    <a:pt x="526" y="504"/>
                    <a:pt x="526" y="504"/>
                    <a:pt x="526" y="504"/>
                  </a:cubicBezTo>
                  <a:cubicBezTo>
                    <a:pt x="526" y="482"/>
                    <a:pt x="526" y="482"/>
                    <a:pt x="526" y="482"/>
                  </a:cubicBezTo>
                  <a:cubicBezTo>
                    <a:pt x="525" y="482"/>
                    <a:pt x="525" y="482"/>
                    <a:pt x="525" y="482"/>
                  </a:cubicBezTo>
                  <a:cubicBezTo>
                    <a:pt x="515" y="499"/>
                    <a:pt x="500" y="508"/>
                    <a:pt x="481" y="508"/>
                  </a:cubicBezTo>
                  <a:cubicBezTo>
                    <a:pt x="467" y="508"/>
                    <a:pt x="456" y="504"/>
                    <a:pt x="447" y="497"/>
                  </a:cubicBezTo>
                  <a:cubicBezTo>
                    <a:pt x="439" y="489"/>
                    <a:pt x="435" y="479"/>
                    <a:pt x="435" y="466"/>
                  </a:cubicBezTo>
                  <a:cubicBezTo>
                    <a:pt x="435" y="439"/>
                    <a:pt x="451" y="424"/>
                    <a:pt x="482" y="419"/>
                  </a:cubicBezTo>
                  <a:cubicBezTo>
                    <a:pt x="526" y="413"/>
                    <a:pt x="526" y="413"/>
                    <a:pt x="526" y="413"/>
                  </a:cubicBezTo>
                  <a:cubicBezTo>
                    <a:pt x="526" y="389"/>
                    <a:pt x="516" y="377"/>
                    <a:pt x="496" y="377"/>
                  </a:cubicBezTo>
                  <a:cubicBezTo>
                    <a:pt x="479" y="377"/>
                    <a:pt x="463" y="382"/>
                    <a:pt x="449" y="394"/>
                  </a:cubicBezTo>
                  <a:cubicBezTo>
                    <a:pt x="449" y="370"/>
                    <a:pt x="449" y="370"/>
                    <a:pt x="449" y="370"/>
                  </a:cubicBezTo>
                  <a:cubicBezTo>
                    <a:pt x="453" y="367"/>
                    <a:pt x="460" y="364"/>
                    <a:pt x="471" y="361"/>
                  </a:cubicBezTo>
                  <a:cubicBezTo>
                    <a:pt x="481" y="358"/>
                    <a:pt x="490" y="357"/>
                    <a:pt x="498" y="357"/>
                  </a:cubicBezTo>
                  <a:cubicBezTo>
                    <a:pt x="532" y="357"/>
                    <a:pt x="549" y="375"/>
                    <a:pt x="549" y="411"/>
                  </a:cubicBezTo>
                  <a:lnTo>
                    <a:pt x="549" y="504"/>
                  </a:lnTo>
                  <a:close/>
                  <a:moveTo>
                    <a:pt x="526" y="432"/>
                  </a:moveTo>
                  <a:cubicBezTo>
                    <a:pt x="491" y="436"/>
                    <a:pt x="491" y="436"/>
                    <a:pt x="491" y="436"/>
                  </a:cubicBezTo>
                  <a:cubicBezTo>
                    <a:pt x="479" y="438"/>
                    <a:pt x="470" y="441"/>
                    <a:pt x="466" y="445"/>
                  </a:cubicBezTo>
                  <a:cubicBezTo>
                    <a:pt x="461" y="449"/>
                    <a:pt x="458" y="455"/>
                    <a:pt x="458" y="464"/>
                  </a:cubicBezTo>
                  <a:cubicBezTo>
                    <a:pt x="458" y="472"/>
                    <a:pt x="461" y="477"/>
                    <a:pt x="466" y="482"/>
                  </a:cubicBezTo>
                  <a:cubicBezTo>
                    <a:pt x="471" y="486"/>
                    <a:pt x="478" y="488"/>
                    <a:pt x="486" y="488"/>
                  </a:cubicBezTo>
                  <a:cubicBezTo>
                    <a:pt x="497" y="488"/>
                    <a:pt x="507" y="484"/>
                    <a:pt x="514" y="476"/>
                  </a:cubicBezTo>
                  <a:cubicBezTo>
                    <a:pt x="522" y="468"/>
                    <a:pt x="526" y="458"/>
                    <a:pt x="526" y="446"/>
                  </a:cubicBezTo>
                  <a:lnTo>
                    <a:pt x="526" y="432"/>
                  </a:lnTo>
                  <a:close/>
                  <a:moveTo>
                    <a:pt x="607" y="504"/>
                  </a:moveTo>
                  <a:cubicBezTo>
                    <a:pt x="584" y="504"/>
                    <a:pt x="584" y="504"/>
                    <a:pt x="584" y="504"/>
                  </a:cubicBezTo>
                  <a:cubicBezTo>
                    <a:pt x="584" y="291"/>
                    <a:pt x="584" y="291"/>
                    <a:pt x="584" y="291"/>
                  </a:cubicBezTo>
                  <a:cubicBezTo>
                    <a:pt x="607" y="291"/>
                    <a:pt x="607" y="291"/>
                    <a:pt x="607" y="291"/>
                  </a:cubicBezTo>
                  <a:lnTo>
                    <a:pt x="607" y="504"/>
                  </a:lnTo>
                  <a:close/>
                  <a:moveTo>
                    <a:pt x="766" y="504"/>
                  </a:moveTo>
                  <a:cubicBezTo>
                    <a:pt x="733" y="504"/>
                    <a:pt x="733" y="504"/>
                    <a:pt x="733" y="504"/>
                  </a:cubicBezTo>
                  <a:cubicBezTo>
                    <a:pt x="670" y="435"/>
                    <a:pt x="670" y="435"/>
                    <a:pt x="670" y="435"/>
                  </a:cubicBezTo>
                  <a:cubicBezTo>
                    <a:pt x="669" y="435"/>
                    <a:pt x="669" y="435"/>
                    <a:pt x="669" y="435"/>
                  </a:cubicBezTo>
                  <a:cubicBezTo>
                    <a:pt x="669" y="504"/>
                    <a:pt x="669" y="504"/>
                    <a:pt x="669" y="504"/>
                  </a:cubicBezTo>
                  <a:cubicBezTo>
                    <a:pt x="646" y="504"/>
                    <a:pt x="646" y="504"/>
                    <a:pt x="646" y="504"/>
                  </a:cubicBezTo>
                  <a:cubicBezTo>
                    <a:pt x="646" y="291"/>
                    <a:pt x="646" y="291"/>
                    <a:pt x="646" y="291"/>
                  </a:cubicBezTo>
                  <a:cubicBezTo>
                    <a:pt x="669" y="291"/>
                    <a:pt x="669" y="291"/>
                    <a:pt x="669" y="291"/>
                  </a:cubicBezTo>
                  <a:cubicBezTo>
                    <a:pt x="669" y="426"/>
                    <a:pt x="669" y="426"/>
                    <a:pt x="669" y="426"/>
                  </a:cubicBezTo>
                  <a:cubicBezTo>
                    <a:pt x="670" y="426"/>
                    <a:pt x="670" y="426"/>
                    <a:pt x="670" y="426"/>
                  </a:cubicBezTo>
                  <a:cubicBezTo>
                    <a:pt x="730" y="360"/>
                    <a:pt x="730" y="360"/>
                    <a:pt x="730" y="360"/>
                  </a:cubicBezTo>
                  <a:cubicBezTo>
                    <a:pt x="761" y="360"/>
                    <a:pt x="761" y="360"/>
                    <a:pt x="761" y="360"/>
                  </a:cubicBezTo>
                  <a:cubicBezTo>
                    <a:pt x="694" y="430"/>
                    <a:pt x="694" y="430"/>
                    <a:pt x="694" y="430"/>
                  </a:cubicBezTo>
                  <a:lnTo>
                    <a:pt x="766" y="504"/>
                  </a:lnTo>
                  <a:close/>
                  <a:moveTo>
                    <a:pt x="113" y="741"/>
                  </a:moveTo>
                  <a:cubicBezTo>
                    <a:pt x="113" y="758"/>
                    <a:pt x="107" y="772"/>
                    <a:pt x="95" y="781"/>
                  </a:cubicBezTo>
                  <a:cubicBezTo>
                    <a:pt x="83" y="791"/>
                    <a:pt x="66" y="796"/>
                    <a:pt x="46" y="796"/>
                  </a:cubicBezTo>
                  <a:cubicBezTo>
                    <a:pt x="38" y="796"/>
                    <a:pt x="30" y="795"/>
                    <a:pt x="20" y="792"/>
                  </a:cubicBezTo>
                  <a:cubicBezTo>
                    <a:pt x="11" y="790"/>
                    <a:pt x="4" y="787"/>
                    <a:pt x="0" y="784"/>
                  </a:cubicBezTo>
                  <a:cubicBezTo>
                    <a:pt x="0" y="756"/>
                    <a:pt x="0" y="756"/>
                    <a:pt x="0" y="756"/>
                  </a:cubicBezTo>
                  <a:cubicBezTo>
                    <a:pt x="6" y="762"/>
                    <a:pt x="14" y="766"/>
                    <a:pt x="23" y="769"/>
                  </a:cubicBezTo>
                  <a:cubicBezTo>
                    <a:pt x="32" y="773"/>
                    <a:pt x="41" y="774"/>
                    <a:pt x="49" y="774"/>
                  </a:cubicBezTo>
                  <a:cubicBezTo>
                    <a:pt x="75" y="774"/>
                    <a:pt x="88" y="764"/>
                    <a:pt x="88" y="744"/>
                  </a:cubicBezTo>
                  <a:cubicBezTo>
                    <a:pt x="88" y="736"/>
                    <a:pt x="85" y="729"/>
                    <a:pt x="80" y="723"/>
                  </a:cubicBezTo>
                  <a:cubicBezTo>
                    <a:pt x="74" y="716"/>
                    <a:pt x="63" y="709"/>
                    <a:pt x="46" y="699"/>
                  </a:cubicBezTo>
                  <a:cubicBezTo>
                    <a:pt x="29" y="689"/>
                    <a:pt x="17" y="680"/>
                    <a:pt x="11" y="672"/>
                  </a:cubicBezTo>
                  <a:cubicBezTo>
                    <a:pt x="4" y="664"/>
                    <a:pt x="1" y="653"/>
                    <a:pt x="1" y="641"/>
                  </a:cubicBezTo>
                  <a:cubicBezTo>
                    <a:pt x="1" y="625"/>
                    <a:pt x="7" y="612"/>
                    <a:pt x="19" y="602"/>
                  </a:cubicBezTo>
                  <a:cubicBezTo>
                    <a:pt x="30" y="592"/>
                    <a:pt x="46" y="587"/>
                    <a:pt x="65" y="587"/>
                  </a:cubicBezTo>
                  <a:cubicBezTo>
                    <a:pt x="83" y="587"/>
                    <a:pt x="96" y="590"/>
                    <a:pt x="104" y="594"/>
                  </a:cubicBezTo>
                  <a:cubicBezTo>
                    <a:pt x="104" y="621"/>
                    <a:pt x="104" y="621"/>
                    <a:pt x="104" y="621"/>
                  </a:cubicBezTo>
                  <a:cubicBezTo>
                    <a:pt x="94" y="613"/>
                    <a:pt x="80" y="609"/>
                    <a:pt x="63" y="609"/>
                  </a:cubicBezTo>
                  <a:cubicBezTo>
                    <a:pt x="52" y="609"/>
                    <a:pt x="43" y="611"/>
                    <a:pt x="36" y="617"/>
                  </a:cubicBezTo>
                  <a:cubicBezTo>
                    <a:pt x="29" y="623"/>
                    <a:pt x="25" y="630"/>
                    <a:pt x="25" y="639"/>
                  </a:cubicBezTo>
                  <a:cubicBezTo>
                    <a:pt x="25" y="646"/>
                    <a:pt x="26" y="651"/>
                    <a:pt x="29" y="655"/>
                  </a:cubicBezTo>
                  <a:cubicBezTo>
                    <a:pt x="31" y="659"/>
                    <a:pt x="34" y="663"/>
                    <a:pt x="39" y="667"/>
                  </a:cubicBezTo>
                  <a:cubicBezTo>
                    <a:pt x="44" y="671"/>
                    <a:pt x="53" y="676"/>
                    <a:pt x="65" y="683"/>
                  </a:cubicBezTo>
                  <a:cubicBezTo>
                    <a:pt x="82" y="693"/>
                    <a:pt x="95" y="702"/>
                    <a:pt x="102" y="711"/>
                  </a:cubicBezTo>
                  <a:cubicBezTo>
                    <a:pt x="109" y="720"/>
                    <a:pt x="113" y="730"/>
                    <a:pt x="113" y="741"/>
                  </a:cubicBezTo>
                  <a:close/>
                  <a:moveTo>
                    <a:pt x="257" y="726"/>
                  </a:moveTo>
                  <a:cubicBezTo>
                    <a:pt x="155" y="726"/>
                    <a:pt x="155" y="726"/>
                    <a:pt x="155" y="726"/>
                  </a:cubicBezTo>
                  <a:cubicBezTo>
                    <a:pt x="155" y="742"/>
                    <a:pt x="160" y="755"/>
                    <a:pt x="168" y="763"/>
                  </a:cubicBezTo>
                  <a:cubicBezTo>
                    <a:pt x="176" y="772"/>
                    <a:pt x="187" y="776"/>
                    <a:pt x="202" y="776"/>
                  </a:cubicBezTo>
                  <a:cubicBezTo>
                    <a:pt x="218" y="776"/>
                    <a:pt x="233" y="771"/>
                    <a:pt x="247" y="760"/>
                  </a:cubicBezTo>
                  <a:cubicBezTo>
                    <a:pt x="247" y="782"/>
                    <a:pt x="247" y="782"/>
                    <a:pt x="247" y="782"/>
                  </a:cubicBezTo>
                  <a:cubicBezTo>
                    <a:pt x="234" y="791"/>
                    <a:pt x="217" y="796"/>
                    <a:pt x="196" y="796"/>
                  </a:cubicBezTo>
                  <a:cubicBezTo>
                    <a:pt x="176" y="796"/>
                    <a:pt x="160" y="789"/>
                    <a:pt x="148" y="776"/>
                  </a:cubicBezTo>
                  <a:cubicBezTo>
                    <a:pt x="137" y="763"/>
                    <a:pt x="131" y="744"/>
                    <a:pt x="131" y="721"/>
                  </a:cubicBezTo>
                  <a:cubicBezTo>
                    <a:pt x="131" y="707"/>
                    <a:pt x="134" y="694"/>
                    <a:pt x="140" y="682"/>
                  </a:cubicBezTo>
                  <a:cubicBezTo>
                    <a:pt x="146" y="670"/>
                    <a:pt x="153" y="661"/>
                    <a:pt x="164" y="655"/>
                  </a:cubicBezTo>
                  <a:cubicBezTo>
                    <a:pt x="174" y="648"/>
                    <a:pt x="185" y="645"/>
                    <a:pt x="197" y="645"/>
                  </a:cubicBezTo>
                  <a:cubicBezTo>
                    <a:pt x="216" y="645"/>
                    <a:pt x="231" y="651"/>
                    <a:pt x="241" y="663"/>
                  </a:cubicBezTo>
                  <a:cubicBezTo>
                    <a:pt x="251" y="675"/>
                    <a:pt x="257" y="692"/>
                    <a:pt x="257" y="714"/>
                  </a:cubicBezTo>
                  <a:lnTo>
                    <a:pt x="257" y="726"/>
                  </a:lnTo>
                  <a:close/>
                  <a:moveTo>
                    <a:pt x="233" y="707"/>
                  </a:moveTo>
                  <a:cubicBezTo>
                    <a:pt x="233" y="693"/>
                    <a:pt x="230" y="683"/>
                    <a:pt x="223" y="676"/>
                  </a:cubicBezTo>
                  <a:cubicBezTo>
                    <a:pt x="217" y="668"/>
                    <a:pt x="208" y="665"/>
                    <a:pt x="197" y="665"/>
                  </a:cubicBezTo>
                  <a:cubicBezTo>
                    <a:pt x="186" y="665"/>
                    <a:pt x="177" y="668"/>
                    <a:pt x="170" y="676"/>
                  </a:cubicBezTo>
                  <a:cubicBezTo>
                    <a:pt x="162" y="684"/>
                    <a:pt x="157" y="694"/>
                    <a:pt x="155" y="707"/>
                  </a:cubicBezTo>
                  <a:lnTo>
                    <a:pt x="233" y="707"/>
                  </a:lnTo>
                  <a:close/>
                  <a:moveTo>
                    <a:pt x="358" y="672"/>
                  </a:moveTo>
                  <a:cubicBezTo>
                    <a:pt x="354" y="669"/>
                    <a:pt x="348" y="667"/>
                    <a:pt x="340" y="667"/>
                  </a:cubicBezTo>
                  <a:cubicBezTo>
                    <a:pt x="330" y="667"/>
                    <a:pt x="322" y="672"/>
                    <a:pt x="315" y="681"/>
                  </a:cubicBezTo>
                  <a:cubicBezTo>
                    <a:pt x="309" y="691"/>
                    <a:pt x="306" y="704"/>
                    <a:pt x="306" y="719"/>
                  </a:cubicBezTo>
                  <a:cubicBezTo>
                    <a:pt x="306" y="792"/>
                    <a:pt x="306" y="792"/>
                    <a:pt x="306" y="792"/>
                  </a:cubicBezTo>
                  <a:cubicBezTo>
                    <a:pt x="283" y="792"/>
                    <a:pt x="283" y="792"/>
                    <a:pt x="283" y="792"/>
                  </a:cubicBezTo>
                  <a:cubicBezTo>
                    <a:pt x="283" y="648"/>
                    <a:pt x="283" y="648"/>
                    <a:pt x="283" y="648"/>
                  </a:cubicBezTo>
                  <a:cubicBezTo>
                    <a:pt x="306" y="648"/>
                    <a:pt x="306" y="648"/>
                    <a:pt x="306" y="648"/>
                  </a:cubicBezTo>
                  <a:cubicBezTo>
                    <a:pt x="306" y="678"/>
                    <a:pt x="306" y="678"/>
                    <a:pt x="306" y="678"/>
                  </a:cubicBezTo>
                  <a:cubicBezTo>
                    <a:pt x="306" y="678"/>
                    <a:pt x="306" y="678"/>
                    <a:pt x="306" y="678"/>
                  </a:cubicBezTo>
                  <a:cubicBezTo>
                    <a:pt x="309" y="668"/>
                    <a:pt x="314" y="660"/>
                    <a:pt x="321" y="654"/>
                  </a:cubicBezTo>
                  <a:cubicBezTo>
                    <a:pt x="328" y="649"/>
                    <a:pt x="335" y="646"/>
                    <a:pt x="344" y="646"/>
                  </a:cubicBezTo>
                  <a:cubicBezTo>
                    <a:pt x="350" y="646"/>
                    <a:pt x="355" y="646"/>
                    <a:pt x="358" y="648"/>
                  </a:cubicBezTo>
                  <a:lnTo>
                    <a:pt x="358" y="672"/>
                  </a:lnTo>
                  <a:close/>
                  <a:moveTo>
                    <a:pt x="500" y="648"/>
                  </a:moveTo>
                  <a:cubicBezTo>
                    <a:pt x="443" y="792"/>
                    <a:pt x="443" y="792"/>
                    <a:pt x="443" y="792"/>
                  </a:cubicBezTo>
                  <a:cubicBezTo>
                    <a:pt x="420" y="792"/>
                    <a:pt x="420" y="792"/>
                    <a:pt x="420" y="792"/>
                  </a:cubicBezTo>
                  <a:cubicBezTo>
                    <a:pt x="365" y="648"/>
                    <a:pt x="365" y="648"/>
                    <a:pt x="365" y="648"/>
                  </a:cubicBezTo>
                  <a:cubicBezTo>
                    <a:pt x="391" y="648"/>
                    <a:pt x="391" y="648"/>
                    <a:pt x="391" y="648"/>
                  </a:cubicBezTo>
                  <a:cubicBezTo>
                    <a:pt x="427" y="753"/>
                    <a:pt x="427" y="753"/>
                    <a:pt x="427" y="753"/>
                  </a:cubicBezTo>
                  <a:cubicBezTo>
                    <a:pt x="429" y="758"/>
                    <a:pt x="431" y="765"/>
                    <a:pt x="432" y="773"/>
                  </a:cubicBezTo>
                  <a:cubicBezTo>
                    <a:pt x="433" y="773"/>
                    <a:pt x="433" y="773"/>
                    <a:pt x="433" y="773"/>
                  </a:cubicBezTo>
                  <a:cubicBezTo>
                    <a:pt x="434" y="766"/>
                    <a:pt x="435" y="760"/>
                    <a:pt x="437" y="754"/>
                  </a:cubicBezTo>
                  <a:cubicBezTo>
                    <a:pt x="476" y="648"/>
                    <a:pt x="476" y="648"/>
                    <a:pt x="476" y="648"/>
                  </a:cubicBezTo>
                  <a:lnTo>
                    <a:pt x="500" y="648"/>
                  </a:lnTo>
                  <a:close/>
                  <a:moveTo>
                    <a:pt x="631" y="726"/>
                  </a:moveTo>
                  <a:cubicBezTo>
                    <a:pt x="530" y="726"/>
                    <a:pt x="530" y="726"/>
                    <a:pt x="530" y="726"/>
                  </a:cubicBezTo>
                  <a:cubicBezTo>
                    <a:pt x="530" y="742"/>
                    <a:pt x="534" y="755"/>
                    <a:pt x="543" y="763"/>
                  </a:cubicBezTo>
                  <a:cubicBezTo>
                    <a:pt x="551" y="772"/>
                    <a:pt x="562" y="776"/>
                    <a:pt x="577" y="776"/>
                  </a:cubicBezTo>
                  <a:cubicBezTo>
                    <a:pt x="593" y="776"/>
                    <a:pt x="608" y="771"/>
                    <a:pt x="621" y="760"/>
                  </a:cubicBezTo>
                  <a:cubicBezTo>
                    <a:pt x="621" y="782"/>
                    <a:pt x="621" y="782"/>
                    <a:pt x="621" y="782"/>
                  </a:cubicBezTo>
                  <a:cubicBezTo>
                    <a:pt x="609" y="791"/>
                    <a:pt x="592" y="796"/>
                    <a:pt x="571" y="796"/>
                  </a:cubicBezTo>
                  <a:cubicBezTo>
                    <a:pt x="551" y="796"/>
                    <a:pt x="535" y="789"/>
                    <a:pt x="523" y="776"/>
                  </a:cubicBezTo>
                  <a:cubicBezTo>
                    <a:pt x="512" y="763"/>
                    <a:pt x="506" y="744"/>
                    <a:pt x="506" y="721"/>
                  </a:cubicBezTo>
                  <a:cubicBezTo>
                    <a:pt x="506" y="707"/>
                    <a:pt x="509" y="694"/>
                    <a:pt x="515" y="682"/>
                  </a:cubicBezTo>
                  <a:cubicBezTo>
                    <a:pt x="520" y="670"/>
                    <a:pt x="528" y="661"/>
                    <a:pt x="538" y="655"/>
                  </a:cubicBezTo>
                  <a:cubicBezTo>
                    <a:pt x="548" y="648"/>
                    <a:pt x="560" y="645"/>
                    <a:pt x="572" y="645"/>
                  </a:cubicBezTo>
                  <a:cubicBezTo>
                    <a:pt x="591" y="645"/>
                    <a:pt x="605" y="651"/>
                    <a:pt x="616" y="663"/>
                  </a:cubicBezTo>
                  <a:cubicBezTo>
                    <a:pt x="626" y="675"/>
                    <a:pt x="631" y="692"/>
                    <a:pt x="631" y="714"/>
                  </a:cubicBezTo>
                  <a:lnTo>
                    <a:pt x="631" y="726"/>
                  </a:lnTo>
                  <a:close/>
                  <a:moveTo>
                    <a:pt x="608" y="707"/>
                  </a:moveTo>
                  <a:cubicBezTo>
                    <a:pt x="608" y="693"/>
                    <a:pt x="604" y="683"/>
                    <a:pt x="598" y="676"/>
                  </a:cubicBezTo>
                  <a:cubicBezTo>
                    <a:pt x="592" y="668"/>
                    <a:pt x="583" y="665"/>
                    <a:pt x="572" y="665"/>
                  </a:cubicBezTo>
                  <a:cubicBezTo>
                    <a:pt x="561" y="665"/>
                    <a:pt x="552" y="668"/>
                    <a:pt x="544" y="676"/>
                  </a:cubicBezTo>
                  <a:cubicBezTo>
                    <a:pt x="537" y="684"/>
                    <a:pt x="532" y="694"/>
                    <a:pt x="530" y="707"/>
                  </a:cubicBezTo>
                  <a:lnTo>
                    <a:pt x="608" y="707"/>
                  </a:lnTo>
                  <a:close/>
                  <a:moveTo>
                    <a:pt x="733" y="672"/>
                  </a:moveTo>
                  <a:cubicBezTo>
                    <a:pt x="728" y="669"/>
                    <a:pt x="723" y="667"/>
                    <a:pt x="715" y="667"/>
                  </a:cubicBezTo>
                  <a:cubicBezTo>
                    <a:pt x="705" y="667"/>
                    <a:pt x="696" y="672"/>
                    <a:pt x="690" y="681"/>
                  </a:cubicBezTo>
                  <a:cubicBezTo>
                    <a:pt x="684" y="691"/>
                    <a:pt x="681" y="704"/>
                    <a:pt x="681" y="719"/>
                  </a:cubicBezTo>
                  <a:cubicBezTo>
                    <a:pt x="681" y="792"/>
                    <a:pt x="681" y="792"/>
                    <a:pt x="681" y="792"/>
                  </a:cubicBezTo>
                  <a:cubicBezTo>
                    <a:pt x="657" y="792"/>
                    <a:pt x="657" y="792"/>
                    <a:pt x="657" y="792"/>
                  </a:cubicBezTo>
                  <a:cubicBezTo>
                    <a:pt x="657" y="648"/>
                    <a:pt x="657" y="648"/>
                    <a:pt x="657" y="648"/>
                  </a:cubicBezTo>
                  <a:cubicBezTo>
                    <a:pt x="681" y="648"/>
                    <a:pt x="681" y="648"/>
                    <a:pt x="681" y="648"/>
                  </a:cubicBezTo>
                  <a:cubicBezTo>
                    <a:pt x="681" y="678"/>
                    <a:pt x="681" y="678"/>
                    <a:pt x="681" y="678"/>
                  </a:cubicBezTo>
                  <a:cubicBezTo>
                    <a:pt x="681" y="678"/>
                    <a:pt x="681" y="678"/>
                    <a:pt x="681" y="678"/>
                  </a:cubicBezTo>
                  <a:cubicBezTo>
                    <a:pt x="684" y="668"/>
                    <a:pt x="689" y="660"/>
                    <a:pt x="696" y="654"/>
                  </a:cubicBezTo>
                  <a:cubicBezTo>
                    <a:pt x="702" y="649"/>
                    <a:pt x="710" y="646"/>
                    <a:pt x="719" y="646"/>
                  </a:cubicBezTo>
                  <a:cubicBezTo>
                    <a:pt x="725" y="646"/>
                    <a:pt x="729" y="646"/>
                    <a:pt x="733" y="648"/>
                  </a:cubicBezTo>
                  <a:lnTo>
                    <a:pt x="733" y="6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pic>
          <p:nvPicPr>
            <p:cNvPr id="225" name="Picture 224"/>
            <p:cNvPicPr>
              <a:picLocks noChangeAspect="1"/>
            </p:cNvPicPr>
            <p:nvPr/>
          </p:nvPicPr>
          <p:blipFill>
            <a:blip r:embed="rId12"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10501313" y="5079163"/>
              <a:ext cx="420687" cy="420687"/>
            </a:xfrm>
            <a:prstGeom prst="rect">
              <a:avLst/>
            </a:prstGeom>
          </p:spPr>
        </p:pic>
        <p:grpSp>
          <p:nvGrpSpPr>
            <p:cNvPr id="301" name="Group 57"/>
            <p:cNvGrpSpPr>
              <a:grpSpLocks noChangeAspect="1"/>
            </p:cNvGrpSpPr>
            <p:nvPr/>
          </p:nvGrpSpPr>
          <p:grpSpPr bwMode="auto">
            <a:xfrm>
              <a:off x="9926638" y="3368675"/>
              <a:ext cx="777875" cy="800100"/>
              <a:chOff x="6253" y="2122"/>
              <a:chExt cx="490" cy="504"/>
            </a:xfrm>
          </p:grpSpPr>
          <p:sp>
            <p:nvSpPr>
              <p:cNvPr id="302" name="AutoShape 56"/>
              <p:cNvSpPr>
                <a:spLocks noChangeAspect="1" noChangeArrowheads="1" noTextEdit="1"/>
              </p:cNvSpPr>
              <p:nvPr/>
            </p:nvSpPr>
            <p:spPr bwMode="auto">
              <a:xfrm>
                <a:off x="6253" y="2122"/>
                <a:ext cx="488"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03" name="Freeform 58"/>
              <p:cNvSpPr>
                <a:spLocks/>
              </p:cNvSpPr>
              <p:nvPr/>
            </p:nvSpPr>
            <p:spPr bwMode="auto">
              <a:xfrm>
                <a:off x="6255" y="2122"/>
                <a:ext cx="488" cy="489"/>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04" name="Freeform 59"/>
              <p:cNvSpPr>
                <a:spLocks/>
              </p:cNvSpPr>
              <p:nvPr/>
            </p:nvSpPr>
            <p:spPr bwMode="auto">
              <a:xfrm>
                <a:off x="6298" y="2165"/>
                <a:ext cx="403" cy="402"/>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gradFill flip="none" rotWithShape="1">
                <a:gsLst>
                  <a:gs pos="50000">
                    <a:srgbClr val="5EB6DA"/>
                  </a:gs>
                  <a:gs pos="50000">
                    <a:srgbClr val="3999C6"/>
                  </a:gs>
                </a:gsLst>
                <a:lin ang="108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05" name="Freeform 60"/>
              <p:cNvSpPr>
                <a:spLocks/>
              </p:cNvSpPr>
              <p:nvPr/>
            </p:nvSpPr>
            <p:spPr bwMode="auto">
              <a:xfrm>
                <a:off x="6591" y="2269"/>
                <a:ext cx="7" cy="6"/>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06" name="Rectangle 61"/>
              <p:cNvSpPr>
                <a:spLocks noChangeArrowheads="1"/>
              </p:cNvSpPr>
              <p:nvPr/>
            </p:nvSpPr>
            <p:spPr bwMode="auto">
              <a:xfrm>
                <a:off x="6610" y="2584"/>
                <a:ext cx="16" cy="3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07" name="Rectangle 62"/>
              <p:cNvSpPr>
                <a:spLocks noChangeArrowheads="1"/>
              </p:cNvSpPr>
              <p:nvPr/>
            </p:nvSpPr>
            <p:spPr bwMode="auto">
              <a:xfrm>
                <a:off x="6610" y="2444"/>
                <a:ext cx="16" cy="14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08" name="Freeform 63"/>
              <p:cNvSpPr>
                <a:spLocks/>
              </p:cNvSpPr>
              <p:nvPr/>
            </p:nvSpPr>
            <p:spPr bwMode="auto">
              <a:xfrm>
                <a:off x="6610" y="2621"/>
                <a:ext cx="16" cy="5"/>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09" name="Freeform 64"/>
              <p:cNvSpPr>
                <a:spLocks/>
              </p:cNvSpPr>
              <p:nvPr/>
            </p:nvSpPr>
            <p:spPr bwMode="auto">
              <a:xfrm>
                <a:off x="6615" y="2401"/>
                <a:ext cx="7" cy="9"/>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10" name="Freeform 65"/>
              <p:cNvSpPr>
                <a:spLocks/>
              </p:cNvSpPr>
              <p:nvPr/>
            </p:nvSpPr>
            <p:spPr bwMode="auto">
              <a:xfrm>
                <a:off x="6610" y="2410"/>
                <a:ext cx="16" cy="34"/>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11" name="Freeform 66"/>
              <p:cNvSpPr>
                <a:spLocks/>
              </p:cNvSpPr>
              <p:nvPr/>
            </p:nvSpPr>
            <p:spPr bwMode="auto">
              <a:xfrm>
                <a:off x="6615" y="2602"/>
                <a:ext cx="7" cy="19"/>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nvGrpSpPr>
            <p:cNvPr id="312" name="Group 69"/>
            <p:cNvGrpSpPr>
              <a:grpSpLocks noChangeAspect="1"/>
            </p:cNvGrpSpPr>
            <p:nvPr/>
          </p:nvGrpSpPr>
          <p:grpSpPr bwMode="auto">
            <a:xfrm>
              <a:off x="11045825" y="3357563"/>
              <a:ext cx="385763" cy="696912"/>
              <a:chOff x="6958" y="2115"/>
              <a:chExt cx="243" cy="439"/>
            </a:xfrm>
          </p:grpSpPr>
          <p:sp>
            <p:nvSpPr>
              <p:cNvPr id="313" name="AutoShape 68"/>
              <p:cNvSpPr>
                <a:spLocks noChangeAspect="1" noChangeArrowheads="1" noTextEdit="1"/>
              </p:cNvSpPr>
              <p:nvPr/>
            </p:nvSpPr>
            <p:spPr bwMode="auto">
              <a:xfrm>
                <a:off x="6958" y="2115"/>
                <a:ext cx="243"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14" name="Freeform 70"/>
              <p:cNvSpPr>
                <a:spLocks/>
              </p:cNvSpPr>
              <p:nvPr/>
            </p:nvSpPr>
            <p:spPr bwMode="auto">
              <a:xfrm>
                <a:off x="6960" y="2117"/>
                <a:ext cx="243" cy="435"/>
              </a:xfrm>
              <a:custGeom>
                <a:avLst/>
                <a:gdLst>
                  <a:gd name="T0" fmla="*/ 108 w 108"/>
                  <a:gd name="T1" fmla="*/ 188 h 196"/>
                  <a:gd name="T2" fmla="*/ 100 w 108"/>
                  <a:gd name="T3" fmla="*/ 196 h 196"/>
                  <a:gd name="T4" fmla="*/ 9 w 108"/>
                  <a:gd name="T5" fmla="*/ 196 h 196"/>
                  <a:gd name="T6" fmla="*/ 0 w 108"/>
                  <a:gd name="T7" fmla="*/ 188 h 196"/>
                  <a:gd name="T8" fmla="*/ 0 w 108"/>
                  <a:gd name="T9" fmla="*/ 9 h 196"/>
                  <a:gd name="T10" fmla="*/ 9 w 108"/>
                  <a:gd name="T11" fmla="*/ 0 h 196"/>
                  <a:gd name="T12" fmla="*/ 100 w 108"/>
                  <a:gd name="T13" fmla="*/ 0 h 196"/>
                  <a:gd name="T14" fmla="*/ 108 w 108"/>
                  <a:gd name="T15" fmla="*/ 9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3"/>
                      <a:pt x="104" y="196"/>
                      <a:pt x="100" y="196"/>
                    </a:cubicBezTo>
                    <a:cubicBezTo>
                      <a:pt x="9" y="196"/>
                      <a:pt x="9" y="196"/>
                      <a:pt x="9" y="196"/>
                    </a:cubicBezTo>
                    <a:cubicBezTo>
                      <a:pt x="4" y="196"/>
                      <a:pt x="0" y="193"/>
                      <a:pt x="0" y="188"/>
                    </a:cubicBezTo>
                    <a:cubicBezTo>
                      <a:pt x="0" y="9"/>
                      <a:pt x="0" y="9"/>
                      <a:pt x="0" y="9"/>
                    </a:cubicBezTo>
                    <a:cubicBezTo>
                      <a:pt x="0" y="4"/>
                      <a:pt x="4" y="0"/>
                      <a:pt x="9" y="0"/>
                    </a:cubicBezTo>
                    <a:cubicBezTo>
                      <a:pt x="100" y="0"/>
                      <a:pt x="100" y="0"/>
                      <a:pt x="100" y="0"/>
                    </a:cubicBezTo>
                    <a:cubicBezTo>
                      <a:pt x="104" y="0"/>
                      <a:pt x="108" y="4"/>
                      <a:pt x="108" y="9"/>
                    </a:cubicBezTo>
                    <a:lnTo>
                      <a:pt x="108" y="188"/>
                    </a:lnTo>
                    <a:close/>
                  </a:path>
                </a:pathLst>
              </a:custGeom>
              <a:gradFill flip="none" rotWithShape="1">
                <a:gsLst>
                  <a:gs pos="50000">
                    <a:srgbClr val="5EB6DA"/>
                  </a:gs>
                  <a:gs pos="50000">
                    <a:srgbClr val="3999C6"/>
                  </a:gs>
                </a:gsLst>
                <a:lin ang="81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15" name="Rectangle 71"/>
              <p:cNvSpPr>
                <a:spLocks noChangeArrowheads="1"/>
              </p:cNvSpPr>
              <p:nvPr/>
            </p:nvSpPr>
            <p:spPr bwMode="auto">
              <a:xfrm>
                <a:off x="6974" y="2179"/>
                <a:ext cx="216" cy="311"/>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16" name="Freeform 72"/>
              <p:cNvSpPr>
                <a:spLocks/>
              </p:cNvSpPr>
              <p:nvPr/>
            </p:nvSpPr>
            <p:spPr bwMode="auto">
              <a:xfrm>
                <a:off x="7014" y="2142"/>
                <a:ext cx="135" cy="6"/>
              </a:xfrm>
              <a:custGeom>
                <a:avLst/>
                <a:gdLst>
                  <a:gd name="T0" fmla="*/ 60 w 60"/>
                  <a:gd name="T1" fmla="*/ 2 h 3"/>
                  <a:gd name="T2" fmla="*/ 58 w 60"/>
                  <a:gd name="T3" fmla="*/ 3 h 3"/>
                  <a:gd name="T4" fmla="*/ 2 w 60"/>
                  <a:gd name="T5" fmla="*/ 3 h 3"/>
                  <a:gd name="T6" fmla="*/ 0 w 60"/>
                  <a:gd name="T7" fmla="*/ 2 h 3"/>
                  <a:gd name="T8" fmla="*/ 0 w 60"/>
                  <a:gd name="T9" fmla="*/ 2 h 3"/>
                  <a:gd name="T10" fmla="*/ 2 w 60"/>
                  <a:gd name="T11" fmla="*/ 0 h 3"/>
                  <a:gd name="T12" fmla="*/ 58 w 60"/>
                  <a:gd name="T13" fmla="*/ 0 h 3"/>
                  <a:gd name="T14" fmla="*/ 60 w 60"/>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3">
                    <a:moveTo>
                      <a:pt x="60" y="2"/>
                    </a:moveTo>
                    <a:cubicBezTo>
                      <a:pt x="60" y="3"/>
                      <a:pt x="59" y="3"/>
                      <a:pt x="58" y="3"/>
                    </a:cubicBezTo>
                    <a:cubicBezTo>
                      <a:pt x="2" y="3"/>
                      <a:pt x="2" y="3"/>
                      <a:pt x="2" y="3"/>
                    </a:cubicBezTo>
                    <a:cubicBezTo>
                      <a:pt x="1" y="3"/>
                      <a:pt x="0" y="3"/>
                      <a:pt x="0" y="2"/>
                    </a:cubicBezTo>
                    <a:cubicBezTo>
                      <a:pt x="0" y="2"/>
                      <a:pt x="0" y="2"/>
                      <a:pt x="0" y="2"/>
                    </a:cubicBezTo>
                    <a:cubicBezTo>
                      <a:pt x="0" y="1"/>
                      <a:pt x="1" y="0"/>
                      <a:pt x="2" y="0"/>
                    </a:cubicBezTo>
                    <a:cubicBezTo>
                      <a:pt x="58" y="0"/>
                      <a:pt x="58" y="0"/>
                      <a:pt x="58" y="0"/>
                    </a:cubicBezTo>
                    <a:cubicBezTo>
                      <a:pt x="59" y="0"/>
                      <a:pt x="60" y="1"/>
                      <a:pt x="60" y="2"/>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17" name="Freeform 73"/>
              <p:cNvSpPr>
                <a:spLocks/>
              </p:cNvSpPr>
              <p:nvPr/>
            </p:nvSpPr>
            <p:spPr bwMode="auto">
              <a:xfrm>
                <a:off x="6974" y="2514"/>
                <a:ext cx="25" cy="1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18" name="Freeform 74"/>
              <p:cNvSpPr>
                <a:spLocks/>
              </p:cNvSpPr>
              <p:nvPr/>
            </p:nvSpPr>
            <p:spPr bwMode="auto">
              <a:xfrm>
                <a:off x="7165" y="2514"/>
                <a:ext cx="25" cy="1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2" y="6"/>
                      <a:pt x="0" y="5"/>
                      <a:pt x="0" y="3"/>
                    </a:cubicBezTo>
                    <a:cubicBezTo>
                      <a:pt x="0" y="3"/>
                      <a:pt x="0" y="3"/>
                      <a:pt x="0" y="3"/>
                    </a:cubicBezTo>
                    <a:cubicBezTo>
                      <a:pt x="0" y="2"/>
                      <a:pt x="2" y="0"/>
                      <a:pt x="3" y="0"/>
                    </a:cubicBezTo>
                    <a:cubicBezTo>
                      <a:pt x="8" y="0"/>
                      <a:pt x="8" y="0"/>
                      <a:pt x="8" y="0"/>
                    </a:cubicBezTo>
                    <a:cubicBezTo>
                      <a:pt x="10" y="0"/>
                      <a:pt x="11" y="2"/>
                      <a:pt x="11" y="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19" name="Freeform 75"/>
              <p:cNvSpPr>
                <a:spLocks/>
              </p:cNvSpPr>
              <p:nvPr/>
            </p:nvSpPr>
            <p:spPr bwMode="auto">
              <a:xfrm>
                <a:off x="7057" y="2507"/>
                <a:ext cx="52" cy="29"/>
              </a:xfrm>
              <a:custGeom>
                <a:avLst/>
                <a:gdLst>
                  <a:gd name="T0" fmla="*/ 23 w 23"/>
                  <a:gd name="T1" fmla="*/ 6 h 13"/>
                  <a:gd name="T2" fmla="*/ 17 w 23"/>
                  <a:gd name="T3" fmla="*/ 13 h 13"/>
                  <a:gd name="T4" fmla="*/ 6 w 23"/>
                  <a:gd name="T5" fmla="*/ 13 h 13"/>
                  <a:gd name="T6" fmla="*/ 0 w 23"/>
                  <a:gd name="T7" fmla="*/ 6 h 13"/>
                  <a:gd name="T8" fmla="*/ 0 w 23"/>
                  <a:gd name="T9" fmla="*/ 6 h 13"/>
                  <a:gd name="T10" fmla="*/ 6 w 23"/>
                  <a:gd name="T11" fmla="*/ 0 h 13"/>
                  <a:gd name="T12" fmla="*/ 17 w 23"/>
                  <a:gd name="T13" fmla="*/ 0 h 13"/>
                  <a:gd name="T14" fmla="*/ 23 w 23"/>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3">
                    <a:moveTo>
                      <a:pt x="23" y="6"/>
                    </a:moveTo>
                    <a:cubicBezTo>
                      <a:pt x="23" y="10"/>
                      <a:pt x="20" y="13"/>
                      <a:pt x="17" y="13"/>
                    </a:cubicBezTo>
                    <a:cubicBezTo>
                      <a:pt x="6" y="13"/>
                      <a:pt x="6" y="13"/>
                      <a:pt x="6" y="13"/>
                    </a:cubicBezTo>
                    <a:cubicBezTo>
                      <a:pt x="2" y="13"/>
                      <a:pt x="0" y="10"/>
                      <a:pt x="0" y="6"/>
                    </a:cubicBezTo>
                    <a:cubicBezTo>
                      <a:pt x="0" y="6"/>
                      <a:pt x="0" y="6"/>
                      <a:pt x="0" y="6"/>
                    </a:cubicBezTo>
                    <a:cubicBezTo>
                      <a:pt x="0" y="3"/>
                      <a:pt x="2" y="0"/>
                      <a:pt x="6" y="0"/>
                    </a:cubicBezTo>
                    <a:cubicBezTo>
                      <a:pt x="17" y="0"/>
                      <a:pt x="17" y="0"/>
                      <a:pt x="17" y="0"/>
                    </a:cubicBezTo>
                    <a:cubicBezTo>
                      <a:pt x="20" y="0"/>
                      <a:pt x="23" y="3"/>
                      <a:pt x="23" y="6"/>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nvGrpSpPr>
            <p:cNvPr id="131" name="Group 78"/>
            <p:cNvGrpSpPr>
              <a:grpSpLocks noChangeAspect="1"/>
            </p:cNvGrpSpPr>
            <p:nvPr/>
          </p:nvGrpSpPr>
          <p:grpSpPr bwMode="auto">
            <a:xfrm>
              <a:off x="10161588" y="2198688"/>
              <a:ext cx="1373187" cy="590550"/>
              <a:chOff x="6401" y="1385"/>
              <a:chExt cx="865" cy="372"/>
            </a:xfrm>
          </p:grpSpPr>
          <p:sp>
            <p:nvSpPr>
              <p:cNvPr id="132" name="AutoShape 77"/>
              <p:cNvSpPr>
                <a:spLocks noChangeAspect="1" noChangeArrowheads="1" noTextEdit="1"/>
              </p:cNvSpPr>
              <p:nvPr/>
            </p:nvSpPr>
            <p:spPr bwMode="auto">
              <a:xfrm>
                <a:off x="6401" y="1385"/>
                <a:ext cx="865"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33" name="Rectangle 79"/>
              <p:cNvSpPr>
                <a:spLocks noChangeArrowheads="1"/>
              </p:cNvSpPr>
              <p:nvPr/>
            </p:nvSpPr>
            <p:spPr bwMode="auto">
              <a:xfrm>
                <a:off x="6701" y="1385"/>
                <a:ext cx="497" cy="339"/>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34" name="Rectangle 80"/>
              <p:cNvSpPr>
                <a:spLocks noChangeArrowheads="1"/>
              </p:cNvSpPr>
              <p:nvPr/>
            </p:nvSpPr>
            <p:spPr bwMode="auto">
              <a:xfrm>
                <a:off x="6717" y="1412"/>
                <a:ext cx="465" cy="297"/>
              </a:xfrm>
              <a:prstGeom prst="rect">
                <a:avLst/>
              </a:prstGeom>
              <a:gradFill>
                <a:gsLst>
                  <a:gs pos="50000">
                    <a:srgbClr val="5EB6DA"/>
                  </a:gs>
                  <a:gs pos="50000">
                    <a:srgbClr val="3999C6"/>
                  </a:gs>
                </a:gsLst>
                <a:lin ang="81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35" name="Freeform 81"/>
              <p:cNvSpPr>
                <a:spLocks/>
              </p:cNvSpPr>
              <p:nvPr/>
            </p:nvSpPr>
            <p:spPr bwMode="auto">
              <a:xfrm>
                <a:off x="6624" y="1730"/>
                <a:ext cx="642" cy="26"/>
              </a:xfrm>
              <a:custGeom>
                <a:avLst/>
                <a:gdLst>
                  <a:gd name="T0" fmla="*/ 0 w 510"/>
                  <a:gd name="T1" fmla="*/ 0 h 20"/>
                  <a:gd name="T2" fmla="*/ 0 w 510"/>
                  <a:gd name="T3" fmla="*/ 1 h 20"/>
                  <a:gd name="T4" fmla="*/ 19 w 510"/>
                  <a:gd name="T5" fmla="*/ 20 h 20"/>
                  <a:gd name="T6" fmla="*/ 491 w 510"/>
                  <a:gd name="T7" fmla="*/ 20 h 20"/>
                  <a:gd name="T8" fmla="*/ 510 w 510"/>
                  <a:gd name="T9" fmla="*/ 1 h 20"/>
                  <a:gd name="T10" fmla="*/ 510 w 510"/>
                  <a:gd name="T11" fmla="*/ 0 h 20"/>
                  <a:gd name="T12" fmla="*/ 0 w 510"/>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510" h="20">
                    <a:moveTo>
                      <a:pt x="0" y="0"/>
                    </a:moveTo>
                    <a:cubicBezTo>
                      <a:pt x="0" y="1"/>
                      <a:pt x="0" y="1"/>
                      <a:pt x="0" y="1"/>
                    </a:cubicBezTo>
                    <a:cubicBezTo>
                      <a:pt x="0" y="11"/>
                      <a:pt x="9" y="20"/>
                      <a:pt x="19" y="20"/>
                    </a:cubicBezTo>
                    <a:cubicBezTo>
                      <a:pt x="491" y="20"/>
                      <a:pt x="491" y="20"/>
                      <a:pt x="491" y="20"/>
                    </a:cubicBezTo>
                    <a:cubicBezTo>
                      <a:pt x="501" y="20"/>
                      <a:pt x="510" y="11"/>
                      <a:pt x="510" y="1"/>
                    </a:cubicBezTo>
                    <a:cubicBezTo>
                      <a:pt x="510" y="0"/>
                      <a:pt x="510" y="0"/>
                      <a:pt x="510" y="0"/>
                    </a:cubicBez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36" name="Freeform 82"/>
              <p:cNvSpPr>
                <a:spLocks noEditPoints="1"/>
              </p:cNvSpPr>
              <p:nvPr/>
            </p:nvSpPr>
            <p:spPr bwMode="auto">
              <a:xfrm>
                <a:off x="6401" y="1463"/>
                <a:ext cx="165" cy="204"/>
              </a:xfrm>
              <a:custGeom>
                <a:avLst/>
                <a:gdLst>
                  <a:gd name="T0" fmla="*/ 65 w 131"/>
                  <a:gd name="T1" fmla="*/ 0 h 161"/>
                  <a:gd name="T2" fmla="*/ 0 w 131"/>
                  <a:gd name="T3" fmla="*/ 66 h 161"/>
                  <a:gd name="T4" fmla="*/ 0 w 131"/>
                  <a:gd name="T5" fmla="*/ 161 h 161"/>
                  <a:gd name="T6" fmla="*/ 109 w 131"/>
                  <a:gd name="T7" fmla="*/ 161 h 161"/>
                  <a:gd name="T8" fmla="*/ 109 w 131"/>
                  <a:gd name="T9" fmla="*/ 135 h 161"/>
                  <a:gd name="T10" fmla="*/ 107 w 131"/>
                  <a:gd name="T11" fmla="*/ 135 h 161"/>
                  <a:gd name="T12" fmla="*/ 86 w 131"/>
                  <a:gd name="T13" fmla="*/ 123 h 161"/>
                  <a:gd name="T14" fmla="*/ 109 w 131"/>
                  <a:gd name="T15" fmla="*/ 123 h 161"/>
                  <a:gd name="T16" fmla="*/ 109 w 131"/>
                  <a:gd name="T17" fmla="*/ 104 h 161"/>
                  <a:gd name="T18" fmla="*/ 131 w 131"/>
                  <a:gd name="T19" fmla="*/ 104 h 161"/>
                  <a:gd name="T20" fmla="*/ 131 w 131"/>
                  <a:gd name="T21" fmla="*/ 66 h 161"/>
                  <a:gd name="T22" fmla="*/ 65 w 131"/>
                  <a:gd name="T23" fmla="*/ 0 h 161"/>
                  <a:gd name="T24" fmla="*/ 88 w 131"/>
                  <a:gd name="T25" fmla="*/ 82 h 161"/>
                  <a:gd name="T26" fmla="*/ 80 w 131"/>
                  <a:gd name="T27" fmla="*/ 74 h 161"/>
                  <a:gd name="T28" fmla="*/ 88 w 131"/>
                  <a:gd name="T29" fmla="*/ 66 h 161"/>
                  <a:gd name="T30" fmla="*/ 96 w 131"/>
                  <a:gd name="T31" fmla="*/ 74 h 161"/>
                  <a:gd name="T32" fmla="*/ 88 w 131"/>
                  <a:gd name="T33" fmla="*/ 8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61">
                    <a:moveTo>
                      <a:pt x="65" y="0"/>
                    </a:moveTo>
                    <a:cubicBezTo>
                      <a:pt x="29" y="0"/>
                      <a:pt x="0" y="30"/>
                      <a:pt x="0" y="66"/>
                    </a:cubicBezTo>
                    <a:cubicBezTo>
                      <a:pt x="0" y="161"/>
                      <a:pt x="0" y="161"/>
                      <a:pt x="0" y="161"/>
                    </a:cubicBezTo>
                    <a:cubicBezTo>
                      <a:pt x="109" y="161"/>
                      <a:pt x="109" y="161"/>
                      <a:pt x="109" y="161"/>
                    </a:cubicBezTo>
                    <a:cubicBezTo>
                      <a:pt x="109" y="135"/>
                      <a:pt x="109" y="135"/>
                      <a:pt x="109" y="135"/>
                    </a:cubicBezTo>
                    <a:cubicBezTo>
                      <a:pt x="108" y="135"/>
                      <a:pt x="108" y="135"/>
                      <a:pt x="107" y="135"/>
                    </a:cubicBezTo>
                    <a:cubicBezTo>
                      <a:pt x="98" y="135"/>
                      <a:pt x="90" y="130"/>
                      <a:pt x="86" y="123"/>
                    </a:cubicBezTo>
                    <a:cubicBezTo>
                      <a:pt x="109" y="123"/>
                      <a:pt x="109" y="123"/>
                      <a:pt x="109" y="123"/>
                    </a:cubicBezTo>
                    <a:cubicBezTo>
                      <a:pt x="109" y="104"/>
                      <a:pt x="109" y="104"/>
                      <a:pt x="109" y="104"/>
                    </a:cubicBezTo>
                    <a:cubicBezTo>
                      <a:pt x="131" y="104"/>
                      <a:pt x="131" y="104"/>
                      <a:pt x="131" y="104"/>
                    </a:cubicBezTo>
                    <a:cubicBezTo>
                      <a:pt x="131" y="66"/>
                      <a:pt x="131" y="66"/>
                      <a:pt x="131" y="66"/>
                    </a:cubicBezTo>
                    <a:cubicBezTo>
                      <a:pt x="131" y="30"/>
                      <a:pt x="102" y="0"/>
                      <a:pt x="65" y="0"/>
                    </a:cubicBezTo>
                    <a:close/>
                    <a:moveTo>
                      <a:pt x="88" y="82"/>
                    </a:moveTo>
                    <a:cubicBezTo>
                      <a:pt x="84" y="82"/>
                      <a:pt x="80" y="78"/>
                      <a:pt x="80" y="74"/>
                    </a:cubicBezTo>
                    <a:cubicBezTo>
                      <a:pt x="80" y="70"/>
                      <a:pt x="84" y="66"/>
                      <a:pt x="88" y="66"/>
                    </a:cubicBezTo>
                    <a:cubicBezTo>
                      <a:pt x="92" y="66"/>
                      <a:pt x="96" y="70"/>
                      <a:pt x="96" y="74"/>
                    </a:cubicBezTo>
                    <a:cubicBezTo>
                      <a:pt x="96" y="78"/>
                      <a:pt x="92" y="82"/>
                      <a:pt x="88" y="82"/>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37" name="Freeform 83"/>
              <p:cNvSpPr>
                <a:spLocks noEditPoints="1"/>
              </p:cNvSpPr>
              <p:nvPr/>
            </p:nvSpPr>
            <p:spPr bwMode="auto">
              <a:xfrm>
                <a:off x="6856" y="1463"/>
                <a:ext cx="164" cy="204"/>
              </a:xfrm>
              <a:custGeom>
                <a:avLst/>
                <a:gdLst>
                  <a:gd name="T0" fmla="*/ 0 w 131"/>
                  <a:gd name="T1" fmla="*/ 66 h 161"/>
                  <a:gd name="T2" fmla="*/ 0 w 131"/>
                  <a:gd name="T3" fmla="*/ 104 h 161"/>
                  <a:gd name="T4" fmla="*/ 22 w 131"/>
                  <a:gd name="T5" fmla="*/ 104 h 161"/>
                  <a:gd name="T6" fmla="*/ 22 w 131"/>
                  <a:gd name="T7" fmla="*/ 123 h 161"/>
                  <a:gd name="T8" fmla="*/ 45 w 131"/>
                  <a:gd name="T9" fmla="*/ 123 h 161"/>
                  <a:gd name="T10" fmla="*/ 23 w 131"/>
                  <a:gd name="T11" fmla="*/ 135 h 161"/>
                  <a:gd name="T12" fmla="*/ 22 w 131"/>
                  <a:gd name="T13" fmla="*/ 135 h 161"/>
                  <a:gd name="T14" fmla="*/ 22 w 131"/>
                  <a:gd name="T15" fmla="*/ 161 h 161"/>
                  <a:gd name="T16" fmla="*/ 131 w 131"/>
                  <a:gd name="T17" fmla="*/ 161 h 161"/>
                  <a:gd name="T18" fmla="*/ 131 w 131"/>
                  <a:gd name="T19" fmla="*/ 66 h 161"/>
                  <a:gd name="T20" fmla="*/ 65 w 131"/>
                  <a:gd name="T21" fmla="*/ 0 h 161"/>
                  <a:gd name="T22" fmla="*/ 0 w 131"/>
                  <a:gd name="T23" fmla="*/ 66 h 161"/>
                  <a:gd name="T24" fmla="*/ 35 w 131"/>
                  <a:gd name="T25" fmla="*/ 74 h 161"/>
                  <a:gd name="T26" fmla="*/ 43 w 131"/>
                  <a:gd name="T27" fmla="*/ 66 h 161"/>
                  <a:gd name="T28" fmla="*/ 50 w 131"/>
                  <a:gd name="T29" fmla="*/ 74 h 161"/>
                  <a:gd name="T30" fmla="*/ 43 w 131"/>
                  <a:gd name="T31" fmla="*/ 82 h 161"/>
                  <a:gd name="T32" fmla="*/ 35 w 131"/>
                  <a:gd name="T33" fmla="*/ 7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61">
                    <a:moveTo>
                      <a:pt x="0" y="66"/>
                    </a:moveTo>
                    <a:cubicBezTo>
                      <a:pt x="0" y="104"/>
                      <a:pt x="0" y="104"/>
                      <a:pt x="0" y="104"/>
                    </a:cubicBezTo>
                    <a:cubicBezTo>
                      <a:pt x="22" y="104"/>
                      <a:pt x="22" y="104"/>
                      <a:pt x="22" y="104"/>
                    </a:cubicBezTo>
                    <a:cubicBezTo>
                      <a:pt x="22" y="123"/>
                      <a:pt x="22" y="123"/>
                      <a:pt x="22" y="123"/>
                    </a:cubicBezTo>
                    <a:cubicBezTo>
                      <a:pt x="45" y="123"/>
                      <a:pt x="45" y="123"/>
                      <a:pt x="45" y="123"/>
                    </a:cubicBezTo>
                    <a:cubicBezTo>
                      <a:pt x="40" y="130"/>
                      <a:pt x="32" y="135"/>
                      <a:pt x="23" y="135"/>
                    </a:cubicBezTo>
                    <a:cubicBezTo>
                      <a:pt x="23" y="135"/>
                      <a:pt x="22" y="135"/>
                      <a:pt x="22" y="135"/>
                    </a:cubicBezTo>
                    <a:cubicBezTo>
                      <a:pt x="22" y="161"/>
                      <a:pt x="22" y="161"/>
                      <a:pt x="22" y="161"/>
                    </a:cubicBezTo>
                    <a:cubicBezTo>
                      <a:pt x="131" y="161"/>
                      <a:pt x="131" y="161"/>
                      <a:pt x="131" y="161"/>
                    </a:cubicBezTo>
                    <a:cubicBezTo>
                      <a:pt x="131" y="66"/>
                      <a:pt x="131" y="66"/>
                      <a:pt x="131" y="66"/>
                    </a:cubicBezTo>
                    <a:cubicBezTo>
                      <a:pt x="131" y="30"/>
                      <a:pt x="102" y="0"/>
                      <a:pt x="65" y="0"/>
                    </a:cubicBezTo>
                    <a:cubicBezTo>
                      <a:pt x="29" y="0"/>
                      <a:pt x="0" y="30"/>
                      <a:pt x="0" y="66"/>
                    </a:cubicBezTo>
                    <a:close/>
                    <a:moveTo>
                      <a:pt x="35" y="74"/>
                    </a:moveTo>
                    <a:cubicBezTo>
                      <a:pt x="35" y="70"/>
                      <a:pt x="38" y="66"/>
                      <a:pt x="43" y="66"/>
                    </a:cubicBezTo>
                    <a:cubicBezTo>
                      <a:pt x="47" y="66"/>
                      <a:pt x="50" y="70"/>
                      <a:pt x="50" y="74"/>
                    </a:cubicBezTo>
                    <a:cubicBezTo>
                      <a:pt x="50" y="78"/>
                      <a:pt x="47" y="82"/>
                      <a:pt x="43" y="82"/>
                    </a:cubicBezTo>
                    <a:cubicBezTo>
                      <a:pt x="38" y="82"/>
                      <a:pt x="35" y="78"/>
                      <a:pt x="35"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grpSp>
        <p:nvGrpSpPr>
          <p:cNvPr id="336" name="6 Hot Path Business Logic"/>
          <p:cNvGrpSpPr/>
          <p:nvPr/>
        </p:nvGrpSpPr>
        <p:grpSpPr>
          <a:xfrm>
            <a:off x="5450422" y="4672203"/>
            <a:ext cx="3673695" cy="1323037"/>
            <a:chOff x="5450422" y="4485437"/>
            <a:chExt cx="3673695" cy="1201144"/>
          </a:xfrm>
        </p:grpSpPr>
        <p:sp>
          <p:nvSpPr>
            <p:cNvPr id="21" name="Rectangle 20"/>
            <p:cNvSpPr/>
            <p:nvPr/>
          </p:nvSpPr>
          <p:spPr bwMode="auto">
            <a:xfrm rot="16200000">
              <a:off x="6685904" y="3249955"/>
              <a:ext cx="1201144" cy="3672108"/>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Hot Path Business Logic</a:t>
              </a:r>
            </a:p>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Service Fabric &amp; Actor Framework</a:t>
              </a:r>
            </a:p>
          </p:txBody>
        </p:sp>
        <p:pic>
          <p:nvPicPr>
            <p:cNvPr id="295" name="Picture 294"/>
            <p:cNvPicPr>
              <a:picLocks noChangeAspect="1"/>
            </p:cNvPicPr>
            <p:nvPr/>
          </p:nvPicPr>
          <p:blipFill>
            <a:blip r:embed="rId11">
              <a:clrChange>
                <a:clrFrom>
                  <a:srgbClr val="FFFFFF"/>
                </a:clrFrom>
                <a:clrTo>
                  <a:srgbClr val="FFFFFF">
                    <a:alpha val="0"/>
                  </a:srgbClr>
                </a:clrTo>
              </a:clrChange>
            </a:blip>
            <a:stretch>
              <a:fillRect/>
            </a:stretch>
          </p:blipFill>
          <p:spPr>
            <a:xfrm>
              <a:off x="8082098" y="4525618"/>
              <a:ext cx="1042019" cy="540305"/>
            </a:xfrm>
            <a:prstGeom prst="rect">
              <a:avLst/>
            </a:prstGeom>
          </p:spPr>
        </p:pic>
      </p:grpSp>
      <p:grpSp>
        <p:nvGrpSpPr>
          <p:cNvPr id="159" name="2 Cloud Gateway"/>
          <p:cNvGrpSpPr/>
          <p:nvPr/>
        </p:nvGrpSpPr>
        <p:grpSpPr>
          <a:xfrm>
            <a:off x="3793359" y="2009904"/>
            <a:ext cx="1150668" cy="3976839"/>
            <a:chOff x="3791485" y="2035023"/>
            <a:chExt cx="1150668" cy="3976839"/>
          </a:xfrm>
        </p:grpSpPr>
        <p:sp>
          <p:nvSpPr>
            <p:cNvPr id="18" name="Rectangle 17"/>
            <p:cNvSpPr/>
            <p:nvPr/>
          </p:nvSpPr>
          <p:spPr bwMode="auto">
            <a:xfrm>
              <a:off x="3791485" y="2035023"/>
              <a:ext cx="1150668"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pPr>
              <a:r>
                <a:rPr lang="en-US" sz="110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Cloud Gateway</a:t>
              </a:r>
            </a:p>
            <a:p>
              <a:pPr defTabSz="913748" fontAlgn="base">
                <a:lnSpc>
                  <a:spcPct val="90000"/>
                </a:lnSpc>
                <a:spcBef>
                  <a:spcPct val="0"/>
                </a:spcBef>
              </a:pPr>
              <a:endParaRPr lang="en-US" sz="8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Event Hubs</a:t>
              </a: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&amp;</a:t>
              </a: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Azure </a:t>
              </a:r>
              <a:r>
                <a:rPr lang="en-US" sz="1100" dirty="0" err="1">
                  <a:solidFill>
                    <a:srgbClr val="404040">
                      <a:lumMod val="50000"/>
                    </a:srgbClr>
                  </a:solidFill>
                  <a:latin typeface="Segoe UI Semibold" panose="020B0702040204020203" pitchFamily="34" charset="0"/>
                  <a:ea typeface="Segoe UI" pitchFamily="34" charset="0"/>
                  <a:cs typeface="Segoe UI" pitchFamily="34" charset="0"/>
                </a:rPr>
                <a:t>IoT</a:t>
              </a:r>
              <a:r>
                <a:rPr lang="en-US" sz="1100" dirty="0">
                  <a:solidFill>
                    <a:srgbClr val="404040">
                      <a:lumMod val="50000"/>
                    </a:srgbClr>
                  </a:solidFill>
                  <a:latin typeface="Segoe UI Semibold" panose="020B0702040204020203" pitchFamily="34" charset="0"/>
                  <a:ea typeface="Segoe UI" pitchFamily="34" charset="0"/>
                  <a:cs typeface="Segoe UI" pitchFamily="34" charset="0"/>
                </a:rPr>
                <a:t> Hub</a:t>
              </a:r>
            </a:p>
          </p:txBody>
        </p:sp>
        <p:grpSp>
          <p:nvGrpSpPr>
            <p:cNvPr id="158" name="Group 157"/>
            <p:cNvGrpSpPr/>
            <p:nvPr/>
          </p:nvGrpSpPr>
          <p:grpSpPr>
            <a:xfrm>
              <a:off x="3937962" y="4220314"/>
              <a:ext cx="828566" cy="927456"/>
              <a:chOff x="3889804" y="5487538"/>
              <a:chExt cx="981581" cy="1503220"/>
            </a:xfrm>
          </p:grpSpPr>
          <p:grpSp>
            <p:nvGrpSpPr>
              <p:cNvPr id="23" name="Group 22"/>
              <p:cNvGrpSpPr/>
              <p:nvPr/>
            </p:nvGrpSpPr>
            <p:grpSpPr>
              <a:xfrm>
                <a:off x="4088812" y="5729791"/>
                <a:ext cx="640699" cy="978963"/>
                <a:chOff x="3994659" y="7008702"/>
                <a:chExt cx="745465" cy="1374671"/>
              </a:xfrm>
            </p:grpSpPr>
            <p:sp>
              <p:nvSpPr>
                <p:cNvPr id="192" name="Rectangle 191"/>
                <p:cNvSpPr/>
                <p:nvPr>
                  <p:custDataLst>
                    <p:tags r:id="rId1"/>
                  </p:custDataLst>
                </p:nvPr>
              </p:nvSpPr>
              <p:spPr bwMode="auto">
                <a:xfrm>
                  <a:off x="3994660" y="7008702"/>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3" name="Rectangle 192"/>
                <p:cNvSpPr/>
                <p:nvPr>
                  <p:custDataLst>
                    <p:tags r:id="rId2"/>
                  </p:custDataLst>
                </p:nvPr>
              </p:nvSpPr>
              <p:spPr bwMode="auto">
                <a:xfrm>
                  <a:off x="4285367" y="7262718"/>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4" name="Rectangle 193"/>
                <p:cNvSpPr/>
                <p:nvPr>
                  <p:custDataLst>
                    <p:tags r:id="rId3"/>
                  </p:custDataLst>
                </p:nvPr>
              </p:nvSpPr>
              <p:spPr bwMode="auto">
                <a:xfrm>
                  <a:off x="3994660" y="7513156"/>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5" name="Rectangle 194"/>
                <p:cNvSpPr/>
                <p:nvPr>
                  <p:custDataLst>
                    <p:tags r:id="rId4"/>
                  </p:custDataLst>
                </p:nvPr>
              </p:nvSpPr>
              <p:spPr bwMode="auto">
                <a:xfrm>
                  <a:off x="4285367" y="7799834"/>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6" name="Rectangle 195"/>
                <p:cNvSpPr/>
                <p:nvPr>
                  <p:custDataLst>
                    <p:tags r:id="rId5"/>
                  </p:custDataLst>
                </p:nvPr>
              </p:nvSpPr>
              <p:spPr bwMode="auto">
                <a:xfrm>
                  <a:off x="3994659" y="8017615"/>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00" name="Rectangle 199"/>
                <p:cNvSpPr/>
                <p:nvPr>
                  <p:custDataLst>
                    <p:tags r:id="rId6"/>
                  </p:custDataLst>
                </p:nvPr>
              </p:nvSpPr>
              <p:spPr bwMode="auto">
                <a:xfrm>
                  <a:off x="4557245" y="7511743"/>
                  <a:ext cx="182879"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329" name="Freeform 328"/>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30" name="Freeform 329"/>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pic>
        <p:nvPicPr>
          <p:cNvPr id="140" name="Picture 13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466631" y="5399016"/>
            <a:ext cx="384246" cy="384246"/>
          </a:xfrm>
          <a:prstGeom prst="rect">
            <a:avLst/>
          </a:prstGeom>
        </p:spPr>
      </p:pic>
      <p:cxnSp>
        <p:nvCxnSpPr>
          <p:cNvPr id="138" name="2 fg"/>
          <p:cNvCxnSpPr/>
          <p:nvPr/>
        </p:nvCxnSpPr>
        <p:spPr>
          <a:xfrm flipV="1">
            <a:off x="1001852" y="5515260"/>
            <a:ext cx="345623" cy="3572"/>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9" name="2 fg"/>
          <p:cNvCxnSpPr/>
          <p:nvPr/>
        </p:nvCxnSpPr>
        <p:spPr>
          <a:xfrm flipV="1">
            <a:off x="996283" y="5764545"/>
            <a:ext cx="340045" cy="11241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2 fg"/>
          <p:cNvCxnSpPr/>
          <p:nvPr/>
        </p:nvCxnSpPr>
        <p:spPr>
          <a:xfrm flipV="1">
            <a:off x="1003336" y="4597486"/>
            <a:ext cx="333731" cy="20013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87" name="2 Field Gateway"/>
          <p:cNvGrpSpPr/>
          <p:nvPr/>
        </p:nvGrpSpPr>
        <p:grpSpPr>
          <a:xfrm>
            <a:off x="1384343" y="3692659"/>
            <a:ext cx="769091" cy="1063609"/>
            <a:chOff x="1547306" y="5067599"/>
            <a:chExt cx="769091" cy="1063609"/>
          </a:xfrm>
        </p:grpSpPr>
        <p:sp>
          <p:nvSpPr>
            <p:cNvPr id="188" name="Rectangle 187"/>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189"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grpSp>
      <p:grpSp>
        <p:nvGrpSpPr>
          <p:cNvPr id="191" name="3 Protocol Adaptation"/>
          <p:cNvGrpSpPr/>
          <p:nvPr/>
        </p:nvGrpSpPr>
        <p:grpSpPr>
          <a:xfrm>
            <a:off x="2149195" y="3694038"/>
            <a:ext cx="808360" cy="1062230"/>
            <a:chOff x="2505117" y="3539000"/>
            <a:chExt cx="877565" cy="1062230"/>
          </a:xfrm>
        </p:grpSpPr>
        <p:sp>
          <p:nvSpPr>
            <p:cNvPr id="197" name="Rectangle 196"/>
            <p:cNvSpPr/>
            <p:nvPr/>
          </p:nvSpPr>
          <p:spPr bwMode="auto">
            <a:xfrm>
              <a:off x="2505117" y="3539000"/>
              <a:ext cx="877565"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98"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1"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3"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4"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5"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cxnSp>
          <p:nvCxnSpPr>
            <p:cNvPr id="206" name="Elbow Connector 205"/>
            <p:cNvCxnSpPr>
              <a:stCxn id="198" idx="3"/>
              <a:endCxn id="204"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Elbow Connector 206"/>
            <p:cNvCxnSpPr>
              <a:stCxn id="201" idx="3"/>
              <a:endCxn id="204"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8" name="Elbow Connector 207"/>
            <p:cNvCxnSpPr>
              <a:stCxn id="203" idx="3"/>
              <a:endCxn id="204"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9" name="Elbow Connector 208"/>
            <p:cNvCxnSpPr>
              <a:stCxn id="205" idx="3"/>
              <a:endCxn id="204"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10" name="2   Arrow fg"/>
          <p:cNvCxnSpPr/>
          <p:nvPr/>
        </p:nvCxnSpPr>
        <p:spPr>
          <a:xfrm>
            <a:off x="2976172" y="4229247"/>
            <a:ext cx="765584" cy="221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1" name="2   Arrow fg"/>
          <p:cNvCxnSpPr/>
          <p:nvPr/>
        </p:nvCxnSpPr>
        <p:spPr>
          <a:xfrm flipV="1">
            <a:off x="1010050" y="2998611"/>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3" name="2   Arrow fg"/>
          <p:cNvCxnSpPr/>
          <p:nvPr/>
        </p:nvCxnSpPr>
        <p:spPr>
          <a:xfrm flipV="1">
            <a:off x="1010049" y="2643742"/>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4" name="2   Arrow fg"/>
          <p:cNvCxnSpPr/>
          <p:nvPr/>
        </p:nvCxnSpPr>
        <p:spPr>
          <a:xfrm flipV="1">
            <a:off x="1010049" y="3344893"/>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5" name="2 fg"/>
          <p:cNvCxnSpPr/>
          <p:nvPr/>
        </p:nvCxnSpPr>
        <p:spPr>
          <a:xfrm>
            <a:off x="1005901" y="3719760"/>
            <a:ext cx="325659" cy="16009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6" name="2 fg"/>
          <p:cNvCxnSpPr/>
          <p:nvPr/>
        </p:nvCxnSpPr>
        <p:spPr>
          <a:xfrm>
            <a:off x="1009301" y="4092932"/>
            <a:ext cx="327027" cy="5814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7" name="2 fg"/>
          <p:cNvCxnSpPr/>
          <p:nvPr/>
        </p:nvCxnSpPr>
        <p:spPr>
          <a:xfrm flipV="1">
            <a:off x="1011809" y="4373170"/>
            <a:ext cx="319751" cy="86945"/>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3" name="Picture 14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062471" y="2323485"/>
            <a:ext cx="203430" cy="232893"/>
          </a:xfrm>
          <a:prstGeom prst="rect">
            <a:avLst/>
          </a:prstGeom>
        </p:spPr>
      </p:pic>
    </p:spTree>
    <p:extLst>
      <p:ext uri="{BB962C8B-B14F-4D97-AF65-F5344CB8AC3E}">
        <p14:creationId xmlns:p14="http://schemas.microsoft.com/office/powerpoint/2010/main" val="3280882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7"/>
                                        </p:tgtEl>
                                        <p:attrNameLst>
                                          <p:attrName>style.visibility</p:attrName>
                                        </p:attrNameLst>
                                      </p:cBhvr>
                                      <p:to>
                                        <p:strVal val="visible"/>
                                      </p:to>
                                    </p:set>
                                    <p:animEffect transition="in" filter="fade">
                                      <p:cBhvr>
                                        <p:cTn id="12" dur="500"/>
                                        <p:tgtEl>
                                          <p:spTgt spid="337"/>
                                        </p:tgtEl>
                                      </p:cBhvr>
                                    </p:animEffect>
                                  </p:childTnLst>
                                </p:cTn>
                              </p:par>
                              <p:par>
                                <p:cTn id="13" presetID="10" presetClass="entr" presetSubtype="0" fill="hold" nodeType="withEffect">
                                  <p:stCondLst>
                                    <p:cond delay="0"/>
                                  </p:stCondLst>
                                  <p:childTnLst>
                                    <p:set>
                                      <p:cBhvr>
                                        <p:cTn id="14" dur="1" fill="hold">
                                          <p:stCondLst>
                                            <p:cond delay="0"/>
                                          </p:stCondLst>
                                        </p:cTn>
                                        <p:tgtEl>
                                          <p:spTgt spid="249"/>
                                        </p:tgtEl>
                                        <p:attrNameLst>
                                          <p:attrName>style.visibility</p:attrName>
                                        </p:attrNameLst>
                                      </p:cBhvr>
                                      <p:to>
                                        <p:strVal val="visible"/>
                                      </p:to>
                                    </p:set>
                                    <p:animEffect transition="in" filter="fade">
                                      <p:cBhvr>
                                        <p:cTn id="15" dur="500"/>
                                        <p:tgtEl>
                                          <p:spTgt spid="249"/>
                                        </p:tgtEl>
                                      </p:cBhvr>
                                    </p:animEffect>
                                  </p:childTnLst>
                                </p:cTn>
                              </p:par>
                              <p:par>
                                <p:cTn id="16" presetID="10" presetClass="entr" presetSubtype="0" fill="hold" nodeType="withEffect">
                                  <p:stCondLst>
                                    <p:cond delay="0"/>
                                  </p:stCondLst>
                                  <p:childTnLst>
                                    <p:set>
                                      <p:cBhvr>
                                        <p:cTn id="17" dur="1" fill="hold">
                                          <p:stCondLst>
                                            <p:cond delay="0"/>
                                          </p:stCondLst>
                                        </p:cTn>
                                        <p:tgtEl>
                                          <p:spTgt spid="250"/>
                                        </p:tgtEl>
                                        <p:attrNameLst>
                                          <p:attrName>style.visibility</p:attrName>
                                        </p:attrNameLst>
                                      </p:cBhvr>
                                      <p:to>
                                        <p:strVal val="visible"/>
                                      </p:to>
                                    </p:set>
                                    <p:animEffect transition="in" filter="fade">
                                      <p:cBhvr>
                                        <p:cTn id="18" dur="500"/>
                                        <p:tgtEl>
                                          <p:spTgt spid="250"/>
                                        </p:tgtEl>
                                      </p:cBhvr>
                                    </p:animEffect>
                                  </p:childTnLst>
                                </p:cTn>
                              </p:par>
                              <p:par>
                                <p:cTn id="19" presetID="10" presetClass="entr" presetSubtype="0" fill="hold" nodeType="withEffect">
                                  <p:stCondLst>
                                    <p:cond delay="0"/>
                                  </p:stCondLst>
                                  <p:childTnLst>
                                    <p:set>
                                      <p:cBhvr>
                                        <p:cTn id="20" dur="1" fill="hold">
                                          <p:stCondLst>
                                            <p:cond delay="0"/>
                                          </p:stCondLst>
                                        </p:cTn>
                                        <p:tgtEl>
                                          <p:spTgt spid="251"/>
                                        </p:tgtEl>
                                        <p:attrNameLst>
                                          <p:attrName>style.visibility</p:attrName>
                                        </p:attrNameLst>
                                      </p:cBhvr>
                                      <p:to>
                                        <p:strVal val="visible"/>
                                      </p:to>
                                    </p:set>
                                    <p:animEffect transition="in" filter="fade">
                                      <p:cBhvr>
                                        <p:cTn id="21" dur="50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18" b="7818"/>
          <a:stretch>
            <a:fillRect/>
          </a:stretch>
        </p:blipFill>
        <p:spPr/>
      </p:pic>
      <p:sp>
        <p:nvSpPr>
          <p:cNvPr id="7" name="Rectangle 6"/>
          <p:cNvSpPr/>
          <p:nvPr/>
        </p:nvSpPr>
        <p:spPr bwMode="ltGray">
          <a:xfrm>
            <a:off x="274638" y="307607"/>
            <a:ext cx="5486400" cy="5475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err="1"/>
              <a:t>IoT</a:t>
            </a:r>
            <a:r>
              <a:rPr lang="en-US" dirty="0"/>
              <a:t> Related Azure Offerings</a:t>
            </a:r>
            <a:br>
              <a:rPr lang="en-US" dirty="0"/>
            </a:br>
            <a:endParaRPr lang="en-US" dirty="0"/>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tretch/>
        </p:blipFill>
        <p:spPr bwMode="invGray">
          <a:xfrm>
            <a:off x="10344360" y="478018"/>
            <a:ext cx="1627763" cy="347472"/>
          </a:xfrm>
          <a:prstGeom prst="rect">
            <a:avLst/>
          </a:prstGeom>
          <a:noFill/>
          <a:ln>
            <a:noFill/>
          </a:ln>
        </p:spPr>
      </p:pic>
      <p:pic>
        <p:nvPicPr>
          <p:cNvPr id="6" name="Picture 5" descr="C:\Users\petern\AppData\Local\Temp\vmware-petern\VMwareDnD\9912bbd5\PPE_Logo_RGB_bootcamp_600x131.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0958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little about me</a:t>
            </a:r>
          </a:p>
        </p:txBody>
      </p:sp>
      <p:sp>
        <p:nvSpPr>
          <p:cNvPr id="3" name="Content Placeholder 2"/>
          <p:cNvSpPr>
            <a:spLocks noGrp="1"/>
          </p:cNvSpPr>
          <p:nvPr>
            <p:ph sz="quarter" idx="10"/>
          </p:nvPr>
        </p:nvSpPr>
        <p:spPr>
          <a:xfrm>
            <a:off x="387021" y="1415862"/>
            <a:ext cx="11756355" cy="4226798"/>
          </a:xfrm>
        </p:spPr>
        <p:txBody>
          <a:bodyPr/>
          <a:lstStyle/>
          <a:p>
            <a:r>
              <a:rPr lang="en-US" dirty="0"/>
              <a:t>China based.</a:t>
            </a:r>
          </a:p>
          <a:p>
            <a:r>
              <a:rPr lang="en-US" dirty="0"/>
              <a:t>Partner Technical Consultant</a:t>
            </a:r>
          </a:p>
          <a:p>
            <a:r>
              <a:rPr lang="en-US" dirty="0"/>
              <a:t>Lead software developer before joining Microsoft</a:t>
            </a:r>
          </a:p>
          <a:p>
            <a:r>
              <a:rPr lang="en-US" dirty="0"/>
              <a:t>Azure PaaS dev focused, especially in Web/Big data/ Intelligence/</a:t>
            </a:r>
            <a:r>
              <a:rPr lang="en-US" dirty="0" err="1"/>
              <a:t>IoT</a:t>
            </a:r>
            <a:r>
              <a:rPr lang="en-US" dirty="0"/>
              <a:t> services</a:t>
            </a:r>
          </a:p>
          <a:p>
            <a:pPr marL="0" indent="0">
              <a:buNone/>
            </a:pPr>
            <a:endParaRPr lang="en-US" dirty="0"/>
          </a:p>
        </p:txBody>
      </p:sp>
    </p:spTree>
    <p:extLst>
      <p:ext uri="{BB962C8B-B14F-4D97-AF65-F5344CB8AC3E}">
        <p14:creationId xmlns:p14="http://schemas.microsoft.com/office/powerpoint/2010/main" val="61547328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1"/>
          <p:cNvSpPr>
            <a:spLocks noGrp="1"/>
          </p:cNvSpPr>
          <p:nvPr>
            <p:ph type="title" idx="4294967295"/>
          </p:nvPr>
        </p:nvSpPr>
        <p:spPr>
          <a:xfrm>
            <a:off x="238746" y="335858"/>
            <a:ext cx="11887200" cy="914400"/>
          </a:xfrm>
        </p:spPr>
        <p:txBody>
          <a:bodyPr/>
          <a:lstStyle/>
          <a:p>
            <a:r>
              <a:rPr lang="en-US" dirty="0"/>
              <a:t>Azure </a:t>
            </a:r>
            <a:r>
              <a:rPr lang="en-US" dirty="0" err="1"/>
              <a:t>IoT</a:t>
            </a:r>
            <a:r>
              <a:rPr lang="en-US" dirty="0"/>
              <a:t> Reference Architecture</a:t>
            </a:r>
          </a:p>
        </p:txBody>
      </p:sp>
      <p:grpSp>
        <p:nvGrpSpPr>
          <p:cNvPr id="2" name="Group 1"/>
          <p:cNvGrpSpPr/>
          <p:nvPr/>
        </p:nvGrpSpPr>
        <p:grpSpPr>
          <a:xfrm>
            <a:off x="656428" y="1402658"/>
            <a:ext cx="10998730" cy="4550454"/>
            <a:chOff x="656428" y="1402658"/>
            <a:chExt cx="10998730" cy="4550454"/>
          </a:xfrm>
        </p:grpSpPr>
        <p:cxnSp>
          <p:nvCxnSpPr>
            <p:cNvPr id="104" name="Straight Arrow Connector 103"/>
            <p:cNvCxnSpPr/>
            <p:nvPr/>
          </p:nvCxnSpPr>
          <p:spPr>
            <a:xfrm flipV="1">
              <a:off x="2166829" y="3020220"/>
              <a:ext cx="1865313" cy="758"/>
            </a:xfrm>
            <a:prstGeom prst="straightConnector1">
              <a:avLst/>
            </a:prstGeom>
            <a:noFill/>
            <a:ln w="12700" cap="flat" cmpd="sng" algn="ctr">
              <a:solidFill>
                <a:srgbClr val="FFFFFF"/>
              </a:solidFill>
              <a:prstDash val="solid"/>
              <a:miter lim="800000"/>
              <a:headEnd type="triangle" w="med" len="med"/>
              <a:tailEnd type="triangle" w="med" len="med"/>
            </a:ln>
            <a:effectLst/>
          </p:spPr>
        </p:cxnSp>
        <p:sp>
          <p:nvSpPr>
            <p:cNvPr id="107" name="Oval 106"/>
            <p:cNvSpPr/>
            <p:nvPr/>
          </p:nvSpPr>
          <p:spPr>
            <a:xfrm>
              <a:off x="8725165" y="3514037"/>
              <a:ext cx="207680" cy="203317"/>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defTabSz="913698">
                <a:defRPr/>
              </a:pPr>
              <a:endParaRPr lang="en-US" sz="1096" kern="0">
                <a:solidFill>
                  <a:prstClr val="white"/>
                </a:solidFill>
                <a:cs typeface="Arial" panose="020B0604020202020204" pitchFamily="34" charset="0"/>
              </a:endParaRPr>
            </a:p>
          </p:txBody>
        </p:sp>
        <p:sp>
          <p:nvSpPr>
            <p:cNvPr id="108" name="Oval 107"/>
            <p:cNvSpPr/>
            <p:nvPr/>
          </p:nvSpPr>
          <p:spPr>
            <a:xfrm>
              <a:off x="8725165" y="3514037"/>
              <a:ext cx="207680" cy="203317"/>
            </a:xfrm>
            <a:prstGeom prst="ellipse">
              <a:avLst/>
            </a:prstGeom>
            <a:solidFill>
              <a:srgbClr val="5B9BD5"/>
            </a:solidFill>
            <a:ln w="12700" cap="flat" cmpd="sng" algn="ctr">
              <a:solidFill>
                <a:srgbClr val="5B9BD5">
                  <a:shade val="50000"/>
                </a:srgbClr>
              </a:solidFill>
              <a:prstDash val="dash"/>
              <a:miter lim="800000"/>
            </a:ln>
            <a:effectLst/>
          </p:spPr>
          <p:txBody>
            <a:bodyPr rtlCol="0" anchor="ctr"/>
            <a:lstStyle/>
            <a:p>
              <a:pPr defTabSz="913698">
                <a:defRPr/>
              </a:pPr>
              <a:endParaRPr lang="en-US" sz="1096" kern="0">
                <a:solidFill>
                  <a:prstClr val="white"/>
                </a:solidFill>
                <a:cs typeface="Arial" panose="020B0604020202020204" pitchFamily="34" charset="0"/>
              </a:endParaRPr>
            </a:p>
          </p:txBody>
        </p:sp>
        <p:sp>
          <p:nvSpPr>
            <p:cNvPr id="109" name="Rectangle 108"/>
            <p:cNvSpPr/>
            <p:nvPr/>
          </p:nvSpPr>
          <p:spPr>
            <a:xfrm>
              <a:off x="4133935" y="2278062"/>
              <a:ext cx="5486400" cy="3675050"/>
            </a:xfrm>
            <a:prstGeom prst="rect">
              <a:avLst/>
            </a:prstGeom>
            <a:solidFill>
              <a:srgbClr val="021939"/>
            </a:solidFill>
            <a:ln w="12700">
              <a:noFill/>
            </a:ln>
          </p:spPr>
          <p:style>
            <a:lnRef idx="2">
              <a:schemeClr val="accent1"/>
            </a:lnRef>
            <a:fillRef idx="1">
              <a:schemeClr val="lt1"/>
            </a:fillRef>
            <a:effectRef idx="0">
              <a:schemeClr val="accent1"/>
            </a:effectRef>
            <a:fontRef idx="minor">
              <a:schemeClr val="dk1"/>
            </a:fontRef>
          </p:style>
          <p:txBody>
            <a:bodyPr rtlCol="0" anchor="ctr"/>
            <a:lstStyle/>
            <a:p>
              <a:pPr defTabSz="913698">
                <a:defRPr/>
              </a:pPr>
              <a:endParaRPr lang="en-US" sz="1096" kern="0" dirty="0">
                <a:solidFill>
                  <a:prstClr val="black"/>
                </a:solidFill>
                <a:cs typeface="Arial" panose="020B0604020202020204" pitchFamily="34" charset="0"/>
              </a:endParaRPr>
            </a:p>
          </p:txBody>
        </p:sp>
        <p:cxnSp>
          <p:nvCxnSpPr>
            <p:cNvPr id="114" name="Straight Arrow Connector 113"/>
            <p:cNvCxnSpPr/>
            <p:nvPr/>
          </p:nvCxnSpPr>
          <p:spPr>
            <a:xfrm flipH="1">
              <a:off x="7883965" y="2843796"/>
              <a:ext cx="20" cy="248724"/>
            </a:xfrm>
            <a:prstGeom prst="straightConnector1">
              <a:avLst/>
            </a:prstGeom>
            <a:noFill/>
            <a:ln w="12700" cap="flat" cmpd="sng" algn="ctr">
              <a:solidFill>
                <a:srgbClr val="FFFFFF"/>
              </a:solidFill>
              <a:prstDash val="solid"/>
              <a:miter lim="800000"/>
              <a:tailEnd type="triangle"/>
            </a:ln>
            <a:effectLst/>
          </p:spPr>
        </p:cxnSp>
        <p:sp>
          <p:nvSpPr>
            <p:cNvPr id="110" name="Rectangle 109"/>
            <p:cNvSpPr/>
            <p:nvPr/>
          </p:nvSpPr>
          <p:spPr>
            <a:xfrm>
              <a:off x="7276461" y="2463933"/>
              <a:ext cx="2056213" cy="394630"/>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Solution Portal</a:t>
              </a:r>
            </a:p>
          </p:txBody>
        </p:sp>
        <p:cxnSp>
          <p:nvCxnSpPr>
            <p:cNvPr id="52" name="Straight Arrow Connector 51"/>
            <p:cNvCxnSpPr/>
            <p:nvPr/>
          </p:nvCxnSpPr>
          <p:spPr>
            <a:xfrm flipV="1">
              <a:off x="8829001" y="3717354"/>
              <a:ext cx="0" cy="302499"/>
            </a:xfrm>
            <a:prstGeom prst="straightConnector1">
              <a:avLst/>
            </a:prstGeom>
            <a:noFill/>
            <a:ln w="12700" cap="flat" cmpd="sng" algn="ctr">
              <a:solidFill>
                <a:srgbClr val="FFFFFF"/>
              </a:solidFill>
              <a:prstDash val="solid"/>
              <a:miter lim="800000"/>
              <a:tailEnd type="triangle"/>
            </a:ln>
            <a:effectLst/>
          </p:spPr>
        </p:cxnSp>
        <p:sp>
          <p:nvSpPr>
            <p:cNvPr id="111" name="Rectangle 110"/>
            <p:cNvSpPr/>
            <p:nvPr/>
          </p:nvSpPr>
          <p:spPr>
            <a:xfrm>
              <a:off x="5324079" y="2463933"/>
              <a:ext cx="1890074" cy="394630"/>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Provisioning API</a:t>
              </a:r>
            </a:p>
          </p:txBody>
        </p:sp>
        <p:sp>
          <p:nvSpPr>
            <p:cNvPr id="112" name="Rectangle 111"/>
            <p:cNvSpPr/>
            <p:nvPr/>
          </p:nvSpPr>
          <p:spPr>
            <a:xfrm>
              <a:off x="5324081" y="3107288"/>
              <a:ext cx="3073944" cy="295972"/>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Identity &amp; Registry Stores</a:t>
              </a:r>
            </a:p>
          </p:txBody>
        </p:sp>
        <p:cxnSp>
          <p:nvCxnSpPr>
            <p:cNvPr id="113" name="Straight Arrow Connector 112"/>
            <p:cNvCxnSpPr>
              <a:stCxn id="111" idx="2"/>
            </p:cNvCxnSpPr>
            <p:nvPr/>
          </p:nvCxnSpPr>
          <p:spPr>
            <a:xfrm flipH="1">
              <a:off x="6269096" y="2858564"/>
              <a:ext cx="20" cy="248724"/>
            </a:xfrm>
            <a:prstGeom prst="straightConnector1">
              <a:avLst/>
            </a:prstGeom>
            <a:noFill/>
            <a:ln w="12700" cap="flat" cmpd="sng" algn="ctr">
              <a:solidFill>
                <a:srgbClr val="FFFFFF"/>
              </a:solidFill>
              <a:prstDash val="solid"/>
              <a:miter lim="800000"/>
              <a:tailEnd type="triangle"/>
            </a:ln>
            <a:effectLst/>
          </p:spPr>
        </p:cxnSp>
        <p:cxnSp>
          <p:nvCxnSpPr>
            <p:cNvPr id="115" name="Straight Arrow Connector 114"/>
            <p:cNvCxnSpPr/>
            <p:nvPr/>
          </p:nvCxnSpPr>
          <p:spPr>
            <a:xfrm flipH="1">
              <a:off x="8829002" y="2858564"/>
              <a:ext cx="20" cy="248724"/>
            </a:xfrm>
            <a:prstGeom prst="straightConnector1">
              <a:avLst/>
            </a:prstGeom>
            <a:noFill/>
            <a:ln w="12700" cap="flat" cmpd="sng" algn="ctr">
              <a:solidFill>
                <a:srgbClr val="FFFFFF"/>
              </a:solidFill>
              <a:prstDash val="solid"/>
              <a:miter lim="800000"/>
              <a:tailEnd type="triangle"/>
            </a:ln>
            <a:effectLst/>
          </p:spPr>
        </p:cxnSp>
        <p:sp>
          <p:nvSpPr>
            <p:cNvPr id="128" name="Oval 127"/>
            <p:cNvSpPr/>
            <p:nvPr/>
          </p:nvSpPr>
          <p:spPr>
            <a:xfrm>
              <a:off x="8725165" y="3514037"/>
              <a:ext cx="207680" cy="203317"/>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defTabSz="913698">
                <a:defRPr/>
              </a:pPr>
              <a:endParaRPr lang="en-US" sz="1096" kern="0">
                <a:solidFill>
                  <a:prstClr val="white"/>
                </a:solidFill>
                <a:cs typeface="Arial" panose="020B0604020202020204" pitchFamily="34" charset="0"/>
              </a:endParaRPr>
            </a:p>
          </p:txBody>
        </p:sp>
        <p:sp>
          <p:nvSpPr>
            <p:cNvPr id="129" name="Rectangle 128"/>
            <p:cNvSpPr/>
            <p:nvPr/>
          </p:nvSpPr>
          <p:spPr>
            <a:xfrm>
              <a:off x="5324080" y="3926265"/>
              <a:ext cx="4008594" cy="372540"/>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Stream Event Processor</a:t>
              </a:r>
            </a:p>
          </p:txBody>
        </p:sp>
        <p:sp>
          <p:nvSpPr>
            <p:cNvPr id="132" name="Rectangle 131"/>
            <p:cNvSpPr/>
            <p:nvPr/>
          </p:nvSpPr>
          <p:spPr>
            <a:xfrm>
              <a:off x="8220070" y="4385731"/>
              <a:ext cx="1051532" cy="971215"/>
            </a:xfrm>
            <a:prstGeom prst="rect">
              <a:avLst/>
            </a:prstGeom>
            <a:solidFill>
              <a:srgbClr val="5EB6DA"/>
            </a:solidFill>
            <a:ln w="12700" cap="flat" cmpd="sng" algn="ctr">
              <a:noFill/>
              <a:prstDash val="solid"/>
              <a:miter lim="800000"/>
            </a:ln>
            <a:effectLst/>
          </p:spPr>
          <p:txBody>
            <a:bodyPr rtlCol="0" anchor="t"/>
            <a:lstStyle/>
            <a:p>
              <a:pPr defTabSz="913698"/>
              <a:r>
                <a:rPr lang="en-US" sz="1399" kern="0" dirty="0">
                  <a:solidFill>
                    <a:srgbClr val="FFFFFF"/>
                  </a:solidFill>
                  <a:cs typeface="Arial" panose="020B0604020202020204" pitchFamily="34" charset="0"/>
                </a:rPr>
                <a:t>Analytics/ Machine Learning</a:t>
              </a:r>
            </a:p>
          </p:txBody>
        </p:sp>
        <p:cxnSp>
          <p:nvCxnSpPr>
            <p:cNvPr id="135" name="Straight Arrow Connector 134"/>
            <p:cNvCxnSpPr>
              <a:endCxn id="129" idx="1"/>
            </p:cNvCxnSpPr>
            <p:nvPr/>
          </p:nvCxnSpPr>
          <p:spPr>
            <a:xfrm>
              <a:off x="4763616" y="4112535"/>
              <a:ext cx="560464" cy="0"/>
            </a:xfrm>
            <a:prstGeom prst="straightConnector1">
              <a:avLst/>
            </a:prstGeom>
            <a:noFill/>
            <a:ln w="12700" cap="flat" cmpd="sng" algn="ctr">
              <a:solidFill>
                <a:srgbClr val="FFFFFF"/>
              </a:solidFill>
              <a:prstDash val="solid"/>
              <a:miter lim="800000"/>
              <a:tailEnd type="triangle"/>
            </a:ln>
            <a:effectLst/>
          </p:spPr>
        </p:cxnSp>
        <p:sp>
          <p:nvSpPr>
            <p:cNvPr id="140" name="Rectangle 139"/>
            <p:cNvSpPr/>
            <p:nvPr/>
          </p:nvSpPr>
          <p:spPr>
            <a:xfrm>
              <a:off x="10097557" y="2278062"/>
              <a:ext cx="1554480" cy="3675050"/>
            </a:xfrm>
            <a:prstGeom prst="rect">
              <a:avLst/>
            </a:prstGeom>
            <a:solidFill>
              <a:srgbClr val="3999C6"/>
            </a:solidFill>
            <a:ln w="12700" cap="flat" cmpd="sng" algn="ctr">
              <a:solidFill>
                <a:srgbClr val="33A4C4"/>
              </a:solidFill>
              <a:prstDash val="solid"/>
              <a:miter lim="800000"/>
            </a:ln>
            <a:effectLst/>
          </p:spPr>
          <p:txBody>
            <a:bodyPr rtlCol="0" anchor="ctr"/>
            <a:lstStyle/>
            <a:p>
              <a:pPr defTabSz="913698">
                <a:defRPr/>
              </a:pPr>
              <a:r>
                <a:rPr lang="en-US" sz="1399" kern="0" dirty="0">
                  <a:solidFill>
                    <a:srgbClr val="FFFFFF"/>
                  </a:solidFill>
                  <a:cs typeface="Arial" panose="020B0604020202020204" pitchFamily="34" charset="0"/>
                </a:rPr>
                <a:t>Data Visualization &amp; Presentation</a:t>
              </a:r>
            </a:p>
          </p:txBody>
        </p:sp>
        <p:sp>
          <p:nvSpPr>
            <p:cNvPr id="149" name="L-Shape 148"/>
            <p:cNvSpPr/>
            <p:nvPr/>
          </p:nvSpPr>
          <p:spPr>
            <a:xfrm flipH="1">
              <a:off x="5324081" y="3107287"/>
              <a:ext cx="4008594" cy="610065"/>
            </a:xfrm>
            <a:prstGeom prst="corner">
              <a:avLst>
                <a:gd name="adj1" fmla="val 46089"/>
                <a:gd name="adj2" fmla="val 146666"/>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Device State Store</a:t>
              </a:r>
            </a:p>
          </p:txBody>
        </p:sp>
        <p:sp>
          <p:nvSpPr>
            <p:cNvPr id="121" name="Rectangle 120"/>
            <p:cNvSpPr/>
            <p:nvPr/>
          </p:nvSpPr>
          <p:spPr>
            <a:xfrm>
              <a:off x="2532255" y="4316882"/>
              <a:ext cx="1122589" cy="909933"/>
            </a:xfrm>
            <a:prstGeom prst="rect">
              <a:avLst/>
            </a:prstGeom>
            <a:noFill/>
            <a:ln w="12700" cap="flat" cmpd="sng" algn="ctr">
              <a:solidFill>
                <a:sysClr val="windowText" lastClr="000000"/>
              </a:solidFill>
              <a:prstDash val="dash"/>
              <a:miter lim="800000"/>
            </a:ln>
            <a:effectLst/>
          </p:spPr>
          <p:txBody>
            <a:bodyPr rtlCol="0" anchor="ctr"/>
            <a:lstStyle/>
            <a:p>
              <a:pPr algn="ctr" defTabSz="913698">
                <a:defRPr/>
              </a:pPr>
              <a:r>
                <a:rPr lang="en-US" sz="1399" kern="0" dirty="0">
                  <a:cs typeface="Arial" panose="020B0604020202020204" pitchFamily="34" charset="0"/>
                </a:rPr>
                <a:t>Gateway</a:t>
              </a:r>
            </a:p>
            <a:p>
              <a:pPr algn="ctr" defTabSz="913698">
                <a:defRPr/>
              </a:pPr>
              <a:endParaRPr lang="en-US" sz="1399" kern="0" dirty="0">
                <a:solidFill>
                  <a:prstClr val="black"/>
                </a:solidFill>
                <a:cs typeface="Arial" panose="020B0604020202020204" pitchFamily="34" charset="0"/>
              </a:endParaRPr>
            </a:p>
          </p:txBody>
        </p:sp>
        <p:sp>
          <p:nvSpPr>
            <p:cNvPr id="39" name="Rectangle 38"/>
            <p:cNvSpPr/>
            <p:nvPr/>
          </p:nvSpPr>
          <p:spPr>
            <a:xfrm>
              <a:off x="5324080" y="4385731"/>
              <a:ext cx="858266" cy="979873"/>
            </a:xfrm>
            <a:prstGeom prst="rect">
              <a:avLst/>
            </a:prstGeom>
            <a:solidFill>
              <a:srgbClr val="5EB6DA"/>
            </a:solidFill>
            <a:ln w="12700" cap="flat" cmpd="sng" algn="ctr">
              <a:noFill/>
              <a:prstDash val="solid"/>
              <a:miter lim="800000"/>
            </a:ln>
            <a:effectLst/>
          </p:spPr>
          <p:txBody>
            <a:bodyPr rtlCol="0" anchor="t"/>
            <a:lstStyle/>
            <a:p>
              <a:pPr defTabSz="913698"/>
              <a:r>
                <a:rPr lang="en-US" sz="1399" kern="0" dirty="0">
                  <a:solidFill>
                    <a:srgbClr val="FFFFFF"/>
                  </a:solidFill>
                  <a:cs typeface="Arial" panose="020B0604020202020204" pitchFamily="34" charset="0"/>
                </a:rPr>
                <a:t>Storage</a:t>
              </a:r>
            </a:p>
            <a:p>
              <a:pPr defTabSz="913698"/>
              <a:endParaRPr lang="en-US" sz="1399" kern="0" dirty="0">
                <a:solidFill>
                  <a:srgbClr val="FFFFFF"/>
                </a:solidFill>
                <a:cs typeface="Arial" panose="020B0604020202020204" pitchFamily="34" charset="0"/>
              </a:endParaRPr>
            </a:p>
          </p:txBody>
        </p:sp>
        <p:cxnSp>
          <p:nvCxnSpPr>
            <p:cNvPr id="7" name="Straight Arrow Connector 6"/>
            <p:cNvCxnSpPr/>
            <p:nvPr/>
          </p:nvCxnSpPr>
          <p:spPr>
            <a:xfrm flipH="1">
              <a:off x="6182348" y="4962264"/>
              <a:ext cx="2049155" cy="0"/>
            </a:xfrm>
            <a:prstGeom prst="straightConnector1">
              <a:avLst/>
            </a:prstGeom>
            <a:ln w="12700">
              <a:solidFill>
                <a:srgbClr val="FFFF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715465" y="2497484"/>
              <a:ext cx="1493468" cy="966933"/>
            </a:xfrm>
            <a:prstGeom prst="rect">
              <a:avLst/>
            </a:prstGeom>
            <a:solidFill>
              <a:srgbClr val="021939"/>
            </a:solidFill>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sz="1399" dirty="0">
                  <a:solidFill>
                    <a:schemeClr val="tx1"/>
                  </a:solidFill>
                </a:rPr>
                <a:t>IP capable devices</a:t>
              </a:r>
              <a:br>
                <a:rPr lang="en-US" sz="1399" dirty="0">
                  <a:solidFill>
                    <a:schemeClr val="tx1"/>
                  </a:solidFill>
                </a:rPr>
              </a:br>
              <a:endParaRPr lang="en-US" sz="1199" dirty="0">
                <a:solidFill>
                  <a:schemeClr val="tx1"/>
                </a:solidFill>
              </a:endParaRPr>
            </a:p>
          </p:txBody>
        </p:sp>
        <p:sp>
          <p:nvSpPr>
            <p:cNvPr id="59" name="TextBox 58"/>
            <p:cNvSpPr txBox="1"/>
            <p:nvPr/>
          </p:nvSpPr>
          <p:spPr>
            <a:xfrm>
              <a:off x="715465" y="3797704"/>
              <a:ext cx="1493468" cy="888396"/>
            </a:xfrm>
            <a:prstGeom prst="rect">
              <a:avLst/>
            </a:prstGeom>
            <a:solidFill>
              <a:srgbClr val="021939"/>
            </a:solidFill>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sz="1399" dirty="0">
                  <a:solidFill>
                    <a:schemeClr val="tx1"/>
                  </a:solidFill>
                </a:rPr>
                <a:t>Existing IoT devices</a:t>
              </a:r>
            </a:p>
            <a:p>
              <a:pPr algn="l"/>
              <a:endParaRPr lang="en-US" sz="1197" dirty="0"/>
            </a:p>
          </p:txBody>
        </p:sp>
        <p:sp>
          <p:nvSpPr>
            <p:cNvPr id="60" name="TextBox 59"/>
            <p:cNvSpPr txBox="1"/>
            <p:nvPr/>
          </p:nvSpPr>
          <p:spPr>
            <a:xfrm>
              <a:off x="715465" y="5019386"/>
              <a:ext cx="1493468" cy="797349"/>
            </a:xfrm>
            <a:prstGeom prst="rect">
              <a:avLst/>
            </a:prstGeom>
            <a:solidFill>
              <a:srgbClr val="021939"/>
            </a:solidFill>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sz="1399" dirty="0">
                  <a:solidFill>
                    <a:schemeClr val="tx1"/>
                  </a:solidFill>
                </a:rPr>
                <a:t>Low power devices </a:t>
              </a:r>
            </a:p>
          </p:txBody>
        </p:sp>
        <p:sp>
          <p:nvSpPr>
            <p:cNvPr id="61" name="Rectangle 60"/>
            <p:cNvSpPr/>
            <p:nvPr/>
          </p:nvSpPr>
          <p:spPr bwMode="auto">
            <a:xfrm>
              <a:off x="10097557" y="1402662"/>
              <a:ext cx="1557601" cy="732619"/>
            </a:xfrm>
            <a:prstGeom prst="rect">
              <a:avLst/>
            </a:prstGeom>
            <a:solidFill>
              <a:schemeClr val="accent1">
                <a:lumMod val="60000"/>
                <a:lumOff val="40000"/>
              </a:schemeClr>
            </a:solidFill>
            <a:ln w="10795" cap="flat" cmpd="sng" algn="ctr">
              <a:noFill/>
              <a:prstDash val="solid"/>
              <a:headEnd type="none" w="med" len="med"/>
              <a:tailEnd type="none" w="med" len="med"/>
            </a:ln>
            <a:effectLst/>
          </p:spPr>
          <p:txBody>
            <a:bodyPr vert="horz" wrap="square" lIns="146304" tIns="182750" rIns="91440" bIns="146200" numCol="1" rtlCol="0" anchor="ctr" anchorCtr="0" compatLnSpc="1">
              <a:prstTxWarp prst="textNoShape">
                <a:avLst/>
              </a:prstTxWarp>
              <a:noAutofit/>
            </a:bodyPr>
            <a:lstStyle/>
            <a:p>
              <a:pPr defTabSz="931577" fontAlgn="base">
                <a:lnSpc>
                  <a:spcPct val="90000"/>
                </a:lnSpc>
                <a:spcBef>
                  <a:spcPct val="0"/>
                </a:spcBef>
                <a:spcAft>
                  <a:spcPct val="0"/>
                </a:spcAft>
              </a:pPr>
              <a:r>
                <a:rPr lang="en-US" sz="1599" kern="0" dirty="0">
                  <a:solidFill>
                    <a:srgbClr val="FFFFFF"/>
                  </a:solidFill>
                </a:rPr>
                <a:t>Presentation </a:t>
              </a:r>
              <a:endParaRPr lang="en-US" sz="1399" kern="0" dirty="0">
                <a:solidFill>
                  <a:srgbClr val="FFFFFF"/>
                </a:solidFill>
              </a:endParaRPr>
            </a:p>
          </p:txBody>
        </p:sp>
        <p:sp>
          <p:nvSpPr>
            <p:cNvPr id="62" name="Rectangle 61"/>
            <p:cNvSpPr/>
            <p:nvPr/>
          </p:nvSpPr>
          <p:spPr bwMode="auto">
            <a:xfrm>
              <a:off x="4128138" y="1402658"/>
              <a:ext cx="5486400" cy="732620"/>
            </a:xfrm>
            <a:prstGeom prst="rect">
              <a:avLst/>
            </a:prstGeom>
            <a:solidFill>
              <a:schemeClr val="accent1">
                <a:lumMod val="60000"/>
                <a:lumOff val="40000"/>
              </a:schemeClr>
            </a:solidFill>
            <a:ln w="10795" cap="flat" cmpd="sng" algn="ctr">
              <a:noFill/>
              <a:prstDash val="solid"/>
              <a:headEnd type="none" w="med" len="med"/>
              <a:tailEnd type="none" w="med" len="med"/>
            </a:ln>
            <a:effectLst/>
          </p:spPr>
          <p:txBody>
            <a:bodyPr vert="horz" wrap="square" lIns="146304" tIns="182750" rIns="91440" bIns="146200" numCol="1" rtlCol="0" anchor="ctr" anchorCtr="0" compatLnSpc="1">
              <a:prstTxWarp prst="textNoShape">
                <a:avLst/>
              </a:prstTxWarp>
              <a:noAutofit/>
            </a:bodyPr>
            <a:lstStyle/>
            <a:p>
              <a:pPr defTabSz="931577" fontAlgn="base">
                <a:lnSpc>
                  <a:spcPct val="90000"/>
                </a:lnSpc>
                <a:spcBef>
                  <a:spcPct val="0"/>
                </a:spcBef>
                <a:spcAft>
                  <a:spcPct val="0"/>
                </a:spcAft>
                <a:defRPr/>
              </a:pPr>
              <a:r>
                <a:rPr lang="en-US" sz="1599" kern="0" dirty="0">
                  <a:solidFill>
                    <a:srgbClr val="FFFFFF"/>
                  </a:solidFill>
                </a:rPr>
                <a:t>Device and Event Processing</a:t>
              </a:r>
            </a:p>
          </p:txBody>
        </p:sp>
        <p:sp>
          <p:nvSpPr>
            <p:cNvPr id="64" name="Rectangle 63"/>
            <p:cNvSpPr/>
            <p:nvPr/>
          </p:nvSpPr>
          <p:spPr bwMode="auto">
            <a:xfrm>
              <a:off x="2421491" y="1402662"/>
              <a:ext cx="1449767" cy="732619"/>
            </a:xfrm>
            <a:prstGeom prst="rect">
              <a:avLst/>
            </a:prstGeom>
            <a:solidFill>
              <a:schemeClr val="accent1">
                <a:lumMod val="60000"/>
                <a:lumOff val="40000"/>
              </a:schemeClr>
            </a:solidFill>
            <a:ln w="10795" cap="flat" cmpd="sng" algn="ctr">
              <a:noFill/>
              <a:prstDash val="solid"/>
              <a:headEnd type="none" w="med" len="med"/>
              <a:tailEnd type="none" w="med" len="med"/>
            </a:ln>
            <a:effectLst/>
          </p:spPr>
          <p:txBody>
            <a:bodyPr vert="horz" wrap="square" lIns="146304" tIns="182750" rIns="91440" bIns="146200" numCol="1" rtlCol="0" anchor="ctr" anchorCtr="0" compatLnSpc="1">
              <a:prstTxWarp prst="textNoShape">
                <a:avLst/>
              </a:prstTxWarp>
              <a:noAutofit/>
            </a:bodyPr>
            <a:lstStyle/>
            <a:p>
              <a:pPr defTabSz="931577" fontAlgn="base">
                <a:lnSpc>
                  <a:spcPct val="90000"/>
                </a:lnSpc>
                <a:spcBef>
                  <a:spcPct val="0"/>
                </a:spcBef>
                <a:spcAft>
                  <a:spcPct val="0"/>
                </a:spcAft>
                <a:defRPr/>
              </a:pPr>
              <a:r>
                <a:rPr lang="en-US" sz="1599" kern="0" dirty="0">
                  <a:solidFill>
                    <a:srgbClr val="FFFFFF"/>
                  </a:solidFill>
                </a:rPr>
                <a:t>Data Transport</a:t>
              </a:r>
            </a:p>
          </p:txBody>
        </p:sp>
        <p:sp>
          <p:nvSpPr>
            <p:cNvPr id="65" name="Rectangle 64"/>
            <p:cNvSpPr/>
            <p:nvPr/>
          </p:nvSpPr>
          <p:spPr bwMode="auto">
            <a:xfrm>
              <a:off x="656428" y="1402662"/>
              <a:ext cx="1544171" cy="732619"/>
            </a:xfrm>
            <a:prstGeom prst="rect">
              <a:avLst/>
            </a:prstGeom>
            <a:solidFill>
              <a:schemeClr val="accent1">
                <a:lumMod val="60000"/>
                <a:lumOff val="40000"/>
              </a:schemeClr>
            </a:solidFill>
            <a:ln w="10795" cap="flat" cmpd="sng" algn="ctr">
              <a:noFill/>
              <a:prstDash val="solid"/>
              <a:headEnd type="none" w="med" len="med"/>
              <a:tailEnd type="none" w="med" len="med"/>
            </a:ln>
            <a:effectLst/>
          </p:spPr>
          <p:txBody>
            <a:bodyPr vert="horz" wrap="square" lIns="146304" tIns="182750" rIns="91440" bIns="146200" numCol="1" rtlCol="0" anchor="ctr" anchorCtr="0" compatLnSpc="1">
              <a:prstTxWarp prst="textNoShape">
                <a:avLst/>
              </a:prstTxWarp>
              <a:noAutofit/>
            </a:bodyPr>
            <a:lstStyle/>
            <a:p>
              <a:pPr defTabSz="931577" fontAlgn="base">
                <a:spcBef>
                  <a:spcPct val="0"/>
                </a:spcBef>
                <a:spcAft>
                  <a:spcPct val="0"/>
                </a:spcAft>
                <a:defRPr/>
              </a:pPr>
              <a:r>
                <a:rPr lang="en-US" sz="1599" kern="0" dirty="0">
                  <a:solidFill>
                    <a:srgbClr val="FFFFFF"/>
                  </a:solidFill>
                </a:rPr>
                <a:t>Devices and Data Sources</a:t>
              </a:r>
            </a:p>
          </p:txBody>
        </p:sp>
        <p:cxnSp>
          <p:nvCxnSpPr>
            <p:cNvPr id="25" name="Elbow Connector 24"/>
            <p:cNvCxnSpPr>
              <a:stCxn id="129" idx="2"/>
            </p:cNvCxnSpPr>
            <p:nvPr/>
          </p:nvCxnSpPr>
          <p:spPr>
            <a:xfrm rot="5400000">
              <a:off x="6552013" y="3929137"/>
              <a:ext cx="406700" cy="1146032"/>
            </a:xfrm>
            <a:prstGeom prst="bentConnector2">
              <a:avLst/>
            </a:prstGeom>
            <a:ln w="127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V="1">
              <a:off x="9631919" y="4224752"/>
              <a:ext cx="448105" cy="1516"/>
            </a:xfrm>
            <a:prstGeom prst="straightConnector1">
              <a:avLst/>
            </a:prstGeom>
            <a:noFill/>
            <a:ln w="12700" cap="flat" cmpd="sng" algn="ctr">
              <a:solidFill>
                <a:srgbClr val="FFFFFF"/>
              </a:solidFill>
              <a:prstDash val="solid"/>
              <a:miter lim="800000"/>
              <a:headEnd type="triangle" w="med" len="med"/>
              <a:tailEnd type="triangle" w="med" len="med"/>
            </a:ln>
            <a:effectLst/>
          </p:spPr>
        </p:cxnSp>
        <p:cxnSp>
          <p:nvCxnSpPr>
            <p:cNvPr id="58" name="Elbow Connector 57"/>
            <p:cNvCxnSpPr/>
            <p:nvPr/>
          </p:nvCxnSpPr>
          <p:spPr>
            <a:xfrm>
              <a:off x="7328379" y="4298803"/>
              <a:ext cx="903124" cy="406701"/>
            </a:xfrm>
            <a:prstGeom prst="bentConnector3">
              <a:avLst>
                <a:gd name="adj1" fmla="val 28"/>
              </a:avLst>
            </a:prstGeom>
            <a:ln w="12700">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117"/>
            <p:cNvSpPr/>
            <p:nvPr/>
          </p:nvSpPr>
          <p:spPr>
            <a:xfrm>
              <a:off x="4312871" y="2412590"/>
              <a:ext cx="768489" cy="3388122"/>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Cloud Gate-way</a:t>
              </a:r>
            </a:p>
          </p:txBody>
        </p:sp>
        <p:sp>
          <p:nvSpPr>
            <p:cNvPr id="48" name="Rectangle 47"/>
            <p:cNvSpPr/>
            <p:nvPr/>
          </p:nvSpPr>
          <p:spPr>
            <a:xfrm>
              <a:off x="1456201" y="3111522"/>
              <a:ext cx="743572" cy="427847"/>
            </a:xfrm>
            <a:prstGeom prst="rect">
              <a:avLst/>
            </a:prstGeom>
            <a:gradFill>
              <a:gsLst>
                <a:gs pos="50000">
                  <a:srgbClr val="3999C6"/>
                </a:gs>
                <a:gs pos="50000">
                  <a:srgbClr val="5EB6DA"/>
                </a:gs>
              </a:gsLst>
              <a:lin ang="18900000" scaled="1"/>
            </a:gradFill>
            <a:ln w="6350" cap="flat" cmpd="sng" algn="ctr">
              <a:solidFill>
                <a:srgbClr val="00B0F0"/>
              </a:solidFill>
              <a:prstDash val="solid"/>
              <a:miter lim="800000"/>
            </a:ln>
            <a:effectLst/>
          </p:spPr>
          <p:txBody>
            <a:bodyPr rtlCol="0" anchor="ctr"/>
            <a:lstStyle/>
            <a:p>
              <a:pPr algn="ctr" defTabSz="913698"/>
              <a:r>
                <a:rPr lang="en-US" sz="1399" kern="0" dirty="0">
                  <a:solidFill>
                    <a:prstClr val="white"/>
                  </a:solidFill>
                  <a:cs typeface="Arial" panose="020B0604020202020204" pitchFamily="34" charset="0"/>
                </a:rPr>
                <a:t>Agent</a:t>
              </a:r>
              <a:br>
                <a:rPr lang="en-US" sz="1399" kern="0" dirty="0">
                  <a:solidFill>
                    <a:prstClr val="white"/>
                  </a:solidFill>
                  <a:cs typeface="Arial" panose="020B0604020202020204" pitchFamily="34" charset="0"/>
                </a:rPr>
              </a:br>
              <a:r>
                <a:rPr lang="en-US" sz="1399" kern="0" dirty="0">
                  <a:solidFill>
                    <a:prstClr val="white"/>
                  </a:solidFill>
                  <a:cs typeface="Arial" panose="020B0604020202020204" pitchFamily="34" charset="0"/>
                </a:rPr>
                <a:t>Libs</a:t>
              </a:r>
              <a:endParaRPr lang="en-US" sz="1197" kern="0" dirty="0">
                <a:solidFill>
                  <a:prstClr val="white"/>
                </a:solidFill>
                <a:cs typeface="Arial" panose="020B0604020202020204" pitchFamily="34" charset="0"/>
              </a:endParaRPr>
            </a:p>
          </p:txBody>
        </p:sp>
        <p:cxnSp>
          <p:nvCxnSpPr>
            <p:cNvPr id="14" name="Elbow Connector 13"/>
            <p:cNvCxnSpPr>
              <a:endCxn id="121" idx="1"/>
            </p:cNvCxnSpPr>
            <p:nvPr/>
          </p:nvCxnSpPr>
          <p:spPr>
            <a:xfrm flipV="1">
              <a:off x="2208933" y="4771848"/>
              <a:ext cx="323322" cy="646212"/>
            </a:xfrm>
            <a:prstGeom prst="bentConnector3">
              <a:avLst>
                <a:gd name="adj1" fmla="val 50000"/>
              </a:avLst>
            </a:prstGeom>
            <a:ln w="12700">
              <a:solidFill>
                <a:srgbClr val="FFFF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62"/>
            <p:cNvCxnSpPr>
              <a:endCxn id="121" idx="1"/>
            </p:cNvCxnSpPr>
            <p:nvPr/>
          </p:nvCxnSpPr>
          <p:spPr>
            <a:xfrm>
              <a:off x="2208933" y="4241902"/>
              <a:ext cx="323322" cy="529946"/>
            </a:xfrm>
            <a:prstGeom prst="bentConnector3">
              <a:avLst>
                <a:gd name="adj1" fmla="val 50000"/>
              </a:avLst>
            </a:prstGeom>
            <a:ln w="12700">
              <a:solidFill>
                <a:srgbClr val="FFFF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3709309" y="4773900"/>
              <a:ext cx="316895" cy="0"/>
            </a:xfrm>
            <a:prstGeom prst="straightConnector1">
              <a:avLst/>
            </a:prstGeom>
            <a:noFill/>
            <a:ln w="12700" cap="flat" cmpd="sng" algn="ctr">
              <a:solidFill>
                <a:srgbClr val="FFFFFF"/>
              </a:solidFill>
              <a:prstDash val="solid"/>
              <a:miter lim="800000"/>
              <a:headEnd type="triangle" w="med" len="med"/>
              <a:tailEnd type="triangle" w="med" len="med"/>
            </a:ln>
            <a:effectLst/>
          </p:spPr>
        </p:cxnSp>
        <p:cxnSp>
          <p:nvCxnSpPr>
            <p:cNvPr id="67" name="Straight Arrow Connector 66"/>
            <p:cNvCxnSpPr/>
            <p:nvPr/>
          </p:nvCxnSpPr>
          <p:spPr>
            <a:xfrm flipV="1">
              <a:off x="2166829" y="4057790"/>
              <a:ext cx="1865313" cy="758"/>
            </a:xfrm>
            <a:prstGeom prst="straightConnector1">
              <a:avLst/>
            </a:prstGeom>
            <a:noFill/>
            <a:ln w="12700" cap="flat" cmpd="sng" algn="ctr">
              <a:solidFill>
                <a:srgbClr val="FFFFFF"/>
              </a:solidFill>
              <a:prstDash val="solid"/>
              <a:miter lim="800000"/>
              <a:headEnd type="triangle" w="med" len="med"/>
              <a:tailEnd type="triangle" w="med" len="med"/>
            </a:ln>
            <a:effectLst/>
          </p:spPr>
        </p:cxnSp>
        <p:sp>
          <p:nvSpPr>
            <p:cNvPr id="70" name="Rectangle 69"/>
            <p:cNvSpPr/>
            <p:nvPr/>
          </p:nvSpPr>
          <p:spPr>
            <a:xfrm>
              <a:off x="1456201" y="4385731"/>
              <a:ext cx="743572" cy="442617"/>
            </a:xfrm>
            <a:prstGeom prst="rect">
              <a:avLst/>
            </a:prstGeom>
            <a:gradFill>
              <a:gsLst>
                <a:gs pos="50000">
                  <a:srgbClr val="3999C6"/>
                </a:gs>
                <a:gs pos="50000">
                  <a:srgbClr val="5EB6DA"/>
                </a:gs>
              </a:gsLst>
              <a:lin ang="18900000" scaled="1"/>
            </a:gradFill>
            <a:ln w="6350" cap="flat" cmpd="sng" algn="ctr">
              <a:solidFill>
                <a:srgbClr val="00B0F0"/>
              </a:solidFill>
              <a:prstDash val="solid"/>
              <a:miter lim="800000"/>
            </a:ln>
            <a:effectLst/>
          </p:spPr>
          <p:txBody>
            <a:bodyPr rtlCol="0" anchor="ctr"/>
            <a:lstStyle/>
            <a:p>
              <a:pPr algn="ctr" defTabSz="913698"/>
              <a:r>
                <a:rPr lang="en-US" sz="1399" kern="0" dirty="0">
                  <a:solidFill>
                    <a:prstClr val="white"/>
                  </a:solidFill>
                  <a:cs typeface="Arial" panose="020B0604020202020204" pitchFamily="34" charset="0"/>
                </a:rPr>
                <a:t>Agent</a:t>
              </a:r>
              <a:br>
                <a:rPr lang="en-US" sz="1399" kern="0" dirty="0">
                  <a:solidFill>
                    <a:prstClr val="white"/>
                  </a:solidFill>
                  <a:cs typeface="Arial" panose="020B0604020202020204" pitchFamily="34" charset="0"/>
                </a:rPr>
              </a:br>
              <a:r>
                <a:rPr lang="en-US" sz="1399" kern="0" dirty="0">
                  <a:solidFill>
                    <a:prstClr val="white"/>
                  </a:solidFill>
                  <a:cs typeface="Arial" panose="020B0604020202020204" pitchFamily="34" charset="0"/>
                </a:rPr>
                <a:t>Libs</a:t>
              </a:r>
              <a:endParaRPr lang="en-US" sz="1096" kern="0" dirty="0">
                <a:solidFill>
                  <a:prstClr val="white"/>
                </a:solidFill>
                <a:cs typeface="Arial" panose="020B0604020202020204" pitchFamily="34" charset="0"/>
              </a:endParaRPr>
            </a:p>
          </p:txBody>
        </p:sp>
        <p:sp>
          <p:nvSpPr>
            <p:cNvPr id="42" name="Rectangle 41"/>
            <p:cNvSpPr/>
            <p:nvPr/>
          </p:nvSpPr>
          <p:spPr>
            <a:xfrm>
              <a:off x="5843034" y="5428172"/>
              <a:ext cx="3505200" cy="372540"/>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Control System Worker Role</a:t>
              </a:r>
            </a:p>
          </p:txBody>
        </p:sp>
        <p:cxnSp>
          <p:nvCxnSpPr>
            <p:cNvPr id="43" name="Straight Arrow Connector 42"/>
            <p:cNvCxnSpPr/>
            <p:nvPr/>
          </p:nvCxnSpPr>
          <p:spPr>
            <a:xfrm>
              <a:off x="7328379" y="4298803"/>
              <a:ext cx="0" cy="1129369"/>
            </a:xfrm>
            <a:prstGeom prst="straightConnector1">
              <a:avLst/>
            </a:prstGeom>
            <a:ln w="12700">
              <a:solidFill>
                <a:srgbClr val="FFFFF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42" idx="1"/>
            </p:cNvCxnSpPr>
            <p:nvPr/>
          </p:nvCxnSpPr>
          <p:spPr>
            <a:xfrm flipH="1" flipV="1">
              <a:off x="5088499" y="5612476"/>
              <a:ext cx="754535" cy="1966"/>
            </a:xfrm>
            <a:prstGeom prst="straightConnector1">
              <a:avLst/>
            </a:prstGeom>
            <a:ln w="12700">
              <a:solidFill>
                <a:srgbClr val="FFFFFF"/>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2932323" y="4911106"/>
              <a:ext cx="720861" cy="390689"/>
            </a:xfrm>
            <a:prstGeom prst="rect">
              <a:avLst/>
            </a:prstGeom>
            <a:gradFill>
              <a:gsLst>
                <a:gs pos="50000">
                  <a:srgbClr val="3999C6"/>
                </a:gs>
                <a:gs pos="50000">
                  <a:srgbClr val="5EB6DA"/>
                </a:gs>
              </a:gsLst>
              <a:lin ang="18900000" scaled="1"/>
            </a:gradFill>
            <a:ln w="6350" cap="flat" cmpd="sng" algn="ctr">
              <a:solidFill>
                <a:srgbClr val="4472C4"/>
              </a:solidFill>
              <a:prstDash val="solid"/>
              <a:miter lim="800000"/>
            </a:ln>
            <a:effectLst/>
          </p:spPr>
          <p:txBody>
            <a:bodyPr rtlCol="0" anchor="ctr"/>
            <a:lstStyle/>
            <a:p>
              <a:pPr algn="ctr" defTabSz="913698"/>
              <a:r>
                <a:rPr lang="en-US" sz="1399" kern="0" dirty="0">
                  <a:solidFill>
                    <a:prstClr val="white"/>
                  </a:solidFill>
                  <a:cs typeface="Arial" panose="020B0604020202020204" pitchFamily="34" charset="0"/>
                </a:rPr>
                <a:t>Agent</a:t>
              </a:r>
              <a:br>
                <a:rPr lang="en-US" sz="1399" kern="0" dirty="0">
                  <a:solidFill>
                    <a:prstClr val="white"/>
                  </a:solidFill>
                  <a:cs typeface="Arial" panose="020B0604020202020204" pitchFamily="34" charset="0"/>
                </a:rPr>
              </a:br>
              <a:r>
                <a:rPr lang="en-US" sz="1399" kern="0" dirty="0">
                  <a:solidFill>
                    <a:prstClr val="white"/>
                  </a:solidFill>
                  <a:cs typeface="Arial" panose="020B0604020202020204" pitchFamily="34" charset="0"/>
                </a:rPr>
                <a:t>Libs</a:t>
              </a:r>
            </a:p>
          </p:txBody>
        </p:sp>
      </p:grpSp>
    </p:spTree>
    <p:extLst>
      <p:ext uri="{BB962C8B-B14F-4D97-AF65-F5344CB8AC3E}">
        <p14:creationId xmlns:p14="http://schemas.microsoft.com/office/powerpoint/2010/main" val="158305869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le 1"/>
          <p:cNvSpPr>
            <a:spLocks noGrp="1"/>
          </p:cNvSpPr>
          <p:nvPr>
            <p:ph type="title"/>
          </p:nvPr>
        </p:nvSpPr>
        <p:spPr/>
        <p:txBody>
          <a:bodyPr/>
          <a:lstStyle/>
          <a:p>
            <a:r>
              <a:rPr lang="en-US" dirty="0"/>
              <a:t>Microsoft Azure IoT services</a:t>
            </a:r>
            <a:br>
              <a:rPr lang="en-US" dirty="0"/>
            </a:br>
            <a:endParaRPr lang="en-US" sz="3600" dirty="0"/>
          </a:p>
        </p:txBody>
      </p:sp>
      <p:graphicFrame>
        <p:nvGraphicFramePr>
          <p:cNvPr id="32" name="Table 31"/>
          <p:cNvGraphicFramePr>
            <a:graphicFrameLocks noGrp="1"/>
          </p:cNvGraphicFramePr>
          <p:nvPr>
            <p:extLst>
              <p:ext uri="{D42A27DB-BD31-4B8C-83A1-F6EECF244321}">
                <p14:modId xmlns:p14="http://schemas.microsoft.com/office/powerpoint/2010/main" val="1179448025"/>
              </p:ext>
            </p:extLst>
          </p:nvPr>
        </p:nvGraphicFramePr>
        <p:xfrm>
          <a:off x="720991" y="1820862"/>
          <a:ext cx="10994494" cy="4804341"/>
        </p:xfrm>
        <a:graphic>
          <a:graphicData uri="http://schemas.openxmlformats.org/drawingml/2006/table">
            <a:tbl>
              <a:tblPr firstRow="1" bandRow="1">
                <a:tableStyleId>{5C22544A-7EE6-4342-B048-85BDC9FD1C3A}</a:tableStyleId>
              </a:tblPr>
              <a:tblGrid>
                <a:gridCol w="1537494">
                  <a:extLst>
                    <a:ext uri="{9D8B030D-6E8A-4147-A177-3AD203B41FA5}">
                      <a16:colId xmlns:a16="http://schemas.microsoft.com/office/drawing/2014/main" val="20000"/>
                    </a:ext>
                  </a:extLst>
                </a:gridCol>
                <a:gridCol w="2364250">
                  <a:extLst>
                    <a:ext uri="{9D8B030D-6E8A-4147-A177-3AD203B41FA5}">
                      <a16:colId xmlns:a16="http://schemas.microsoft.com/office/drawing/2014/main" val="20001"/>
                    </a:ext>
                  </a:extLst>
                </a:gridCol>
                <a:gridCol w="2364250">
                  <a:extLst>
                    <a:ext uri="{9D8B030D-6E8A-4147-A177-3AD203B41FA5}">
                      <a16:colId xmlns:a16="http://schemas.microsoft.com/office/drawing/2014/main" val="20002"/>
                    </a:ext>
                  </a:extLst>
                </a:gridCol>
                <a:gridCol w="2364250">
                  <a:extLst>
                    <a:ext uri="{9D8B030D-6E8A-4147-A177-3AD203B41FA5}">
                      <a16:colId xmlns:a16="http://schemas.microsoft.com/office/drawing/2014/main" val="20003"/>
                    </a:ext>
                  </a:extLst>
                </a:gridCol>
                <a:gridCol w="2364250">
                  <a:extLst>
                    <a:ext uri="{9D8B030D-6E8A-4147-A177-3AD203B41FA5}">
                      <a16:colId xmlns:a16="http://schemas.microsoft.com/office/drawing/2014/main" val="20004"/>
                    </a:ext>
                  </a:extLst>
                </a:gridCol>
              </a:tblGrid>
              <a:tr h="479554">
                <a:tc>
                  <a:txBody>
                    <a:bodyPr/>
                    <a:lstStyle/>
                    <a:p>
                      <a:r>
                        <a:rPr lang="en-GB" sz="1600" b="0" dirty="0">
                          <a:solidFill>
                            <a:srgbClr val="FFFFFF"/>
                          </a:solidFill>
                          <a:latin typeface="Segoe UI Semibold" panose="020B0702040204020203" pitchFamily="34" charset="0"/>
                        </a:rPr>
                        <a:t>Devices</a:t>
                      </a:r>
                      <a:endParaRPr lang="en-US" sz="1600" b="0" dirty="0">
                        <a:solidFill>
                          <a:srgbClr val="FFFFFF"/>
                        </a:solidFill>
                        <a:latin typeface="Segoe UI Semibold" panose="020B0702040204020203" pitchFamily="34" charset="0"/>
                      </a:endParaRPr>
                    </a:p>
                  </a:txBody>
                  <a:tcPr marL="86165" marR="86165" marT="43083" marB="43083" anchor="ctr">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GB" sz="1600" b="0" baseline="0" dirty="0">
                          <a:solidFill>
                            <a:srgbClr val="FFFFFF"/>
                          </a:solidFill>
                          <a:latin typeface="Segoe UI Semibold" panose="020B0702040204020203" pitchFamily="34" charset="0"/>
                        </a:rPr>
                        <a:t>Device Connectivity</a:t>
                      </a:r>
                      <a:endParaRPr lang="en-GB" sz="1600" b="0" dirty="0">
                        <a:solidFill>
                          <a:srgbClr val="FFFFFF"/>
                        </a:solidFill>
                        <a:latin typeface="Segoe UI Semibold" panose="020B0702040204020203" pitchFamily="34" charset="0"/>
                      </a:endParaRPr>
                    </a:p>
                  </a:txBody>
                  <a:tcPr marL="86165" marR="86165"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r>
                        <a:rPr lang="en-GB" sz="1600" b="0" dirty="0">
                          <a:solidFill>
                            <a:srgbClr val="FFFFFF"/>
                          </a:solidFill>
                          <a:latin typeface="Segoe UI Semibold" panose="020B0702040204020203" pitchFamily="34" charset="0"/>
                        </a:rPr>
                        <a:t>Storage</a:t>
                      </a:r>
                      <a:endParaRPr lang="en-US" sz="1600" b="0" dirty="0">
                        <a:solidFill>
                          <a:srgbClr val="FFFFFF"/>
                        </a:solidFill>
                        <a:latin typeface="Segoe UI Semibold" panose="020B0702040204020203" pitchFamily="34" charset="0"/>
                      </a:endParaRPr>
                    </a:p>
                  </a:txBody>
                  <a:tcPr marL="86165" marR="86165"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r>
                        <a:rPr lang="en-GB" sz="1600" b="0" dirty="0">
                          <a:solidFill>
                            <a:srgbClr val="FFFFFF"/>
                          </a:solidFill>
                          <a:latin typeface="Segoe UI Semibold" panose="020B0702040204020203" pitchFamily="34" charset="0"/>
                        </a:rPr>
                        <a:t>Analytics</a:t>
                      </a:r>
                      <a:endParaRPr lang="en-US" sz="1600" b="0" dirty="0">
                        <a:solidFill>
                          <a:srgbClr val="FFFFFF"/>
                        </a:solidFill>
                        <a:latin typeface="Segoe UI Semibold" panose="020B0702040204020203" pitchFamily="34" charset="0"/>
                      </a:endParaRPr>
                    </a:p>
                  </a:txBody>
                  <a:tcPr marL="86165" marR="86165"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ctr" defTabSz="699630" rtl="0" eaLnBrk="1" fontAlgn="auto" latinLnBrk="0" hangingPunct="1">
                        <a:lnSpc>
                          <a:spcPct val="100000"/>
                        </a:lnSpc>
                        <a:spcBef>
                          <a:spcPts val="0"/>
                        </a:spcBef>
                        <a:spcAft>
                          <a:spcPts val="0"/>
                        </a:spcAft>
                        <a:buClrTx/>
                        <a:buSzTx/>
                        <a:buFontTx/>
                        <a:buNone/>
                        <a:tabLst/>
                        <a:defRPr/>
                      </a:pPr>
                      <a:r>
                        <a:rPr lang="en-GB" sz="1600" b="0" kern="1200" dirty="0">
                          <a:solidFill>
                            <a:srgbClr val="FFFFFF"/>
                          </a:solidFill>
                          <a:latin typeface="Segoe UI Semibold" panose="020B0702040204020203" pitchFamily="34" charset="0"/>
                          <a:ea typeface="+mn-ea"/>
                          <a:cs typeface="+mn-cs"/>
                        </a:rPr>
                        <a:t>Presentation &amp; Action</a:t>
                      </a:r>
                    </a:p>
                  </a:txBody>
                  <a:tcPr marL="86165" marR="86165"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000"/>
                  </a:ext>
                </a:extLst>
              </a:tr>
              <a:tr h="841748">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Event Hubs </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SQL Database</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Machine Learning</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App</a:t>
                      </a:r>
                      <a:r>
                        <a:rPr lang="en-US" sz="1600" kern="0" baseline="0" dirty="0">
                          <a:solidFill>
                            <a:srgbClr val="FFFFFF"/>
                          </a:solidFill>
                        </a:rPr>
                        <a:t> Service</a:t>
                      </a:r>
                      <a:endParaRPr lang="en-US" sz="1600" kern="0" dirty="0">
                        <a:solidFill>
                          <a:srgbClr val="FFFFFF"/>
                        </a:solidFill>
                      </a:endParaRPr>
                    </a:p>
                  </a:txBody>
                  <a:tcPr marL="861659" marR="43083"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val="10001"/>
                  </a:ext>
                </a:extLst>
              </a:tr>
              <a:tr h="841748">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err="1">
                          <a:solidFill>
                            <a:srgbClr val="FFFFFF"/>
                          </a:solidFill>
                        </a:rPr>
                        <a:t>IoT</a:t>
                      </a:r>
                      <a:r>
                        <a:rPr lang="en-US" sz="1600" kern="0" dirty="0">
                          <a:solidFill>
                            <a:srgbClr val="FFFFFF"/>
                          </a:solidFill>
                        </a:rPr>
                        <a:t> Hubs</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Table/Blob Storage</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Stream Analytics</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Power BI</a:t>
                      </a:r>
                    </a:p>
                  </a:txBody>
                  <a:tcPr marL="861659" marR="43083"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val="10002"/>
                  </a:ext>
                </a:extLst>
              </a:tr>
              <a:tr h="841748">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85517"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Service Bus</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2">
                          <a:lumMod val="50000"/>
                        </a:schemeClr>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DocumentDB</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HDInsight</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Notification Hubs</a:t>
                      </a:r>
                    </a:p>
                  </a:txBody>
                  <a:tcPr marL="861659" marR="43083"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val="10003"/>
                  </a:ext>
                </a:extLst>
              </a:tr>
              <a:tr h="957795">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2">
                          <a:lumMod val="50000"/>
                        </a:schemeClr>
                      </a:solid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85517"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External Data Sources</a:t>
                      </a:r>
                      <a:endParaRPr lang="en-US" sz="1600" dirty="0">
                        <a:solidFill>
                          <a:schemeClr val="bg1"/>
                        </a:solidFill>
                      </a:endParaRPr>
                    </a:p>
                  </a:txBody>
                  <a:tcPr marL="861659" marR="43083" marT="43083" marB="43083" anchor="ctr">
                    <a:lnL w="12700" cap="flat" cmpd="sng" algn="ctr">
                      <a:solidFill>
                        <a:schemeClr val="bg2">
                          <a:lumMod val="50000"/>
                        </a:schemeClr>
                      </a:solidFill>
                      <a:prstDash val="dot"/>
                      <a:round/>
                      <a:headEnd type="none" w="med" len="med"/>
                      <a:tailEnd type="none" w="med" len="med"/>
                    </a:lnL>
                    <a:lnR w="12700" cap="flat" cmpd="sng" algn="ctr">
                      <a:solidFill>
                        <a:schemeClr val="bg2">
                          <a:lumMod val="50000"/>
                        </a:schemeClr>
                      </a:solidFill>
                      <a:prstDash val="dot"/>
                      <a:round/>
                      <a:headEnd type="none" w="med" len="med"/>
                      <a:tailEnd type="none" w="med" len="med"/>
                    </a:lnR>
                    <a:lnT w="12700" cap="flat" cmpd="sng" algn="ctr">
                      <a:solidFill>
                        <a:schemeClr val="bg2">
                          <a:lumMod val="50000"/>
                        </a:schemeClr>
                      </a:solid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External Data Sources</a:t>
                      </a:r>
                    </a:p>
                  </a:txBody>
                  <a:tcPr marL="861659" marR="43083" marT="43083" marB="43083" anchor="ctr">
                    <a:lnL w="12700" cap="flat" cmpd="sng" algn="ctr">
                      <a:solidFill>
                        <a:schemeClr val="bg2">
                          <a:lumMod val="50000"/>
                        </a:schemeClr>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Data Factory</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Mobile Services</a:t>
                      </a:r>
                    </a:p>
                  </a:txBody>
                  <a:tcPr marL="861659" marR="43083"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val="10004"/>
                  </a:ext>
                </a:extLst>
              </a:tr>
              <a:tr h="841748">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61659" marR="43083" marT="43083" marB="43083"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61659" marR="43083" marT="43083" marB="43083"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61659" marR="43083" marT="43083" marB="43083"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BizTalk Services</a:t>
                      </a:r>
                    </a:p>
                  </a:txBody>
                  <a:tcPr marL="861659" marR="43083" marT="43083" marB="43083" anchor="ctr">
                    <a:lnL w="12700" cap="flat" cmpd="sng" algn="ctr">
                      <a:no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val="10005"/>
                  </a:ext>
                </a:extLst>
              </a:tr>
            </a:tbl>
          </a:graphicData>
        </a:graphic>
      </p:graphicFrame>
      <p:grpSp>
        <p:nvGrpSpPr>
          <p:cNvPr id="33" name="Group 32"/>
          <p:cNvGrpSpPr>
            <a:grpSpLocks noChangeAspect="1"/>
          </p:cNvGrpSpPr>
          <p:nvPr/>
        </p:nvGrpSpPr>
        <p:grpSpPr>
          <a:xfrm>
            <a:off x="980098" y="2547100"/>
            <a:ext cx="857276" cy="619142"/>
            <a:chOff x="5893817" y="-2363993"/>
            <a:chExt cx="1589176" cy="1147736"/>
          </a:xfrm>
        </p:grpSpPr>
        <p:pic>
          <p:nvPicPr>
            <p:cNvPr id="34" name="Picture 3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91521" y="-2363993"/>
              <a:ext cx="190326" cy="365760"/>
            </a:xfrm>
            <a:prstGeom prst="rect">
              <a:avLst/>
            </a:prstGeom>
          </p:spPr>
        </p:pic>
        <p:grpSp>
          <p:nvGrpSpPr>
            <p:cNvPr id="35" name="Group 34"/>
            <p:cNvGrpSpPr>
              <a:grpSpLocks noChangeAspect="1"/>
            </p:cNvGrpSpPr>
            <p:nvPr/>
          </p:nvGrpSpPr>
          <p:grpSpPr>
            <a:xfrm>
              <a:off x="6051365" y="-2363988"/>
              <a:ext cx="1149652" cy="1147731"/>
              <a:chOff x="2475317" y="-6877877"/>
              <a:chExt cx="1493848" cy="1490961"/>
            </a:xfrm>
          </p:grpSpPr>
          <p:sp>
            <p:nvSpPr>
              <p:cNvPr id="40" name="Round Same Side Corner Rectangle 11"/>
              <p:cNvSpPr/>
              <p:nvPr/>
            </p:nvSpPr>
            <p:spPr>
              <a:xfrm>
                <a:off x="2475317" y="-6877877"/>
                <a:ext cx="564521" cy="361777"/>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FFFFFF"/>
              </a:solidFill>
              <a:ln w="25400" cap="flat" cmpd="sng" algn="ctr">
                <a:noFill/>
                <a:prstDash val="solid"/>
              </a:ln>
              <a:effectLst/>
            </p:spPr>
            <p:txBody>
              <a:bodyPr rtlCol="0" anchor="ctr"/>
              <a:lstStyle/>
              <a:p>
                <a:pPr algn="ctr" defTabSz="698840">
                  <a:defRPr/>
                </a:pPr>
                <a:endParaRPr lang="en-US" sz="900" kern="0" dirty="0">
                  <a:solidFill>
                    <a:srgbClr val="000000"/>
                  </a:solidFill>
                  <a:sym typeface="Segoe UI" panose="020B0502040204020203" pitchFamily="34" charset="0"/>
                </a:endParaRPr>
              </a:p>
            </p:txBody>
          </p:sp>
          <p:sp>
            <p:nvSpPr>
              <p:cNvPr id="41" name="Trapezoid 12"/>
              <p:cNvSpPr/>
              <p:nvPr/>
            </p:nvSpPr>
            <p:spPr>
              <a:xfrm>
                <a:off x="3302774" y="-5591537"/>
                <a:ext cx="666391" cy="84126"/>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FFFFFF"/>
              </a:solidFill>
              <a:ln w="25400" cap="flat" cmpd="sng" algn="ctr">
                <a:noFill/>
                <a:prstDash val="solid"/>
              </a:ln>
              <a:effectLst/>
            </p:spPr>
            <p:txBody>
              <a:bodyPr rtlCol="0" anchor="ctr"/>
              <a:lstStyle/>
              <a:p>
                <a:pPr algn="ctr" defTabSz="698840">
                  <a:defRPr/>
                </a:pPr>
                <a:endParaRPr lang="en-US" sz="900" kern="0" dirty="0">
                  <a:solidFill>
                    <a:srgbClr val="000000"/>
                  </a:solidFill>
                  <a:sym typeface="Segoe UI" panose="020B0502040204020203" pitchFamily="34" charset="0"/>
                </a:endParaRPr>
              </a:p>
            </p:txBody>
          </p:sp>
          <p:sp>
            <p:nvSpPr>
              <p:cNvPr id="42" name="Rectangle 41"/>
              <p:cNvSpPr/>
              <p:nvPr/>
            </p:nvSpPr>
            <p:spPr>
              <a:xfrm>
                <a:off x="3265064" y="-5414348"/>
                <a:ext cx="665797" cy="27432"/>
              </a:xfrm>
              <a:prstGeom prst="rect">
                <a:avLst/>
              </a:prstGeom>
              <a:solidFill>
                <a:srgbClr val="FFFFFF"/>
              </a:solidFill>
              <a:ln w="25400" cap="flat" cmpd="sng" algn="ctr">
                <a:noFill/>
                <a:prstDash val="solid"/>
              </a:ln>
              <a:effectLst/>
            </p:spPr>
            <p:txBody>
              <a:bodyPr rtlCol="0" anchor="ctr"/>
              <a:lstStyle/>
              <a:p>
                <a:pPr algn="ctr" defTabSz="698840">
                  <a:defRPr/>
                </a:pPr>
                <a:endParaRPr lang="en-US" sz="900" kern="0" dirty="0">
                  <a:solidFill>
                    <a:srgbClr val="000000"/>
                  </a:solidFill>
                  <a:sym typeface="Segoe UI" panose="020B0502040204020203" pitchFamily="34" charset="0"/>
                </a:endParaRPr>
              </a:p>
            </p:txBody>
          </p:sp>
        </p:grpSp>
        <p:sp>
          <p:nvSpPr>
            <p:cNvPr id="36" name="Rounded Rectangle 6"/>
            <p:cNvSpPr>
              <a:spLocks noChangeAspect="1"/>
            </p:cNvSpPr>
            <p:nvPr/>
          </p:nvSpPr>
          <p:spPr bwMode="auto">
            <a:xfrm rot="16200000">
              <a:off x="6950542" y="-2438448"/>
              <a:ext cx="349866" cy="50943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w="10795" cap="flat" cmpd="sng" algn="ctr">
              <a:noFill/>
              <a:prstDash val="solid"/>
              <a:headEnd type="none" w="med" len="med"/>
              <a:tailEnd type="none" w="med" len="med"/>
            </a:ln>
            <a:effectLst/>
          </p:spPr>
          <p:txBody>
            <a:bodyPr vert="horz" wrap="square" lIns="68548" tIns="34273" rIns="68548" bIns="34273" numCol="1" rtlCol="0" anchor="ctr" anchorCtr="0" compatLnSpc="1">
              <a:prstTxWarp prst="textNoShape">
                <a:avLst/>
              </a:prstTxWarp>
            </a:bodyPr>
            <a:lstStyle/>
            <a:p>
              <a:pPr algn="ctr" defTabSz="616560">
                <a:defRPr/>
              </a:pPr>
              <a:endParaRPr lang="en-US" sz="1350" kern="0" dirty="0">
                <a:solidFill>
                  <a:srgbClr val="000000"/>
                </a:solidFill>
                <a:latin typeface="Segoe UI Light" panose="020B0502040204020203" pitchFamily="34" charset="0"/>
                <a:sym typeface="Segoe UI Light" panose="020B0502040204020203" pitchFamily="34" charset="0"/>
              </a:endParaRPr>
            </a:p>
          </p:txBody>
        </p:sp>
        <p:pic>
          <p:nvPicPr>
            <p:cNvPr id="37" name="Picture 2" descr="\\MAGNUM\Projects\Microsoft\Cloud Power FY12\Design\ICONS_PNG\Next_Gen_Application.png"/>
            <p:cNvPicPr>
              <a:picLocks noChangeAspect="1" noChangeArrowheads="1"/>
            </p:cNvPicPr>
            <p:nvPr/>
          </p:nvPicPr>
          <p:blipFill>
            <a:blip r:embed="rId4" cstate="screen">
              <a:lum bright="100000"/>
              <a:extLst>
                <a:ext uri="{28A0092B-C50C-407E-A947-70E740481C1C}">
                  <a14:useLocalDpi xmlns:a14="http://schemas.microsoft.com/office/drawing/2010/main"/>
                </a:ext>
              </a:extLst>
            </a:blip>
            <a:srcRect/>
            <a:stretch>
              <a:fillRect/>
            </a:stretch>
          </p:blipFill>
          <p:spPr bwMode="auto">
            <a:xfrm>
              <a:off x="5893817" y="-2050668"/>
              <a:ext cx="640080" cy="640079"/>
            </a:xfrm>
            <a:prstGeom prst="rect">
              <a:avLst/>
            </a:prstGeom>
            <a:noFill/>
          </p:spPr>
        </p:pic>
        <p:pic>
          <p:nvPicPr>
            <p:cNvPr id="38" name="Picture 24" descr="E:\Eric Suchiang FD\Icons\Metro Icon\Metro icons ALL WHITE\cctv.png"/>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751473" y="-1979040"/>
              <a:ext cx="731520" cy="403482"/>
            </a:xfrm>
            <a:prstGeom prst="rect">
              <a:avLst/>
            </a:prstGeom>
            <a:noFill/>
            <a:extLst>
              <a:ext uri="{909E8E84-426E-40DD-AFC4-6F175D3DCCD1}">
                <a14:hiddenFill xmlns:a14="http://schemas.microsoft.com/office/drawing/2010/main">
                  <a:solidFill>
                    <a:srgbClr val="FFFFFF"/>
                  </a:solidFill>
                </a14:hiddenFill>
              </a:ext>
            </a:extLst>
          </p:spPr>
        </p:pic>
        <p:sp>
          <p:nvSpPr>
            <p:cNvPr id="39" name="Freeform 38"/>
            <p:cNvSpPr>
              <a:spLocks noChangeAspect="1"/>
            </p:cNvSpPr>
            <p:nvPr/>
          </p:nvSpPr>
          <p:spPr bwMode="auto">
            <a:xfrm flipH="1">
              <a:off x="6520288" y="-1953486"/>
              <a:ext cx="304147" cy="445714"/>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solidFill>
              <a:srgbClr val="FFFFFF"/>
            </a:solidFill>
            <a:ln w="12700" cap="flat" cmpd="sng" algn="ctr">
              <a:noFill/>
              <a:prstDash val="solid"/>
              <a:headEnd type="none" w="med" len="med"/>
              <a:tailEnd type="none" w="med" len="med"/>
            </a:ln>
            <a:effectLst/>
          </p:spPr>
          <p:txBody>
            <a:bodyPr vert="horz" wrap="none" lIns="67201" tIns="33601" rIns="67201" bIns="33601" numCol="1" rtlCol="0" anchor="ctr" anchorCtr="0" compatLnSpc="1">
              <a:prstTxWarp prst="textNoShape">
                <a:avLst/>
              </a:prstTxWarp>
            </a:bodyPr>
            <a:lstStyle/>
            <a:p>
              <a:pPr algn="ctr" defTabSz="671355" fontAlgn="base">
                <a:spcBef>
                  <a:spcPct val="0"/>
                </a:spcBef>
                <a:spcAft>
                  <a:spcPct val="0"/>
                </a:spcAft>
                <a:defRPr/>
              </a:pPr>
              <a:endParaRPr lang="en-US" sz="1275" kern="0" dirty="0">
                <a:solidFill>
                  <a:srgbClr val="000000"/>
                </a:solidFill>
              </a:endParaRPr>
            </a:p>
          </p:txBody>
        </p:sp>
      </p:grpSp>
      <p:grpSp>
        <p:nvGrpSpPr>
          <p:cNvPr id="43" name="Group 42"/>
          <p:cNvGrpSpPr>
            <a:grpSpLocks noChangeAspect="1"/>
          </p:cNvGrpSpPr>
          <p:nvPr/>
        </p:nvGrpSpPr>
        <p:grpSpPr>
          <a:xfrm>
            <a:off x="1110827" y="3472111"/>
            <a:ext cx="695399" cy="516592"/>
            <a:chOff x="5630249" y="-855090"/>
            <a:chExt cx="1258953" cy="935238"/>
          </a:xfrm>
          <a:solidFill>
            <a:schemeClr val="bg1"/>
          </a:solidFill>
        </p:grpSpPr>
        <p:sp>
          <p:nvSpPr>
            <p:cNvPr id="44" name="Freeform 239"/>
            <p:cNvSpPr>
              <a:spLocks/>
            </p:cNvSpPr>
            <p:nvPr/>
          </p:nvSpPr>
          <p:spPr bwMode="auto">
            <a:xfrm>
              <a:off x="6536381" y="-810289"/>
              <a:ext cx="352821" cy="439918"/>
            </a:xfrm>
            <a:custGeom>
              <a:avLst/>
              <a:gdLst/>
              <a:ahLst/>
              <a:cxnLst/>
              <a:rect l="l" t="t" r="r" b="b"/>
              <a:pathLst>
                <a:path w="555609" h="711730">
                  <a:moveTo>
                    <a:pt x="11038" y="660302"/>
                  </a:moveTo>
                  <a:cubicBezTo>
                    <a:pt x="11053" y="660302"/>
                    <a:pt x="13887" y="660302"/>
                    <a:pt x="548250" y="660302"/>
                  </a:cubicBezTo>
                  <a:cubicBezTo>
                    <a:pt x="551930" y="660302"/>
                    <a:pt x="555609" y="663976"/>
                    <a:pt x="555609" y="671323"/>
                  </a:cubicBezTo>
                  <a:cubicBezTo>
                    <a:pt x="555609" y="671332"/>
                    <a:pt x="555609" y="671847"/>
                    <a:pt x="555609" y="704383"/>
                  </a:cubicBezTo>
                  <a:cubicBezTo>
                    <a:pt x="555609" y="708057"/>
                    <a:pt x="551930" y="711730"/>
                    <a:pt x="548250" y="711730"/>
                  </a:cubicBezTo>
                  <a:cubicBezTo>
                    <a:pt x="548235" y="711730"/>
                    <a:pt x="545395" y="711730"/>
                    <a:pt x="11038" y="711730"/>
                  </a:cubicBezTo>
                  <a:lnTo>
                    <a:pt x="0" y="704383"/>
                  </a:lnTo>
                  <a:cubicBezTo>
                    <a:pt x="0" y="704375"/>
                    <a:pt x="0" y="703860"/>
                    <a:pt x="0" y="671323"/>
                  </a:cubicBezTo>
                  <a:cubicBezTo>
                    <a:pt x="0" y="663976"/>
                    <a:pt x="3679" y="660302"/>
                    <a:pt x="11038" y="660302"/>
                  </a:cubicBezTo>
                  <a:close/>
                  <a:moveTo>
                    <a:pt x="176551" y="568466"/>
                  </a:moveTo>
                  <a:cubicBezTo>
                    <a:pt x="206005" y="583160"/>
                    <a:pt x="242823" y="590507"/>
                    <a:pt x="279641" y="590507"/>
                  </a:cubicBezTo>
                  <a:cubicBezTo>
                    <a:pt x="316459" y="590507"/>
                    <a:pt x="349595" y="583160"/>
                    <a:pt x="382732" y="568466"/>
                  </a:cubicBezTo>
                  <a:cubicBezTo>
                    <a:pt x="404822" y="601527"/>
                    <a:pt x="437959" y="627242"/>
                    <a:pt x="482140" y="649282"/>
                  </a:cubicBezTo>
                  <a:cubicBezTo>
                    <a:pt x="482124" y="649282"/>
                    <a:pt x="479561" y="649282"/>
                    <a:pt x="77142" y="649282"/>
                  </a:cubicBezTo>
                  <a:cubicBezTo>
                    <a:pt x="121323" y="627242"/>
                    <a:pt x="154460" y="601527"/>
                    <a:pt x="176551" y="568466"/>
                  </a:cubicBezTo>
                  <a:close/>
                  <a:moveTo>
                    <a:pt x="272261" y="221325"/>
                  </a:moveTo>
                  <a:lnTo>
                    <a:pt x="279642" y="221325"/>
                  </a:lnTo>
                  <a:cubicBezTo>
                    <a:pt x="334999" y="221325"/>
                    <a:pt x="379284" y="265615"/>
                    <a:pt x="379284" y="317285"/>
                  </a:cubicBezTo>
                  <a:cubicBezTo>
                    <a:pt x="379284" y="372647"/>
                    <a:pt x="334999" y="416936"/>
                    <a:pt x="279642" y="416936"/>
                  </a:cubicBezTo>
                  <a:cubicBezTo>
                    <a:pt x="224285" y="416936"/>
                    <a:pt x="179999" y="372647"/>
                    <a:pt x="179999" y="317285"/>
                  </a:cubicBezTo>
                  <a:cubicBezTo>
                    <a:pt x="179999" y="298831"/>
                    <a:pt x="187380" y="280378"/>
                    <a:pt x="194761" y="265615"/>
                  </a:cubicBezTo>
                  <a:cubicBezTo>
                    <a:pt x="194761" y="302522"/>
                    <a:pt x="220594" y="324667"/>
                    <a:pt x="250118" y="324667"/>
                  </a:cubicBezTo>
                  <a:cubicBezTo>
                    <a:pt x="279642" y="324667"/>
                    <a:pt x="305475" y="302522"/>
                    <a:pt x="305475" y="269305"/>
                  </a:cubicBezTo>
                  <a:cubicBezTo>
                    <a:pt x="305475" y="247161"/>
                    <a:pt x="290713" y="228707"/>
                    <a:pt x="272261" y="221325"/>
                  </a:cubicBezTo>
                  <a:close/>
                  <a:moveTo>
                    <a:pt x="277805" y="177015"/>
                  </a:moveTo>
                  <a:cubicBezTo>
                    <a:pt x="202284" y="177015"/>
                    <a:pt x="141063" y="238236"/>
                    <a:pt x="141063" y="313757"/>
                  </a:cubicBezTo>
                  <a:cubicBezTo>
                    <a:pt x="141063" y="389278"/>
                    <a:pt x="202284" y="450499"/>
                    <a:pt x="277805" y="450499"/>
                  </a:cubicBezTo>
                  <a:cubicBezTo>
                    <a:pt x="353326" y="450499"/>
                    <a:pt x="414547" y="389278"/>
                    <a:pt x="414547" y="313757"/>
                  </a:cubicBezTo>
                  <a:cubicBezTo>
                    <a:pt x="414547" y="238236"/>
                    <a:pt x="353326" y="177015"/>
                    <a:pt x="277805" y="177015"/>
                  </a:cubicBezTo>
                  <a:close/>
                  <a:moveTo>
                    <a:pt x="277805" y="67313"/>
                  </a:moveTo>
                  <a:cubicBezTo>
                    <a:pt x="413912" y="67313"/>
                    <a:pt x="524249" y="177650"/>
                    <a:pt x="524249" y="313757"/>
                  </a:cubicBezTo>
                  <a:cubicBezTo>
                    <a:pt x="524249" y="449864"/>
                    <a:pt x="413912" y="560201"/>
                    <a:pt x="277805" y="560201"/>
                  </a:cubicBezTo>
                  <a:cubicBezTo>
                    <a:pt x="141698" y="560201"/>
                    <a:pt x="31361" y="449864"/>
                    <a:pt x="31361" y="313757"/>
                  </a:cubicBezTo>
                  <a:cubicBezTo>
                    <a:pt x="31361" y="177650"/>
                    <a:pt x="141698" y="67313"/>
                    <a:pt x="277805" y="67313"/>
                  </a:cubicBezTo>
                  <a:close/>
                  <a:moveTo>
                    <a:pt x="279641" y="0"/>
                  </a:moveTo>
                  <a:cubicBezTo>
                    <a:pt x="338653" y="0"/>
                    <a:pt x="375536" y="29388"/>
                    <a:pt x="379224" y="29388"/>
                  </a:cubicBezTo>
                  <a:lnTo>
                    <a:pt x="382912" y="36735"/>
                  </a:lnTo>
                  <a:cubicBezTo>
                    <a:pt x="382917" y="36751"/>
                    <a:pt x="383137" y="37482"/>
                    <a:pt x="393977" y="73469"/>
                  </a:cubicBezTo>
                  <a:cubicBezTo>
                    <a:pt x="357095" y="55102"/>
                    <a:pt x="320212" y="47755"/>
                    <a:pt x="279641" y="47755"/>
                  </a:cubicBezTo>
                  <a:cubicBezTo>
                    <a:pt x="239070" y="47755"/>
                    <a:pt x="198500" y="55102"/>
                    <a:pt x="165305" y="73469"/>
                  </a:cubicBezTo>
                  <a:cubicBezTo>
                    <a:pt x="165310" y="73454"/>
                    <a:pt x="165529" y="72727"/>
                    <a:pt x="176370" y="36735"/>
                  </a:cubicBezTo>
                  <a:lnTo>
                    <a:pt x="180058" y="29388"/>
                  </a:lnTo>
                  <a:cubicBezTo>
                    <a:pt x="183747" y="29388"/>
                    <a:pt x="220629" y="0"/>
                    <a:pt x="279641" y="0"/>
                  </a:cubicBezTo>
                  <a:close/>
                </a:path>
              </a:pathLst>
            </a:custGeom>
            <a:grpFill/>
            <a:ln>
              <a:noFill/>
            </a:ln>
            <a:extLst/>
          </p:spPr>
          <p:txBody>
            <a:bodyPr vert="horz" wrap="square" lIns="68551" tIns="34275" rIns="68551" bIns="34275" numCol="1" anchor="t" anchorCtr="0" compatLnSpc="1">
              <a:prstTxWarp prst="textNoShape">
                <a:avLst/>
              </a:prstTxWarp>
            </a:bodyPr>
            <a:lstStyle/>
            <a:p>
              <a:pPr algn="ctr" defTabSz="698840">
                <a:defRPr/>
              </a:pPr>
              <a:endParaRPr lang="en-US" sz="1350" kern="0" dirty="0">
                <a:solidFill>
                  <a:srgbClr val="000000"/>
                </a:solidFill>
              </a:endParaRPr>
            </a:p>
          </p:txBody>
        </p:sp>
        <p:sp>
          <p:nvSpPr>
            <p:cNvPr id="50" name="Round Same Side Corner Rectangle 26"/>
            <p:cNvSpPr>
              <a:spLocks noChangeAspect="1"/>
            </p:cNvSpPr>
            <p:nvPr/>
          </p:nvSpPr>
          <p:spPr bwMode="auto">
            <a:xfrm>
              <a:off x="6169585" y="-360487"/>
              <a:ext cx="240729" cy="403680"/>
            </a:xfrm>
            <a:custGeom>
              <a:avLst/>
              <a:gdLst/>
              <a:ahLst/>
              <a:cxnLst/>
              <a:rect l="l" t="t" r="r" b="b"/>
              <a:pathLst>
                <a:path w="1752600" h="3019424">
                  <a:moveTo>
                    <a:pt x="125916" y="2027200"/>
                  </a:moveTo>
                  <a:lnTo>
                    <a:pt x="125916" y="2164731"/>
                  </a:lnTo>
                  <a:lnTo>
                    <a:pt x="125916" y="2491833"/>
                  </a:lnTo>
                  <a:cubicBezTo>
                    <a:pt x="125916" y="2672486"/>
                    <a:pt x="272365" y="2818935"/>
                    <a:pt x="453018" y="2818935"/>
                  </a:cubicBezTo>
                  <a:lnTo>
                    <a:pt x="1281926" y="2818935"/>
                  </a:lnTo>
                  <a:cubicBezTo>
                    <a:pt x="1462579" y="2818935"/>
                    <a:pt x="1609028" y="2672486"/>
                    <a:pt x="1609028" y="2491833"/>
                  </a:cubicBezTo>
                  <a:cubicBezTo>
                    <a:pt x="1609028" y="2384143"/>
                    <a:pt x="1601776" y="2160419"/>
                    <a:pt x="1601623" y="2049869"/>
                  </a:cubicBezTo>
                  <a:lnTo>
                    <a:pt x="1616462" y="2045785"/>
                  </a:lnTo>
                  <a:lnTo>
                    <a:pt x="1601594" y="2045785"/>
                  </a:lnTo>
                  <a:lnTo>
                    <a:pt x="1601623" y="2049869"/>
                  </a:lnTo>
                  <a:cubicBezTo>
                    <a:pt x="1126071" y="2202699"/>
                    <a:pt x="536769" y="2180503"/>
                    <a:pt x="125916" y="2027200"/>
                  </a:cubicBezTo>
                  <a:close/>
                  <a:moveTo>
                    <a:pt x="1324773" y="1874254"/>
                  </a:moveTo>
                  <a:cubicBezTo>
                    <a:pt x="1312258" y="1874254"/>
                    <a:pt x="1302112" y="1884400"/>
                    <a:pt x="1302112" y="1896915"/>
                  </a:cubicBezTo>
                  <a:lnTo>
                    <a:pt x="1302112" y="1987559"/>
                  </a:lnTo>
                  <a:cubicBezTo>
                    <a:pt x="1302112" y="2000074"/>
                    <a:pt x="1312258" y="2010220"/>
                    <a:pt x="1324773" y="2010220"/>
                  </a:cubicBezTo>
                  <a:lnTo>
                    <a:pt x="1593801" y="2010220"/>
                  </a:lnTo>
                  <a:cubicBezTo>
                    <a:pt x="1606316" y="2010220"/>
                    <a:pt x="1616462" y="2000074"/>
                    <a:pt x="1616462" y="1987559"/>
                  </a:cubicBezTo>
                  <a:lnTo>
                    <a:pt x="1616462" y="1896915"/>
                  </a:lnTo>
                  <a:cubicBezTo>
                    <a:pt x="1616462" y="1884400"/>
                    <a:pt x="1606316" y="1874254"/>
                    <a:pt x="1593801" y="1874254"/>
                  </a:cubicBezTo>
                  <a:close/>
                  <a:moveTo>
                    <a:pt x="935186" y="1874254"/>
                  </a:moveTo>
                  <a:cubicBezTo>
                    <a:pt x="922671" y="1874254"/>
                    <a:pt x="912525" y="1884400"/>
                    <a:pt x="912525" y="1896915"/>
                  </a:cubicBezTo>
                  <a:lnTo>
                    <a:pt x="912525" y="1987559"/>
                  </a:lnTo>
                  <a:cubicBezTo>
                    <a:pt x="912525" y="2000074"/>
                    <a:pt x="922671" y="2010220"/>
                    <a:pt x="935186" y="2010220"/>
                  </a:cubicBezTo>
                  <a:lnTo>
                    <a:pt x="1204214" y="2010220"/>
                  </a:lnTo>
                  <a:cubicBezTo>
                    <a:pt x="1216729" y="2010220"/>
                    <a:pt x="1226875" y="2000074"/>
                    <a:pt x="1226875" y="1987559"/>
                  </a:cubicBezTo>
                  <a:lnTo>
                    <a:pt x="1226875" y="1896915"/>
                  </a:lnTo>
                  <a:cubicBezTo>
                    <a:pt x="1226875" y="1884400"/>
                    <a:pt x="1216729" y="1874254"/>
                    <a:pt x="1204214" y="1874254"/>
                  </a:cubicBezTo>
                  <a:close/>
                  <a:moveTo>
                    <a:pt x="545598" y="1874254"/>
                  </a:moveTo>
                  <a:cubicBezTo>
                    <a:pt x="533083" y="1874254"/>
                    <a:pt x="522937" y="1884400"/>
                    <a:pt x="522937" y="1896915"/>
                  </a:cubicBezTo>
                  <a:lnTo>
                    <a:pt x="522937" y="1987559"/>
                  </a:lnTo>
                  <a:cubicBezTo>
                    <a:pt x="522937" y="2000074"/>
                    <a:pt x="533083" y="2010220"/>
                    <a:pt x="545598" y="2010220"/>
                  </a:cubicBezTo>
                  <a:lnTo>
                    <a:pt x="814626" y="2010220"/>
                  </a:lnTo>
                  <a:cubicBezTo>
                    <a:pt x="827141" y="2010220"/>
                    <a:pt x="837287" y="2000074"/>
                    <a:pt x="837287" y="1987559"/>
                  </a:cubicBezTo>
                  <a:lnTo>
                    <a:pt x="837287" y="1896915"/>
                  </a:lnTo>
                  <a:cubicBezTo>
                    <a:pt x="837287" y="1884400"/>
                    <a:pt x="827141" y="1874254"/>
                    <a:pt x="814626" y="1874254"/>
                  </a:cubicBezTo>
                  <a:close/>
                  <a:moveTo>
                    <a:pt x="156010" y="1874254"/>
                  </a:moveTo>
                  <a:cubicBezTo>
                    <a:pt x="143495" y="1874254"/>
                    <a:pt x="133349" y="1884400"/>
                    <a:pt x="133349" y="1896915"/>
                  </a:cubicBezTo>
                  <a:lnTo>
                    <a:pt x="133349" y="1987559"/>
                  </a:lnTo>
                  <a:cubicBezTo>
                    <a:pt x="133349" y="2000074"/>
                    <a:pt x="143495" y="2010220"/>
                    <a:pt x="156010" y="2010220"/>
                  </a:cubicBezTo>
                  <a:lnTo>
                    <a:pt x="425038" y="2010220"/>
                  </a:lnTo>
                  <a:cubicBezTo>
                    <a:pt x="437553" y="2010220"/>
                    <a:pt x="447699" y="2000074"/>
                    <a:pt x="447699" y="1987559"/>
                  </a:cubicBezTo>
                  <a:lnTo>
                    <a:pt x="447699" y="1896915"/>
                  </a:lnTo>
                  <a:cubicBezTo>
                    <a:pt x="447699" y="1884400"/>
                    <a:pt x="437553" y="1874254"/>
                    <a:pt x="425038" y="1874254"/>
                  </a:cubicBezTo>
                  <a:close/>
                  <a:moveTo>
                    <a:pt x="0" y="1811356"/>
                  </a:moveTo>
                  <a:lnTo>
                    <a:pt x="1752600" y="1811356"/>
                  </a:lnTo>
                  <a:lnTo>
                    <a:pt x="1752600" y="2501115"/>
                  </a:lnTo>
                  <a:cubicBezTo>
                    <a:pt x="1752600" y="2787369"/>
                    <a:pt x="1520545" y="3019424"/>
                    <a:pt x="1234291" y="3019424"/>
                  </a:cubicBezTo>
                  <a:lnTo>
                    <a:pt x="518309" y="3019424"/>
                  </a:lnTo>
                  <a:cubicBezTo>
                    <a:pt x="232055" y="3019424"/>
                    <a:pt x="0" y="2787369"/>
                    <a:pt x="0" y="2501115"/>
                  </a:cubicBezTo>
                  <a:close/>
                  <a:moveTo>
                    <a:pt x="142875" y="676276"/>
                  </a:moveTo>
                  <a:lnTo>
                    <a:pt x="142875" y="1628776"/>
                  </a:lnTo>
                  <a:lnTo>
                    <a:pt x="1609725" y="1628776"/>
                  </a:lnTo>
                  <a:lnTo>
                    <a:pt x="1609725" y="676276"/>
                  </a:lnTo>
                  <a:close/>
                  <a:moveTo>
                    <a:pt x="699410" y="192089"/>
                  </a:moveTo>
                  <a:cubicBezTo>
                    <a:pt x="638133" y="192089"/>
                    <a:pt x="588459" y="241763"/>
                    <a:pt x="588459" y="303040"/>
                  </a:cubicBezTo>
                  <a:cubicBezTo>
                    <a:pt x="588459" y="303039"/>
                    <a:pt x="588459" y="303039"/>
                    <a:pt x="588459" y="303039"/>
                  </a:cubicBezTo>
                  <a:lnTo>
                    <a:pt x="588459" y="303040"/>
                  </a:lnTo>
                  <a:lnTo>
                    <a:pt x="588459" y="303040"/>
                  </a:lnTo>
                  <a:cubicBezTo>
                    <a:pt x="588459" y="364316"/>
                    <a:pt x="638133" y="413990"/>
                    <a:pt x="699410" y="413990"/>
                  </a:cubicBezTo>
                  <a:lnTo>
                    <a:pt x="1053190" y="413991"/>
                  </a:lnTo>
                  <a:cubicBezTo>
                    <a:pt x="1114467" y="413991"/>
                    <a:pt x="1164141" y="364317"/>
                    <a:pt x="1164141" y="303040"/>
                  </a:cubicBezTo>
                  <a:lnTo>
                    <a:pt x="1164142" y="303040"/>
                  </a:lnTo>
                  <a:cubicBezTo>
                    <a:pt x="1164142" y="241763"/>
                    <a:pt x="1114468" y="192089"/>
                    <a:pt x="1053191" y="192089"/>
                  </a:cubicBezTo>
                  <a:close/>
                  <a:moveTo>
                    <a:pt x="434978" y="0"/>
                  </a:moveTo>
                  <a:lnTo>
                    <a:pt x="1317622" y="0"/>
                  </a:lnTo>
                  <a:cubicBezTo>
                    <a:pt x="1557854" y="0"/>
                    <a:pt x="1752600" y="194746"/>
                    <a:pt x="1752600" y="434978"/>
                  </a:cubicBezTo>
                  <a:lnTo>
                    <a:pt x="1752600" y="1781175"/>
                  </a:lnTo>
                  <a:lnTo>
                    <a:pt x="0" y="1781175"/>
                  </a:lnTo>
                  <a:lnTo>
                    <a:pt x="0" y="434978"/>
                  </a:lnTo>
                  <a:cubicBezTo>
                    <a:pt x="0" y="194746"/>
                    <a:pt x="194746" y="0"/>
                    <a:pt x="434978"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68551" tIns="34275" rIns="34275" bIns="68551" numCol="1" spcCol="0" rtlCol="0" fromWordArt="0" anchor="b" anchorCtr="0" forceAA="0" compatLnSpc="1">
              <a:prstTxWarp prst="textNoShape">
                <a:avLst/>
              </a:prstTxWarp>
              <a:noAutofit/>
            </a:bodyPr>
            <a:lstStyle/>
            <a:p>
              <a:pPr algn="ctr" defTabSz="684846" fontAlgn="base">
                <a:spcBef>
                  <a:spcPct val="0"/>
                </a:spcBef>
                <a:spcAft>
                  <a:spcPct val="0"/>
                </a:spcAft>
                <a:defRPr/>
              </a:pPr>
              <a:endParaRPr lang="en-US" sz="750" kern="0" dirty="0">
                <a:solidFill>
                  <a:srgbClr val="000000"/>
                </a:solidFill>
                <a:ea typeface="Segoe UI" pitchFamily="34" charset="0"/>
                <a:cs typeface="Segoe UI" pitchFamily="34" charset="0"/>
              </a:endParaRPr>
            </a:p>
          </p:txBody>
        </p:sp>
        <p:pic>
          <p:nvPicPr>
            <p:cNvPr id="63" name="Picture 3" descr="C:\Users\chrisw\Desktop\Kinect Hand.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black">
            <a:xfrm>
              <a:off x="5630249" y="-354098"/>
              <a:ext cx="495792" cy="397290"/>
            </a:xfrm>
            <a:prstGeom prst="rect">
              <a:avLst/>
            </a:prstGeom>
            <a:noFill/>
            <a:extLst/>
          </p:spPr>
        </p:pic>
        <p:sp>
          <p:nvSpPr>
            <p:cNvPr id="64" name="Freeform 362"/>
            <p:cNvSpPr>
              <a:spLocks noChangeAspect="1"/>
            </p:cNvSpPr>
            <p:nvPr/>
          </p:nvSpPr>
          <p:spPr bwMode="auto">
            <a:xfrm rot="19207886">
              <a:off x="5709957" y="-855090"/>
              <a:ext cx="265470" cy="461887"/>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grpFill/>
            <a:ln w="0">
              <a:noFill/>
              <a:prstDash val="solid"/>
              <a:round/>
              <a:headEnd/>
              <a:tailEnd/>
            </a:ln>
          </p:spPr>
          <p:txBody>
            <a:bodyPr vert="horz" wrap="square" lIns="67203" tIns="33602" rIns="67203" bIns="33602" numCol="1" anchor="t" anchorCtr="0" compatLnSpc="1">
              <a:prstTxWarp prst="textNoShape">
                <a:avLst/>
              </a:prstTxWarp>
            </a:bodyPr>
            <a:lstStyle/>
            <a:p>
              <a:pPr algn="ctr" defTabSz="671576">
                <a:defRPr/>
              </a:pPr>
              <a:endParaRPr lang="en-US" sz="1275" kern="0" dirty="0">
                <a:solidFill>
                  <a:srgbClr val="000000"/>
                </a:solidFill>
              </a:endParaRPr>
            </a:p>
          </p:txBody>
        </p:sp>
        <p:sp>
          <p:nvSpPr>
            <p:cNvPr id="65" name="handheld"/>
            <p:cNvSpPr>
              <a:spLocks noChangeAspect="1"/>
            </p:cNvSpPr>
            <p:nvPr/>
          </p:nvSpPr>
          <p:spPr bwMode="auto">
            <a:xfrm>
              <a:off x="6068808" y="-810289"/>
              <a:ext cx="396090" cy="274321"/>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68551" tIns="34275" rIns="822610" bIns="34275" numCol="1" spcCol="0" rtlCol="0" fromWordArt="0" anchor="b" anchorCtr="0" forceAA="0" compatLnSpc="1">
              <a:prstTxWarp prst="textNoShape">
                <a:avLst/>
              </a:prstTxWarp>
              <a:noAutofit/>
            </a:bodyPr>
            <a:lstStyle/>
            <a:p>
              <a:pPr defTabSz="684846" fontAlgn="base">
                <a:spcBef>
                  <a:spcPct val="0"/>
                </a:spcBef>
                <a:spcAft>
                  <a:spcPct val="0"/>
                </a:spcAft>
                <a:defRPr/>
              </a:pPr>
              <a:endParaRPr lang="en-US" sz="1650" kern="0" spc="-38" dirty="0">
                <a:solidFill>
                  <a:srgbClr val="000000"/>
                </a:solidFill>
                <a:latin typeface="Segoe UI Light"/>
                <a:ea typeface="Segoe UI" pitchFamily="34" charset="0"/>
                <a:cs typeface="Segoe UI" pitchFamily="34" charset="0"/>
              </a:endParaRPr>
            </a:p>
          </p:txBody>
        </p:sp>
        <p:sp>
          <p:nvSpPr>
            <p:cNvPr id="66" name="Freeform 86"/>
            <p:cNvSpPr>
              <a:spLocks noEditPoints="1"/>
            </p:cNvSpPr>
            <p:nvPr/>
          </p:nvSpPr>
          <p:spPr bwMode="black">
            <a:xfrm>
              <a:off x="6488062" y="-249940"/>
              <a:ext cx="328185" cy="330088"/>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1" tIns="34275" rIns="68551" bIns="34275" numCol="1" anchor="t" anchorCtr="0" compatLnSpc="1">
              <a:prstTxWarp prst="textNoShape">
                <a:avLst/>
              </a:prstTxWarp>
            </a:bodyPr>
            <a:lstStyle/>
            <a:p>
              <a:pPr defTabSz="698813"/>
              <a:endParaRPr lang="en-US" sz="1575" dirty="0">
                <a:solidFill>
                  <a:srgbClr val="000000"/>
                </a:solidFill>
              </a:endParaRPr>
            </a:p>
          </p:txBody>
        </p:sp>
      </p:grpSp>
      <p:grpSp>
        <p:nvGrpSpPr>
          <p:cNvPr id="67" name="Group 66"/>
          <p:cNvGrpSpPr/>
          <p:nvPr/>
        </p:nvGrpSpPr>
        <p:grpSpPr>
          <a:xfrm>
            <a:off x="1433266" y="4262064"/>
            <a:ext cx="552282" cy="335680"/>
            <a:chOff x="2012636" y="-279971"/>
            <a:chExt cx="734842" cy="447764"/>
          </a:xfrm>
          <a:solidFill>
            <a:schemeClr val="bg1"/>
          </a:solidFill>
        </p:grpSpPr>
        <p:sp>
          <p:nvSpPr>
            <p:cNvPr id="73" name="Donut 100"/>
            <p:cNvSpPr>
              <a:spLocks noChangeAspect="1"/>
            </p:cNvSpPr>
            <p:nvPr/>
          </p:nvSpPr>
          <p:spPr bwMode="auto">
            <a:xfrm>
              <a:off x="2012636" y="-139831"/>
              <a:ext cx="643825" cy="307624"/>
            </a:xfrm>
            <a:custGeom>
              <a:avLst/>
              <a:gdLst/>
              <a:ahLst/>
              <a:cxnLst/>
              <a:rect l="l" t="t" r="r" b="b"/>
              <a:pathLst>
                <a:path w="6911584" h="2912616">
                  <a:moveTo>
                    <a:pt x="4928423" y="2274235"/>
                  </a:moveTo>
                  <a:cubicBezTo>
                    <a:pt x="4810900" y="2274235"/>
                    <a:pt x="4715629" y="2369506"/>
                    <a:pt x="4715629" y="2487029"/>
                  </a:cubicBezTo>
                  <a:cubicBezTo>
                    <a:pt x="4715629" y="2604552"/>
                    <a:pt x="4810900" y="2699823"/>
                    <a:pt x="4928423" y="2699823"/>
                  </a:cubicBezTo>
                  <a:cubicBezTo>
                    <a:pt x="5045946" y="2699823"/>
                    <a:pt x="5141217" y="2604552"/>
                    <a:pt x="5141217" y="2487029"/>
                  </a:cubicBezTo>
                  <a:cubicBezTo>
                    <a:pt x="5141217" y="2369506"/>
                    <a:pt x="5045946" y="2274235"/>
                    <a:pt x="4928423" y="2274235"/>
                  </a:cubicBezTo>
                  <a:close/>
                  <a:moveTo>
                    <a:pt x="813623" y="2274235"/>
                  </a:moveTo>
                  <a:cubicBezTo>
                    <a:pt x="696100" y="2274235"/>
                    <a:pt x="600829" y="2369506"/>
                    <a:pt x="600829" y="2487029"/>
                  </a:cubicBezTo>
                  <a:cubicBezTo>
                    <a:pt x="600829" y="2604552"/>
                    <a:pt x="696100" y="2699823"/>
                    <a:pt x="813623" y="2699823"/>
                  </a:cubicBezTo>
                  <a:cubicBezTo>
                    <a:pt x="931146" y="2699823"/>
                    <a:pt x="1026417" y="2604552"/>
                    <a:pt x="1026417" y="2487029"/>
                  </a:cubicBezTo>
                  <a:cubicBezTo>
                    <a:pt x="1026417" y="2369506"/>
                    <a:pt x="931146" y="2274235"/>
                    <a:pt x="813623" y="2274235"/>
                  </a:cubicBezTo>
                  <a:close/>
                  <a:moveTo>
                    <a:pt x="4928422" y="2061442"/>
                  </a:moveTo>
                  <a:cubicBezTo>
                    <a:pt x="5163467" y="2061442"/>
                    <a:pt x="5354009" y="2251984"/>
                    <a:pt x="5354009" y="2487029"/>
                  </a:cubicBezTo>
                  <a:cubicBezTo>
                    <a:pt x="5354009" y="2722074"/>
                    <a:pt x="5163467" y="2912616"/>
                    <a:pt x="4928422" y="2912616"/>
                  </a:cubicBezTo>
                  <a:cubicBezTo>
                    <a:pt x="4693377" y="2912616"/>
                    <a:pt x="4502835" y="2722074"/>
                    <a:pt x="4502835" y="2487029"/>
                  </a:cubicBezTo>
                  <a:cubicBezTo>
                    <a:pt x="4502835" y="2251984"/>
                    <a:pt x="4693377" y="2061442"/>
                    <a:pt x="4928422" y="2061442"/>
                  </a:cubicBezTo>
                  <a:close/>
                  <a:moveTo>
                    <a:pt x="813622" y="2061442"/>
                  </a:moveTo>
                  <a:cubicBezTo>
                    <a:pt x="1048667" y="2061442"/>
                    <a:pt x="1239209" y="2251984"/>
                    <a:pt x="1239209" y="2487029"/>
                  </a:cubicBezTo>
                  <a:cubicBezTo>
                    <a:pt x="1239209" y="2722074"/>
                    <a:pt x="1048667" y="2912616"/>
                    <a:pt x="813622" y="2912616"/>
                  </a:cubicBezTo>
                  <a:cubicBezTo>
                    <a:pt x="578577" y="2912616"/>
                    <a:pt x="388035" y="2722074"/>
                    <a:pt x="388035" y="2487029"/>
                  </a:cubicBezTo>
                  <a:cubicBezTo>
                    <a:pt x="388035" y="2251984"/>
                    <a:pt x="578577" y="2061442"/>
                    <a:pt x="813622" y="2061442"/>
                  </a:cubicBezTo>
                  <a:close/>
                  <a:moveTo>
                    <a:pt x="2036754" y="1611385"/>
                  </a:moveTo>
                  <a:cubicBezTo>
                    <a:pt x="2013445" y="1611385"/>
                    <a:pt x="1994550" y="1630280"/>
                    <a:pt x="1994550" y="1653589"/>
                  </a:cubicBezTo>
                  <a:lnTo>
                    <a:pt x="1994550" y="1854931"/>
                  </a:lnTo>
                  <a:cubicBezTo>
                    <a:pt x="1994550" y="1878240"/>
                    <a:pt x="2013445" y="1897135"/>
                    <a:pt x="2036754" y="1897135"/>
                  </a:cubicBezTo>
                  <a:lnTo>
                    <a:pt x="2066645" y="1897135"/>
                  </a:lnTo>
                  <a:cubicBezTo>
                    <a:pt x="2089954" y="1897135"/>
                    <a:pt x="2108849" y="1878240"/>
                    <a:pt x="2108849" y="1854931"/>
                  </a:cubicBezTo>
                  <a:lnTo>
                    <a:pt x="2108849" y="1653589"/>
                  </a:lnTo>
                  <a:cubicBezTo>
                    <a:pt x="2108849" y="1630280"/>
                    <a:pt x="2089954" y="1611385"/>
                    <a:pt x="2066645" y="1611385"/>
                  </a:cubicBezTo>
                  <a:close/>
                  <a:moveTo>
                    <a:pt x="1475440" y="727942"/>
                  </a:moveTo>
                  <a:cubicBezTo>
                    <a:pt x="1454397" y="727942"/>
                    <a:pt x="1437338" y="745001"/>
                    <a:pt x="1437338" y="766044"/>
                  </a:cubicBezTo>
                  <a:lnTo>
                    <a:pt x="1437338" y="1383960"/>
                  </a:lnTo>
                  <a:cubicBezTo>
                    <a:pt x="1437338" y="1405003"/>
                    <a:pt x="1454397" y="1422062"/>
                    <a:pt x="1475440" y="1422062"/>
                  </a:cubicBezTo>
                  <a:lnTo>
                    <a:pt x="2070748" y="1422062"/>
                  </a:lnTo>
                  <a:cubicBezTo>
                    <a:pt x="2091791" y="1422062"/>
                    <a:pt x="2108850" y="1405003"/>
                    <a:pt x="2108850" y="1383960"/>
                  </a:cubicBezTo>
                  <a:lnTo>
                    <a:pt x="2108850" y="766044"/>
                  </a:lnTo>
                  <a:cubicBezTo>
                    <a:pt x="2108850" y="745001"/>
                    <a:pt x="2091791" y="727942"/>
                    <a:pt x="2070748" y="727942"/>
                  </a:cubicBezTo>
                  <a:close/>
                  <a:moveTo>
                    <a:pt x="1119593" y="646850"/>
                  </a:moveTo>
                  <a:lnTo>
                    <a:pt x="732731" y="1335162"/>
                  </a:lnTo>
                  <a:lnTo>
                    <a:pt x="848287" y="1415549"/>
                  </a:lnTo>
                  <a:lnTo>
                    <a:pt x="1124617" y="1400476"/>
                  </a:lnTo>
                  <a:cubicBezTo>
                    <a:pt x="1122942" y="1150942"/>
                    <a:pt x="1121269" y="876287"/>
                    <a:pt x="1119593" y="646850"/>
                  </a:cubicBezTo>
                  <a:close/>
                  <a:moveTo>
                    <a:pt x="1397179" y="570778"/>
                  </a:moveTo>
                  <a:lnTo>
                    <a:pt x="2125675" y="570778"/>
                  </a:lnTo>
                  <a:cubicBezTo>
                    <a:pt x="2202933" y="570778"/>
                    <a:pt x="2252218" y="637545"/>
                    <a:pt x="2252218" y="717081"/>
                  </a:cubicBezTo>
                  <a:cubicBezTo>
                    <a:pt x="2253123" y="910308"/>
                    <a:pt x="2249578" y="2044608"/>
                    <a:pt x="2248259" y="2269890"/>
                  </a:cubicBezTo>
                  <a:cubicBezTo>
                    <a:pt x="2250483" y="2331108"/>
                    <a:pt x="2252033" y="2459994"/>
                    <a:pt x="2105231" y="2459767"/>
                  </a:cubicBezTo>
                  <a:lnTo>
                    <a:pt x="1635886" y="2456926"/>
                  </a:lnTo>
                  <a:cubicBezTo>
                    <a:pt x="1549301" y="2441989"/>
                    <a:pt x="1520317" y="2406126"/>
                    <a:pt x="1487860" y="2315192"/>
                  </a:cubicBezTo>
                  <a:cubicBezTo>
                    <a:pt x="1453241" y="2211444"/>
                    <a:pt x="1369113" y="2004793"/>
                    <a:pt x="1281013" y="1739585"/>
                  </a:cubicBezTo>
                  <a:cubicBezTo>
                    <a:pt x="1281013" y="1190396"/>
                    <a:pt x="1277309" y="1261690"/>
                    <a:pt x="1277309" y="712501"/>
                  </a:cubicBezTo>
                  <a:cubicBezTo>
                    <a:pt x="1277309" y="632964"/>
                    <a:pt x="1319921" y="570778"/>
                    <a:pt x="1397179" y="570778"/>
                  </a:cubicBezTo>
                  <a:close/>
                  <a:moveTo>
                    <a:pt x="1378516" y="531296"/>
                  </a:moveTo>
                  <a:cubicBezTo>
                    <a:pt x="1295800" y="531296"/>
                    <a:pt x="1250178" y="595968"/>
                    <a:pt x="1250178" y="678684"/>
                  </a:cubicBezTo>
                  <a:cubicBezTo>
                    <a:pt x="1250178" y="1249827"/>
                    <a:pt x="1254144" y="1175683"/>
                    <a:pt x="1254144" y="1746826"/>
                  </a:cubicBezTo>
                  <a:cubicBezTo>
                    <a:pt x="1348468" y="2022635"/>
                    <a:pt x="1438538" y="2237547"/>
                    <a:pt x="1475603" y="2345442"/>
                  </a:cubicBezTo>
                  <a:cubicBezTo>
                    <a:pt x="1510353" y="2440012"/>
                    <a:pt x="1541385" y="2477308"/>
                    <a:pt x="1634086" y="2492842"/>
                  </a:cubicBezTo>
                  <a:lnTo>
                    <a:pt x="2136588" y="2495797"/>
                  </a:lnTo>
                  <a:cubicBezTo>
                    <a:pt x="2293761" y="2496033"/>
                    <a:pt x="2292101" y="2361995"/>
                    <a:pt x="2289720" y="2298329"/>
                  </a:cubicBezTo>
                  <a:cubicBezTo>
                    <a:pt x="2291132" y="2064042"/>
                    <a:pt x="2294928" y="884398"/>
                    <a:pt x="2293959" y="683448"/>
                  </a:cubicBezTo>
                  <a:cubicBezTo>
                    <a:pt x="2293959" y="600732"/>
                    <a:pt x="2241192" y="531296"/>
                    <a:pt x="2158476" y="531296"/>
                  </a:cubicBezTo>
                  <a:close/>
                  <a:moveTo>
                    <a:pt x="1423549" y="416"/>
                  </a:moveTo>
                  <a:cubicBezTo>
                    <a:pt x="1438368" y="-304"/>
                    <a:pt x="1455791" y="-118"/>
                    <a:pt x="1476421" y="1183"/>
                  </a:cubicBezTo>
                  <a:lnTo>
                    <a:pt x="6481089" y="10105"/>
                  </a:lnTo>
                  <a:cubicBezTo>
                    <a:pt x="6632014" y="13345"/>
                    <a:pt x="6655620" y="51095"/>
                    <a:pt x="6655050" y="184063"/>
                  </a:cubicBezTo>
                  <a:lnTo>
                    <a:pt x="6646128" y="2374162"/>
                  </a:lnTo>
                  <a:lnTo>
                    <a:pt x="6863866" y="2378147"/>
                  </a:lnTo>
                  <a:cubicBezTo>
                    <a:pt x="6877434" y="2384454"/>
                    <a:pt x="6910051" y="2397906"/>
                    <a:pt x="6906950" y="2418501"/>
                  </a:cubicBezTo>
                  <a:cubicBezTo>
                    <a:pt x="6907670" y="2461406"/>
                    <a:pt x="6908389" y="2504311"/>
                    <a:pt x="6909109" y="2547216"/>
                  </a:cubicBezTo>
                  <a:cubicBezTo>
                    <a:pt x="6920218" y="2597501"/>
                    <a:pt x="6893227" y="2619210"/>
                    <a:pt x="6842424" y="2621870"/>
                  </a:cubicBezTo>
                  <a:lnTo>
                    <a:pt x="5499782" y="2628410"/>
                  </a:lnTo>
                  <a:cubicBezTo>
                    <a:pt x="5461124" y="2372676"/>
                    <a:pt x="5294599" y="2012863"/>
                    <a:pt x="4928839" y="2021784"/>
                  </a:cubicBezTo>
                  <a:cubicBezTo>
                    <a:pt x="4563079" y="2030705"/>
                    <a:pt x="4451567" y="2316177"/>
                    <a:pt x="4380199" y="2623950"/>
                  </a:cubicBezTo>
                  <a:lnTo>
                    <a:pt x="1413975" y="2606108"/>
                  </a:lnTo>
                  <a:cubicBezTo>
                    <a:pt x="1330713" y="2347400"/>
                    <a:pt x="1185005" y="2039627"/>
                    <a:pt x="816270" y="2030705"/>
                  </a:cubicBezTo>
                  <a:cubicBezTo>
                    <a:pt x="447535" y="2021783"/>
                    <a:pt x="361300" y="2329558"/>
                    <a:pt x="294392" y="2458912"/>
                  </a:cubicBezTo>
                  <a:cubicBezTo>
                    <a:pt x="271687" y="2479538"/>
                    <a:pt x="308514" y="2502545"/>
                    <a:pt x="226278" y="2520790"/>
                  </a:cubicBezTo>
                  <a:lnTo>
                    <a:pt x="55873" y="2516259"/>
                  </a:lnTo>
                  <a:cubicBezTo>
                    <a:pt x="16901" y="2506858"/>
                    <a:pt x="4125" y="2495077"/>
                    <a:pt x="3253" y="2459482"/>
                  </a:cubicBezTo>
                  <a:cubicBezTo>
                    <a:pt x="1084" y="2355022"/>
                    <a:pt x="5613" y="2226184"/>
                    <a:pt x="0" y="2146678"/>
                  </a:cubicBezTo>
                  <a:cubicBezTo>
                    <a:pt x="66060" y="2122888"/>
                    <a:pt x="36869" y="2094337"/>
                    <a:pt x="55304" y="2068166"/>
                  </a:cubicBezTo>
                  <a:lnTo>
                    <a:pt x="51749" y="1667628"/>
                  </a:lnTo>
                  <a:cubicBezTo>
                    <a:pt x="59172" y="1613788"/>
                    <a:pt x="45162" y="1555186"/>
                    <a:pt x="102591" y="1548972"/>
                  </a:cubicBezTo>
                  <a:lnTo>
                    <a:pt x="611087" y="1308106"/>
                  </a:lnTo>
                  <a:lnTo>
                    <a:pt x="1289081" y="77011"/>
                  </a:lnTo>
                  <a:cubicBezTo>
                    <a:pt x="1343722" y="54894"/>
                    <a:pt x="1319816" y="5457"/>
                    <a:pt x="1423549" y="416"/>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68551" tIns="34275" rIns="34275" bIns="68551" numCol="1" spcCol="0" rtlCol="0" fromWordArt="0" anchor="b" anchorCtr="0" forceAA="0" compatLnSpc="1">
              <a:prstTxWarp prst="textNoShape">
                <a:avLst/>
              </a:prstTxWarp>
              <a:noAutofit/>
            </a:bodyPr>
            <a:lstStyle/>
            <a:p>
              <a:pPr algn="ctr" defTabSz="684846" fontAlgn="base">
                <a:spcBef>
                  <a:spcPct val="0"/>
                </a:spcBef>
                <a:spcAft>
                  <a:spcPct val="0"/>
                </a:spcAft>
                <a:defRPr/>
              </a:pPr>
              <a:endParaRPr lang="en-US" sz="1350" kern="0" spc="-38" dirty="0">
                <a:solidFill>
                  <a:srgbClr val="000000"/>
                </a:solidFill>
                <a:ea typeface="Segoe UI" pitchFamily="34" charset="0"/>
                <a:cs typeface="Segoe UI" pitchFamily="34" charset="0"/>
              </a:endParaRPr>
            </a:p>
          </p:txBody>
        </p:sp>
        <p:sp>
          <p:nvSpPr>
            <p:cNvPr id="74" name="Frame 5"/>
            <p:cNvSpPr>
              <a:spLocks noChangeAspect="1"/>
            </p:cNvSpPr>
            <p:nvPr/>
          </p:nvSpPr>
          <p:spPr bwMode="auto">
            <a:xfrm>
              <a:off x="2427352" y="-279971"/>
              <a:ext cx="320126" cy="320040"/>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82261" tIns="41131" rIns="41131" bIns="82261" numCol="1" spcCol="0" rtlCol="0" fromWordArt="0" anchor="b" anchorCtr="0" forceAA="0" compatLnSpc="1">
              <a:prstTxWarp prst="textNoShape">
                <a:avLst/>
              </a:prstTxWarp>
              <a:noAutofit/>
            </a:bodyPr>
            <a:lstStyle/>
            <a:p>
              <a:pPr algn="ctr" defTabSz="821816" fontAlgn="base">
                <a:spcBef>
                  <a:spcPct val="0"/>
                </a:spcBef>
                <a:spcAft>
                  <a:spcPct val="0"/>
                </a:spcAft>
                <a:defRPr/>
              </a:pPr>
              <a:endParaRPr lang="en-US" kern="0" spc="-45" dirty="0">
                <a:solidFill>
                  <a:srgbClr val="000000"/>
                </a:solidFill>
                <a:ea typeface="Segoe UI" pitchFamily="34" charset="0"/>
                <a:cs typeface="Segoe UI" pitchFamily="34" charset="0"/>
              </a:endParaRPr>
            </a:p>
          </p:txBody>
        </p:sp>
      </p:grpSp>
      <p:pic>
        <p:nvPicPr>
          <p:cNvPr id="75" name="Picture 7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56462" y="4209473"/>
            <a:ext cx="479992" cy="479992"/>
          </a:xfrm>
          <a:prstGeom prst="rect">
            <a:avLst/>
          </a:prstGeom>
        </p:spPr>
      </p:pic>
      <p:pic>
        <p:nvPicPr>
          <p:cNvPr id="82" name="Picture 2" descr="C:\Users\mitchellg\AppData\Local\Microsoft\Windows\Temporary Internet Files\Content.Outlook\DRES7FCJ\Storage_white (2).png"/>
          <p:cNvPicPr>
            <a:picLocks noChangeAspect="1" noChangeArrowheads="1"/>
          </p:cNvPicPr>
          <p:nvPr/>
        </p:nvPicPr>
        <p:blipFill>
          <a:blip r:embed="rId8" cstate="screen">
            <a:lum bright="100000"/>
            <a:extLst>
              <a:ext uri="{28A0092B-C50C-407E-A947-70E740481C1C}">
                <a14:useLocalDpi xmlns:a14="http://schemas.microsoft.com/office/drawing/2010/main"/>
              </a:ext>
            </a:extLst>
          </a:blip>
          <a:srcRect/>
          <a:stretch>
            <a:fillRect/>
          </a:stretch>
        </p:blipFill>
        <p:spPr bwMode="auto">
          <a:xfrm>
            <a:off x="2431639" y="5118829"/>
            <a:ext cx="472432" cy="472432"/>
          </a:xfrm>
          <a:prstGeom prst="rect">
            <a:avLst/>
          </a:prstGeom>
          <a:noFill/>
        </p:spPr>
      </p:pic>
      <p:pic>
        <p:nvPicPr>
          <p:cNvPr id="83" name="Picture 3"/>
          <p:cNvPicPr>
            <a:picLocks noChangeAspect="1"/>
          </p:cNvPicPr>
          <p:nvPr/>
        </p:nvPicPr>
        <p:blipFill>
          <a:blip r:embed="rId9">
            <a:biLevel thresh="25000"/>
            <a:extLst>
              <a:ext uri="{28A0092B-C50C-407E-A947-70E740481C1C}">
                <a14:useLocalDpi xmlns:a14="http://schemas.microsoft.com/office/drawing/2010/main"/>
              </a:ext>
            </a:extLst>
          </a:blip>
          <a:srcRect/>
          <a:stretch>
            <a:fillRect/>
          </a:stretch>
        </p:blipFill>
        <p:spPr bwMode="auto">
          <a:xfrm>
            <a:off x="4754526" y="2556449"/>
            <a:ext cx="423739" cy="44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6"/>
          <p:cNvPicPr>
            <a:picLocks noChangeAspect="1"/>
          </p:cNvPicPr>
          <p:nvPr/>
        </p:nvPicPr>
        <p:blipFill>
          <a:blip r:embed="rId10">
            <a:biLevel thresh="25000"/>
            <a:extLst>
              <a:ext uri="{28A0092B-C50C-407E-A947-70E740481C1C}">
                <a14:useLocalDpi xmlns:a14="http://schemas.microsoft.com/office/drawing/2010/main"/>
              </a:ext>
            </a:extLst>
          </a:blip>
          <a:srcRect/>
          <a:stretch>
            <a:fillRect/>
          </a:stretch>
        </p:blipFill>
        <p:spPr bwMode="auto">
          <a:xfrm>
            <a:off x="4740565" y="3465427"/>
            <a:ext cx="451665" cy="39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8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570233" y="4091686"/>
            <a:ext cx="792325" cy="792325"/>
          </a:xfrm>
          <a:prstGeom prst="rect">
            <a:avLst/>
          </a:prstGeom>
        </p:spPr>
      </p:pic>
      <p:sp>
        <p:nvSpPr>
          <p:cNvPr id="89" name="TextBox 88"/>
          <p:cNvSpPr txBox="1"/>
          <p:nvPr/>
        </p:nvSpPr>
        <p:spPr>
          <a:xfrm>
            <a:off x="4783028" y="4417205"/>
            <a:ext cx="364848" cy="240136"/>
          </a:xfrm>
          <a:prstGeom prst="rect">
            <a:avLst/>
          </a:prstGeom>
          <a:noFill/>
          <a:ln>
            <a:noFill/>
            <a:headEnd type="none" w="med" len="med"/>
            <a:tailEnd type="none" w="med" len="med"/>
          </a:ln>
        </p:spPr>
        <p:txBody>
          <a:bodyPr wrap="square" lIns="0" tIns="0" rIns="0" bIns="0" rtlCol="0">
            <a:spAutoFit/>
          </a:bodyPr>
          <a:lstStyle/>
          <a:p>
            <a:pPr algn="ctr" defTabSz="699385"/>
            <a:r>
              <a:rPr lang="en-US" sz="1530" spc="-30" dirty="0">
                <a:solidFill>
                  <a:srgbClr val="4668C5"/>
                </a:solidFill>
                <a:ea typeface="Segoe UI" pitchFamily="34" charset="0"/>
                <a:cs typeface="Segoe UI" pitchFamily="34" charset="0"/>
              </a:rPr>
              <a:t>{  }</a:t>
            </a:r>
          </a:p>
        </p:txBody>
      </p:sp>
      <p:pic>
        <p:nvPicPr>
          <p:cNvPr id="90" name="Picture 2" descr="C:\Users\mitchellg\AppData\Local\Microsoft\Windows\Temporary Internet Files\Content.Outlook\DRES7FCJ\Storage_white (2).png"/>
          <p:cNvPicPr>
            <a:picLocks noChangeAspect="1" noChangeArrowheads="1"/>
          </p:cNvPicPr>
          <p:nvPr/>
        </p:nvPicPr>
        <p:blipFill>
          <a:blip r:embed="rId8" cstate="screen">
            <a:lum bright="100000"/>
            <a:extLst>
              <a:ext uri="{28A0092B-C50C-407E-A947-70E740481C1C}">
                <a14:useLocalDpi xmlns:a14="http://schemas.microsoft.com/office/drawing/2010/main"/>
              </a:ext>
            </a:extLst>
          </a:blip>
          <a:srcRect/>
          <a:stretch>
            <a:fillRect/>
          </a:stretch>
        </p:blipFill>
        <p:spPr bwMode="auto">
          <a:xfrm>
            <a:off x="4730183" y="5185764"/>
            <a:ext cx="472432" cy="472432"/>
          </a:xfrm>
          <a:prstGeom prst="rect">
            <a:avLst/>
          </a:prstGeom>
          <a:noFill/>
        </p:spPr>
      </p:pic>
      <p:pic>
        <p:nvPicPr>
          <p:cNvPr id="91" name="Picture 9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988387" y="2391622"/>
            <a:ext cx="753850" cy="753850"/>
          </a:xfrm>
          <a:prstGeom prst="rect">
            <a:avLst/>
          </a:prstGeom>
        </p:spPr>
      </p:pic>
      <p:pic>
        <p:nvPicPr>
          <p:cNvPr id="95" name="Picture 11"/>
          <p:cNvPicPr>
            <a:picLocks noChangeAspect="1"/>
          </p:cNvPicPr>
          <p:nvPr/>
        </p:nvPicPr>
        <p:blipFill>
          <a:blip r:embed="rId13">
            <a:biLevel thresh="25000"/>
            <a:extLst>
              <a:ext uri="{28A0092B-C50C-407E-A947-70E740481C1C}">
                <a14:useLocalDpi xmlns:a14="http://schemas.microsoft.com/office/drawing/2010/main"/>
              </a:ext>
            </a:extLst>
          </a:blip>
          <a:srcRect/>
          <a:stretch>
            <a:fillRect/>
          </a:stretch>
        </p:blipFill>
        <p:spPr bwMode="auto">
          <a:xfrm>
            <a:off x="9535450" y="2566770"/>
            <a:ext cx="429810" cy="426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73"/>
          <p:cNvPicPr>
            <a:picLocks noChangeAspect="1"/>
          </p:cNvPicPr>
          <p:nvPr/>
        </p:nvPicPr>
        <p:blipFill>
          <a:blip r:embed="rId14">
            <a:biLevel thresh="25000"/>
            <a:extLst>
              <a:ext uri="{28A0092B-C50C-407E-A947-70E740481C1C}">
                <a14:useLocalDpi xmlns:a14="http://schemas.microsoft.com/office/drawing/2010/main"/>
              </a:ext>
            </a:extLst>
          </a:blip>
          <a:srcRect/>
          <a:stretch>
            <a:fillRect/>
          </a:stretch>
        </p:blipFill>
        <p:spPr bwMode="auto">
          <a:xfrm>
            <a:off x="9611332" y="5197397"/>
            <a:ext cx="278041" cy="4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96"/>
          <p:cNvPicPr>
            <a:picLocks noChangeAspect="1"/>
          </p:cNvPicPr>
          <p:nvPr/>
        </p:nvPicPr>
        <p:blipFill>
          <a:blip r:embed="rId15" cstate="screen">
            <a:biLevel thresh="25000"/>
            <a:extLst>
              <a:ext uri="{28A0092B-C50C-407E-A947-70E740481C1C}">
                <a14:useLocalDpi xmlns:a14="http://schemas.microsoft.com/office/drawing/2010/main"/>
              </a:ext>
            </a:extLst>
          </a:blip>
          <a:stretch>
            <a:fillRect/>
          </a:stretch>
        </p:blipFill>
        <p:spPr>
          <a:xfrm>
            <a:off x="9575169" y="4349118"/>
            <a:ext cx="373876" cy="373876"/>
          </a:xfrm>
          <a:prstGeom prst="rect">
            <a:avLst/>
          </a:prstGeom>
        </p:spPr>
      </p:pic>
      <p:pic>
        <p:nvPicPr>
          <p:cNvPr id="98" name="Picture 97"/>
          <p:cNvPicPr>
            <a:picLocks noChangeAspect="1"/>
          </p:cNvPicPr>
          <p:nvPr/>
        </p:nvPicPr>
        <p:blipFill rotWithShape="1">
          <a:blip r:embed="rId16" cstate="screen">
            <a:extLst>
              <a:ext uri="{28A0092B-C50C-407E-A947-70E740481C1C}">
                <a14:useLocalDpi xmlns:a14="http://schemas.microsoft.com/office/drawing/2010/main"/>
              </a:ext>
            </a:extLst>
          </a:blip>
          <a:srcRect t="-1" r="-9452" b="-4026"/>
          <a:stretch/>
        </p:blipFill>
        <p:spPr>
          <a:xfrm>
            <a:off x="9556198" y="3459334"/>
            <a:ext cx="392849" cy="381240"/>
          </a:xfrm>
          <a:prstGeom prst="rect">
            <a:avLst/>
          </a:prstGeom>
        </p:spPr>
      </p:pic>
      <p:pic>
        <p:nvPicPr>
          <p:cNvPr id="3" name="Picture 2"/>
          <p:cNvPicPr>
            <a:picLocks noChangeAspect="1"/>
          </p:cNvPicPr>
          <p:nvPr/>
        </p:nvPicPr>
        <p:blipFill>
          <a:blip r:embed="rId17" cstate="screen">
            <a:biLevel thresh="25000"/>
            <a:extLst>
              <a:ext uri="{28A0092B-C50C-407E-A947-70E740481C1C}">
                <a14:useLocalDpi xmlns:a14="http://schemas.microsoft.com/office/drawing/2010/main"/>
              </a:ext>
            </a:extLst>
          </a:blip>
          <a:stretch>
            <a:fillRect/>
          </a:stretch>
        </p:blipFill>
        <p:spPr>
          <a:xfrm>
            <a:off x="7125552" y="5139535"/>
            <a:ext cx="479521" cy="479521"/>
          </a:xfrm>
          <a:prstGeom prst="rect">
            <a:avLst/>
          </a:prstGeom>
        </p:spPr>
      </p:pic>
      <p:pic>
        <p:nvPicPr>
          <p:cNvPr id="4" name="Picture 3"/>
          <p:cNvPicPr>
            <a:picLocks noChangeAspect="1"/>
          </p:cNvPicPr>
          <p:nvPr/>
        </p:nvPicPr>
        <p:blipFill>
          <a:blip r:embed="rId18" cstate="screen">
            <a:biLevel thresh="25000"/>
            <a:extLst>
              <a:ext uri="{28A0092B-C50C-407E-A947-70E740481C1C}">
                <a14:useLocalDpi xmlns:a14="http://schemas.microsoft.com/office/drawing/2010/main"/>
              </a:ext>
            </a:extLst>
          </a:blip>
          <a:stretch>
            <a:fillRect/>
          </a:stretch>
        </p:blipFill>
        <p:spPr>
          <a:xfrm>
            <a:off x="2466006" y="4233893"/>
            <a:ext cx="406778" cy="406778"/>
          </a:xfrm>
          <a:prstGeom prst="rect">
            <a:avLst/>
          </a:prstGeom>
        </p:spPr>
      </p:pic>
      <p:pic>
        <p:nvPicPr>
          <p:cNvPr id="5" name="Picture 4"/>
          <p:cNvPicPr>
            <a:picLocks noChangeAspect="1"/>
          </p:cNvPicPr>
          <p:nvPr/>
        </p:nvPicPr>
        <p:blipFill>
          <a:blip r:embed="rId19" cstate="screen">
            <a:biLevel thresh="25000"/>
            <a:extLst>
              <a:ext uri="{28A0092B-C50C-407E-A947-70E740481C1C}">
                <a14:useLocalDpi xmlns:a14="http://schemas.microsoft.com/office/drawing/2010/main"/>
              </a:ext>
            </a:extLst>
          </a:blip>
          <a:stretch>
            <a:fillRect/>
          </a:stretch>
        </p:blipFill>
        <p:spPr>
          <a:xfrm>
            <a:off x="9535448" y="6057224"/>
            <a:ext cx="488038" cy="488038"/>
          </a:xfrm>
          <a:prstGeom prst="rect">
            <a:avLst/>
          </a:prstGeom>
        </p:spPr>
      </p:pic>
      <p:pic>
        <p:nvPicPr>
          <p:cNvPr id="45" name="Picture 44"/>
          <p:cNvPicPr>
            <a:picLocks noChangeAspect="1"/>
          </p:cNvPicPr>
          <p:nvPr/>
        </p:nvPicPr>
        <p:blipFill>
          <a:blip r:embed="rId20"/>
          <a:stretch>
            <a:fillRect/>
          </a:stretch>
        </p:blipFill>
        <p:spPr>
          <a:xfrm>
            <a:off x="7100403" y="3351688"/>
            <a:ext cx="529819" cy="529819"/>
          </a:xfrm>
          <a:prstGeom prst="rect">
            <a:avLst/>
          </a:prstGeom>
        </p:spPr>
      </p:pic>
      <p:pic>
        <p:nvPicPr>
          <p:cNvPr id="46" name="Picture 45"/>
          <p:cNvPicPr>
            <a:picLocks noChangeAspect="1"/>
          </p:cNvPicPr>
          <p:nvPr/>
        </p:nvPicPr>
        <p:blipFill>
          <a:blip r:embed="rId21"/>
          <a:stretch>
            <a:fillRect/>
          </a:stretch>
        </p:blipFill>
        <p:spPr>
          <a:xfrm>
            <a:off x="2324280" y="2547100"/>
            <a:ext cx="557267" cy="557267"/>
          </a:xfrm>
          <a:prstGeom prst="rect">
            <a:avLst/>
          </a:prstGeom>
        </p:spPr>
      </p:pic>
      <p:pic>
        <p:nvPicPr>
          <p:cNvPr id="47" name="Picture 46"/>
          <p:cNvPicPr>
            <a:picLocks noChangeAspect="1"/>
          </p:cNvPicPr>
          <p:nvPr/>
        </p:nvPicPr>
        <p:blipFill>
          <a:blip r:embed="rId22"/>
          <a:stretch>
            <a:fillRect/>
          </a:stretch>
        </p:blipFill>
        <p:spPr>
          <a:xfrm>
            <a:off x="7060007" y="4131977"/>
            <a:ext cx="610610" cy="610610"/>
          </a:xfrm>
          <a:prstGeom prst="rect">
            <a:avLst/>
          </a:prstGeom>
        </p:spPr>
      </p:pic>
      <p:pic>
        <p:nvPicPr>
          <p:cNvPr id="6" name="Picture 5"/>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324280" y="3305577"/>
            <a:ext cx="582623" cy="551224"/>
          </a:xfrm>
          <a:prstGeom prst="rect">
            <a:avLst/>
          </a:prstGeom>
        </p:spPr>
      </p:pic>
    </p:spTree>
    <p:extLst>
      <p:ext uri="{BB962C8B-B14F-4D97-AF65-F5344CB8AC3E}">
        <p14:creationId xmlns:p14="http://schemas.microsoft.com/office/powerpoint/2010/main" val="4160161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1+#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5"/>
                                        </p:tgtEl>
                                        <p:attrNameLst>
                                          <p:attrName>style.visibility</p:attrName>
                                        </p:attrNameLst>
                                      </p:cBhvr>
                                      <p:to>
                                        <p:strVal val="visible"/>
                                      </p:to>
                                    </p:set>
                                    <p:anim calcmode="lin" valueType="num">
                                      <p:cBhvr additive="base">
                                        <p:cTn id="11" dur="500" fill="hold"/>
                                        <p:tgtEl>
                                          <p:spTgt spid="75"/>
                                        </p:tgtEl>
                                        <p:attrNameLst>
                                          <p:attrName>ppt_x</p:attrName>
                                        </p:attrNameLst>
                                      </p:cBhvr>
                                      <p:tavLst>
                                        <p:tav tm="0">
                                          <p:val>
                                            <p:strVal val="1+#ppt_w/2"/>
                                          </p:val>
                                        </p:tav>
                                        <p:tav tm="100000">
                                          <p:val>
                                            <p:strVal val="#ppt_x"/>
                                          </p:val>
                                        </p:tav>
                                      </p:tavLst>
                                    </p:anim>
                                    <p:anim calcmode="lin" valueType="num">
                                      <p:cBhvr additive="base">
                                        <p:cTn id="12" dur="500" fill="hold"/>
                                        <p:tgtEl>
                                          <p:spTgt spid="75"/>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82"/>
                                        </p:tgtEl>
                                        <p:attrNameLst>
                                          <p:attrName>style.visibility</p:attrName>
                                        </p:attrNameLst>
                                      </p:cBhvr>
                                      <p:to>
                                        <p:strVal val="visible"/>
                                      </p:to>
                                    </p:set>
                                    <p:anim calcmode="lin" valueType="num">
                                      <p:cBhvr additive="base">
                                        <p:cTn id="15" dur="500" fill="hold"/>
                                        <p:tgtEl>
                                          <p:spTgt spid="82"/>
                                        </p:tgtEl>
                                        <p:attrNameLst>
                                          <p:attrName>ppt_x</p:attrName>
                                        </p:attrNameLst>
                                      </p:cBhvr>
                                      <p:tavLst>
                                        <p:tav tm="0">
                                          <p:val>
                                            <p:strVal val="1+#ppt_w/2"/>
                                          </p:val>
                                        </p:tav>
                                        <p:tav tm="100000">
                                          <p:val>
                                            <p:strVal val="#ppt_x"/>
                                          </p:val>
                                        </p:tav>
                                      </p:tavLst>
                                    </p:anim>
                                    <p:anim calcmode="lin" valueType="num">
                                      <p:cBhvr additive="base">
                                        <p:cTn id="16" dur="500" fill="hold"/>
                                        <p:tgtEl>
                                          <p:spTgt spid="82"/>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83"/>
                                        </p:tgtEl>
                                        <p:attrNameLst>
                                          <p:attrName>style.visibility</p:attrName>
                                        </p:attrNameLst>
                                      </p:cBhvr>
                                      <p:to>
                                        <p:strVal val="visible"/>
                                      </p:to>
                                    </p:set>
                                    <p:anim calcmode="lin" valueType="num">
                                      <p:cBhvr additive="base">
                                        <p:cTn id="19" dur="500" fill="hold"/>
                                        <p:tgtEl>
                                          <p:spTgt spid="83"/>
                                        </p:tgtEl>
                                        <p:attrNameLst>
                                          <p:attrName>ppt_x</p:attrName>
                                        </p:attrNameLst>
                                      </p:cBhvr>
                                      <p:tavLst>
                                        <p:tav tm="0">
                                          <p:val>
                                            <p:strVal val="1+#ppt_w/2"/>
                                          </p:val>
                                        </p:tav>
                                        <p:tav tm="100000">
                                          <p:val>
                                            <p:strVal val="#ppt_x"/>
                                          </p:val>
                                        </p:tav>
                                      </p:tavLst>
                                    </p:anim>
                                    <p:anim calcmode="lin" valueType="num">
                                      <p:cBhvr additive="base">
                                        <p:cTn id="20" dur="500" fill="hold"/>
                                        <p:tgtEl>
                                          <p:spTgt spid="83"/>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87"/>
                                        </p:tgtEl>
                                        <p:attrNameLst>
                                          <p:attrName>style.visibility</p:attrName>
                                        </p:attrNameLst>
                                      </p:cBhvr>
                                      <p:to>
                                        <p:strVal val="visible"/>
                                      </p:to>
                                    </p:set>
                                    <p:anim calcmode="lin" valueType="num">
                                      <p:cBhvr additive="base">
                                        <p:cTn id="23" dur="500" fill="hold"/>
                                        <p:tgtEl>
                                          <p:spTgt spid="87"/>
                                        </p:tgtEl>
                                        <p:attrNameLst>
                                          <p:attrName>ppt_x</p:attrName>
                                        </p:attrNameLst>
                                      </p:cBhvr>
                                      <p:tavLst>
                                        <p:tav tm="0">
                                          <p:val>
                                            <p:strVal val="1+#ppt_w/2"/>
                                          </p:val>
                                        </p:tav>
                                        <p:tav tm="100000">
                                          <p:val>
                                            <p:strVal val="#ppt_x"/>
                                          </p:val>
                                        </p:tav>
                                      </p:tavLst>
                                    </p:anim>
                                    <p:anim calcmode="lin" valueType="num">
                                      <p:cBhvr additive="base">
                                        <p:cTn id="24" dur="500" fill="hold"/>
                                        <p:tgtEl>
                                          <p:spTgt spid="87"/>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89"/>
                                        </p:tgtEl>
                                        <p:attrNameLst>
                                          <p:attrName>style.visibility</p:attrName>
                                        </p:attrNameLst>
                                      </p:cBhvr>
                                      <p:to>
                                        <p:strVal val="visible"/>
                                      </p:to>
                                    </p:set>
                                    <p:anim calcmode="lin" valueType="num">
                                      <p:cBhvr additive="base">
                                        <p:cTn id="27" dur="500" fill="hold"/>
                                        <p:tgtEl>
                                          <p:spTgt spid="89"/>
                                        </p:tgtEl>
                                        <p:attrNameLst>
                                          <p:attrName>ppt_x</p:attrName>
                                        </p:attrNameLst>
                                      </p:cBhvr>
                                      <p:tavLst>
                                        <p:tav tm="0">
                                          <p:val>
                                            <p:strVal val="1+#ppt_w/2"/>
                                          </p:val>
                                        </p:tav>
                                        <p:tav tm="100000">
                                          <p:val>
                                            <p:strVal val="#ppt_x"/>
                                          </p:val>
                                        </p:tav>
                                      </p:tavLst>
                                    </p:anim>
                                    <p:anim calcmode="lin" valueType="num">
                                      <p:cBhvr additive="base">
                                        <p:cTn id="28" dur="500" fill="hold"/>
                                        <p:tgtEl>
                                          <p:spTgt spid="89"/>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1+#ppt_w/2"/>
                                          </p:val>
                                        </p:tav>
                                        <p:tav tm="100000">
                                          <p:val>
                                            <p:strVal val="#ppt_x"/>
                                          </p:val>
                                        </p:tav>
                                      </p:tavLst>
                                    </p:anim>
                                    <p:anim calcmode="lin" valueType="num">
                                      <p:cBhvr additive="base">
                                        <p:cTn id="32" dur="500" fill="hold"/>
                                        <p:tgtEl>
                                          <p:spTgt spid="91"/>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anim calcmode="lin" valueType="num">
                                      <p:cBhvr additive="base">
                                        <p:cTn id="35" dur="500" fill="hold"/>
                                        <p:tgtEl>
                                          <p:spTgt spid="95"/>
                                        </p:tgtEl>
                                        <p:attrNameLst>
                                          <p:attrName>ppt_x</p:attrName>
                                        </p:attrNameLst>
                                      </p:cBhvr>
                                      <p:tavLst>
                                        <p:tav tm="0">
                                          <p:val>
                                            <p:strVal val="1+#ppt_w/2"/>
                                          </p:val>
                                        </p:tav>
                                        <p:tav tm="100000">
                                          <p:val>
                                            <p:strVal val="#ppt_x"/>
                                          </p:val>
                                        </p:tav>
                                      </p:tavLst>
                                    </p:anim>
                                    <p:anim calcmode="lin" valueType="num">
                                      <p:cBhvr additive="base">
                                        <p:cTn id="36" dur="500" fill="hold"/>
                                        <p:tgtEl>
                                          <p:spTgt spid="95"/>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96"/>
                                        </p:tgtEl>
                                        <p:attrNameLst>
                                          <p:attrName>style.visibility</p:attrName>
                                        </p:attrNameLst>
                                      </p:cBhvr>
                                      <p:to>
                                        <p:strVal val="visible"/>
                                      </p:to>
                                    </p:set>
                                    <p:anim calcmode="lin" valueType="num">
                                      <p:cBhvr additive="base">
                                        <p:cTn id="39" dur="500" fill="hold"/>
                                        <p:tgtEl>
                                          <p:spTgt spid="96"/>
                                        </p:tgtEl>
                                        <p:attrNameLst>
                                          <p:attrName>ppt_x</p:attrName>
                                        </p:attrNameLst>
                                      </p:cBhvr>
                                      <p:tavLst>
                                        <p:tav tm="0">
                                          <p:val>
                                            <p:strVal val="1+#ppt_w/2"/>
                                          </p:val>
                                        </p:tav>
                                        <p:tav tm="100000">
                                          <p:val>
                                            <p:strVal val="#ppt_x"/>
                                          </p:val>
                                        </p:tav>
                                      </p:tavLst>
                                    </p:anim>
                                    <p:anim calcmode="lin" valueType="num">
                                      <p:cBhvr additive="base">
                                        <p:cTn id="40" dur="500" fill="hold"/>
                                        <p:tgtEl>
                                          <p:spTgt spid="96"/>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anim calcmode="lin" valueType="num">
                                      <p:cBhvr additive="base">
                                        <p:cTn id="43" dur="500" fill="hold"/>
                                        <p:tgtEl>
                                          <p:spTgt spid="97"/>
                                        </p:tgtEl>
                                        <p:attrNameLst>
                                          <p:attrName>ppt_x</p:attrName>
                                        </p:attrNameLst>
                                      </p:cBhvr>
                                      <p:tavLst>
                                        <p:tav tm="0">
                                          <p:val>
                                            <p:strVal val="1+#ppt_w/2"/>
                                          </p:val>
                                        </p:tav>
                                        <p:tav tm="100000">
                                          <p:val>
                                            <p:strVal val="#ppt_x"/>
                                          </p:val>
                                        </p:tav>
                                      </p:tavLst>
                                    </p:anim>
                                    <p:anim calcmode="lin" valueType="num">
                                      <p:cBhvr additive="base">
                                        <p:cTn id="44" dur="500" fill="hold"/>
                                        <p:tgtEl>
                                          <p:spTgt spid="97"/>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0"/>
                                  </p:stCondLst>
                                  <p:childTnLst>
                                    <p:set>
                                      <p:cBhvr>
                                        <p:cTn id="46" dur="1" fill="hold">
                                          <p:stCondLst>
                                            <p:cond delay="0"/>
                                          </p:stCondLst>
                                        </p:cTn>
                                        <p:tgtEl>
                                          <p:spTgt spid="98"/>
                                        </p:tgtEl>
                                        <p:attrNameLst>
                                          <p:attrName>style.visibility</p:attrName>
                                        </p:attrNameLst>
                                      </p:cBhvr>
                                      <p:to>
                                        <p:strVal val="visible"/>
                                      </p:to>
                                    </p:set>
                                    <p:anim calcmode="lin" valueType="num">
                                      <p:cBhvr additive="base">
                                        <p:cTn id="47" dur="500" fill="hold"/>
                                        <p:tgtEl>
                                          <p:spTgt spid="98"/>
                                        </p:tgtEl>
                                        <p:attrNameLst>
                                          <p:attrName>ppt_x</p:attrName>
                                        </p:attrNameLst>
                                      </p:cBhvr>
                                      <p:tavLst>
                                        <p:tav tm="0">
                                          <p:val>
                                            <p:strVal val="1+#ppt_w/2"/>
                                          </p:val>
                                        </p:tav>
                                        <p:tav tm="100000">
                                          <p:val>
                                            <p:strVal val="#ppt_x"/>
                                          </p:val>
                                        </p:tav>
                                      </p:tavLst>
                                    </p:anim>
                                    <p:anim calcmode="lin" valueType="num">
                                      <p:cBhvr additive="base">
                                        <p:cTn id="48" dur="500" fill="hold"/>
                                        <p:tgtEl>
                                          <p:spTgt spid="98"/>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0"/>
                                  </p:stCondLst>
                                  <p:childTnLst>
                                    <p:set>
                                      <p:cBhvr>
                                        <p:cTn id="50" dur="1" fill="hold">
                                          <p:stCondLst>
                                            <p:cond delay="0"/>
                                          </p:stCondLst>
                                        </p:cTn>
                                        <p:tgtEl>
                                          <p:spTgt spid="67"/>
                                        </p:tgtEl>
                                        <p:attrNameLst>
                                          <p:attrName>style.visibility</p:attrName>
                                        </p:attrNameLst>
                                      </p:cBhvr>
                                      <p:to>
                                        <p:strVal val="visible"/>
                                      </p:to>
                                    </p:set>
                                    <p:anim calcmode="lin" valueType="num">
                                      <p:cBhvr additive="base">
                                        <p:cTn id="51" dur="500" fill="hold"/>
                                        <p:tgtEl>
                                          <p:spTgt spid="67"/>
                                        </p:tgtEl>
                                        <p:attrNameLst>
                                          <p:attrName>ppt_x</p:attrName>
                                        </p:attrNameLst>
                                      </p:cBhvr>
                                      <p:tavLst>
                                        <p:tav tm="0">
                                          <p:val>
                                            <p:strVal val="1+#ppt_w/2"/>
                                          </p:val>
                                        </p:tav>
                                        <p:tav tm="100000">
                                          <p:val>
                                            <p:strVal val="#ppt_x"/>
                                          </p:val>
                                        </p:tav>
                                      </p:tavLst>
                                    </p:anim>
                                    <p:anim calcmode="lin" valueType="num">
                                      <p:cBhvr additive="base">
                                        <p:cTn id="52" dur="500" fill="hold"/>
                                        <p:tgtEl>
                                          <p:spTgt spid="67"/>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anim calcmode="lin" valueType="num">
                                      <p:cBhvr additive="base">
                                        <p:cTn id="55" dur="500" fill="hold"/>
                                        <p:tgtEl>
                                          <p:spTgt spid="43"/>
                                        </p:tgtEl>
                                        <p:attrNameLst>
                                          <p:attrName>ppt_x</p:attrName>
                                        </p:attrNameLst>
                                      </p:cBhvr>
                                      <p:tavLst>
                                        <p:tav tm="0">
                                          <p:val>
                                            <p:strVal val="1+#ppt_w/2"/>
                                          </p:val>
                                        </p:tav>
                                        <p:tav tm="100000">
                                          <p:val>
                                            <p:strVal val="#ppt_x"/>
                                          </p:val>
                                        </p:tav>
                                      </p:tavLst>
                                    </p:anim>
                                    <p:anim calcmode="lin" valueType="num">
                                      <p:cBhvr additive="base">
                                        <p:cTn id="56" dur="500" fill="hold"/>
                                        <p:tgtEl>
                                          <p:spTgt spid="43"/>
                                        </p:tgtEl>
                                        <p:attrNameLst>
                                          <p:attrName>ppt_y</p:attrName>
                                        </p:attrNameLst>
                                      </p:cBhvr>
                                      <p:tavLst>
                                        <p:tav tm="0">
                                          <p:val>
                                            <p:strVal val="#ppt_y"/>
                                          </p:val>
                                        </p:tav>
                                        <p:tav tm="100000">
                                          <p:val>
                                            <p:strVal val="#ppt_y"/>
                                          </p:val>
                                        </p:tav>
                                      </p:tavLst>
                                    </p:anim>
                                  </p:childTnLst>
                                </p:cTn>
                              </p:par>
                              <p:par>
                                <p:cTn id="57" presetID="2" presetClass="entr" presetSubtype="2" fill="hold" nodeType="withEffect">
                                  <p:stCondLst>
                                    <p:cond delay="0"/>
                                  </p:stCondLst>
                                  <p:childTnLst>
                                    <p:set>
                                      <p:cBhvr>
                                        <p:cTn id="58" dur="1" fill="hold">
                                          <p:stCondLst>
                                            <p:cond delay="0"/>
                                          </p:stCondLst>
                                        </p:cTn>
                                        <p:tgtEl>
                                          <p:spTgt spid="33"/>
                                        </p:tgtEl>
                                        <p:attrNameLst>
                                          <p:attrName>style.visibility</p:attrName>
                                        </p:attrNameLst>
                                      </p:cBhvr>
                                      <p:to>
                                        <p:strVal val="visible"/>
                                      </p:to>
                                    </p:set>
                                    <p:anim calcmode="lin" valueType="num">
                                      <p:cBhvr additive="base">
                                        <p:cTn id="59" dur="500" fill="hold"/>
                                        <p:tgtEl>
                                          <p:spTgt spid="33"/>
                                        </p:tgtEl>
                                        <p:attrNameLst>
                                          <p:attrName>ppt_x</p:attrName>
                                        </p:attrNameLst>
                                      </p:cBhvr>
                                      <p:tavLst>
                                        <p:tav tm="0">
                                          <p:val>
                                            <p:strVal val="1+#ppt_w/2"/>
                                          </p:val>
                                        </p:tav>
                                        <p:tav tm="100000">
                                          <p:val>
                                            <p:strVal val="#ppt_x"/>
                                          </p:val>
                                        </p:tav>
                                      </p:tavLst>
                                    </p:anim>
                                    <p:anim calcmode="lin" valueType="num">
                                      <p:cBhvr additive="base">
                                        <p:cTn id="60" dur="500" fill="hold"/>
                                        <p:tgtEl>
                                          <p:spTgt spid="33"/>
                                        </p:tgtEl>
                                        <p:attrNameLst>
                                          <p:attrName>ppt_y</p:attrName>
                                        </p:attrNameLst>
                                      </p:cBhvr>
                                      <p:tavLst>
                                        <p:tav tm="0">
                                          <p:val>
                                            <p:strVal val="#ppt_y"/>
                                          </p:val>
                                        </p:tav>
                                        <p:tav tm="100000">
                                          <p:val>
                                            <p:strVal val="#ppt_y"/>
                                          </p:val>
                                        </p:tav>
                                      </p:tavLst>
                                    </p:anim>
                                  </p:childTnLst>
                                </p:cTn>
                              </p:par>
                              <p:par>
                                <p:cTn id="61" presetID="2" presetClass="entr" presetSubtype="2" fill="hold" nodeType="withEffect">
                                  <p:stCondLst>
                                    <p:cond delay="0"/>
                                  </p:stCondLst>
                                  <p:childTnLst>
                                    <p:set>
                                      <p:cBhvr>
                                        <p:cTn id="62" dur="1" fill="hold">
                                          <p:stCondLst>
                                            <p:cond delay="0"/>
                                          </p:stCondLst>
                                        </p:cTn>
                                        <p:tgtEl>
                                          <p:spTgt spid="90"/>
                                        </p:tgtEl>
                                        <p:attrNameLst>
                                          <p:attrName>style.visibility</p:attrName>
                                        </p:attrNameLst>
                                      </p:cBhvr>
                                      <p:to>
                                        <p:strVal val="visible"/>
                                      </p:to>
                                    </p:set>
                                    <p:anim calcmode="lin" valueType="num">
                                      <p:cBhvr additive="base">
                                        <p:cTn id="63" dur="500" fill="hold"/>
                                        <p:tgtEl>
                                          <p:spTgt spid="90"/>
                                        </p:tgtEl>
                                        <p:attrNameLst>
                                          <p:attrName>ppt_x</p:attrName>
                                        </p:attrNameLst>
                                      </p:cBhvr>
                                      <p:tavLst>
                                        <p:tav tm="0">
                                          <p:val>
                                            <p:strVal val="1+#ppt_w/2"/>
                                          </p:val>
                                        </p:tav>
                                        <p:tav tm="100000">
                                          <p:val>
                                            <p:strVal val="#ppt_x"/>
                                          </p:val>
                                        </p:tav>
                                      </p:tavLst>
                                    </p:anim>
                                    <p:anim calcmode="lin" valueType="num">
                                      <p:cBhvr additive="base">
                                        <p:cTn id="64" dur="500" fill="hold"/>
                                        <p:tgtEl>
                                          <p:spTgt spid="90"/>
                                        </p:tgtEl>
                                        <p:attrNameLst>
                                          <p:attrName>ppt_y</p:attrName>
                                        </p:attrNameLst>
                                      </p:cBhvr>
                                      <p:tavLst>
                                        <p:tav tm="0">
                                          <p:val>
                                            <p:strVal val="#ppt_y"/>
                                          </p:val>
                                        </p:tav>
                                        <p:tav tm="100000">
                                          <p:val>
                                            <p:strVal val="#ppt_y"/>
                                          </p:val>
                                        </p:tav>
                                      </p:tavLst>
                                    </p:anim>
                                  </p:childTnLst>
                                </p:cTn>
                              </p:par>
                              <p:par>
                                <p:cTn id="65" presetID="2" presetClass="entr" presetSubtype="2" fill="hold" nodeType="withEffect">
                                  <p:stCondLst>
                                    <p:cond delay="0"/>
                                  </p:stCondLst>
                                  <p:childTnLst>
                                    <p:set>
                                      <p:cBhvr>
                                        <p:cTn id="66" dur="1" fill="hold">
                                          <p:stCondLst>
                                            <p:cond delay="0"/>
                                          </p:stCondLst>
                                        </p:cTn>
                                        <p:tgtEl>
                                          <p:spTgt spid="88"/>
                                        </p:tgtEl>
                                        <p:attrNameLst>
                                          <p:attrName>style.visibility</p:attrName>
                                        </p:attrNameLst>
                                      </p:cBhvr>
                                      <p:to>
                                        <p:strVal val="visible"/>
                                      </p:to>
                                    </p:set>
                                    <p:anim calcmode="lin" valueType="num">
                                      <p:cBhvr additive="base">
                                        <p:cTn id="67" dur="500" fill="hold"/>
                                        <p:tgtEl>
                                          <p:spTgt spid="88"/>
                                        </p:tgtEl>
                                        <p:attrNameLst>
                                          <p:attrName>ppt_x</p:attrName>
                                        </p:attrNameLst>
                                      </p:cBhvr>
                                      <p:tavLst>
                                        <p:tav tm="0">
                                          <p:val>
                                            <p:strVal val="1+#ppt_w/2"/>
                                          </p:val>
                                        </p:tav>
                                        <p:tav tm="100000">
                                          <p:val>
                                            <p:strVal val="#ppt_x"/>
                                          </p:val>
                                        </p:tav>
                                      </p:tavLst>
                                    </p:anim>
                                    <p:anim calcmode="lin" valueType="num">
                                      <p:cBhvr additive="base">
                                        <p:cTn id="68" dur="500" fill="hold"/>
                                        <p:tgtEl>
                                          <p:spTgt spid="88"/>
                                        </p:tgtEl>
                                        <p:attrNameLst>
                                          <p:attrName>ppt_y</p:attrName>
                                        </p:attrNameLst>
                                      </p:cBhvr>
                                      <p:tavLst>
                                        <p:tav tm="0">
                                          <p:val>
                                            <p:strVal val="#ppt_y"/>
                                          </p:val>
                                        </p:tav>
                                        <p:tav tm="100000">
                                          <p:val>
                                            <p:strVal val="#ppt_y"/>
                                          </p:val>
                                        </p:tav>
                                      </p:tavLst>
                                    </p:anim>
                                  </p:childTnLst>
                                </p:cTn>
                              </p:par>
                              <p:par>
                                <p:cTn id="69" presetID="2" presetClass="entr" presetSubtype="2" fill="hold" nodeType="withEffect">
                                  <p:stCondLst>
                                    <p:cond delay="0"/>
                                  </p:stCondLst>
                                  <p:childTnLst>
                                    <p:set>
                                      <p:cBhvr>
                                        <p:cTn id="70" dur="1" fill="hold">
                                          <p:stCondLst>
                                            <p:cond delay="0"/>
                                          </p:stCondLst>
                                        </p:cTn>
                                        <p:tgtEl>
                                          <p:spTgt spid="3"/>
                                        </p:tgtEl>
                                        <p:attrNameLst>
                                          <p:attrName>style.visibility</p:attrName>
                                        </p:attrNameLst>
                                      </p:cBhvr>
                                      <p:to>
                                        <p:strVal val="visible"/>
                                      </p:to>
                                    </p:set>
                                    <p:anim calcmode="lin" valueType="num">
                                      <p:cBhvr additive="base">
                                        <p:cTn id="71" dur="500" fill="hold"/>
                                        <p:tgtEl>
                                          <p:spTgt spid="3"/>
                                        </p:tgtEl>
                                        <p:attrNameLst>
                                          <p:attrName>ppt_x</p:attrName>
                                        </p:attrNameLst>
                                      </p:cBhvr>
                                      <p:tavLst>
                                        <p:tav tm="0">
                                          <p:val>
                                            <p:strVal val="1+#ppt_w/2"/>
                                          </p:val>
                                        </p:tav>
                                        <p:tav tm="100000">
                                          <p:val>
                                            <p:strVal val="#ppt_x"/>
                                          </p:val>
                                        </p:tav>
                                      </p:tavLst>
                                    </p:anim>
                                    <p:anim calcmode="lin" valueType="num">
                                      <p:cBhvr additive="base">
                                        <p:cTn id="72" dur="500" fill="hold"/>
                                        <p:tgtEl>
                                          <p:spTgt spid="3"/>
                                        </p:tgtEl>
                                        <p:attrNameLst>
                                          <p:attrName>ppt_y</p:attrName>
                                        </p:attrNameLst>
                                      </p:cBhvr>
                                      <p:tavLst>
                                        <p:tav tm="0">
                                          <p:val>
                                            <p:strVal val="#ppt_y"/>
                                          </p:val>
                                        </p:tav>
                                        <p:tav tm="100000">
                                          <p:val>
                                            <p:strVal val="#ppt_y"/>
                                          </p:val>
                                        </p:tav>
                                      </p:tavLst>
                                    </p:anim>
                                  </p:childTnLst>
                                </p:cTn>
                              </p:par>
                              <p:par>
                                <p:cTn id="73" presetID="2" presetClass="entr" presetSubtype="2" fill="hold" nodeType="withEffect">
                                  <p:stCondLst>
                                    <p:cond delay="0"/>
                                  </p:stCondLst>
                                  <p:childTnLst>
                                    <p:set>
                                      <p:cBhvr>
                                        <p:cTn id="74" dur="1" fill="hold">
                                          <p:stCondLst>
                                            <p:cond delay="0"/>
                                          </p:stCondLst>
                                        </p:cTn>
                                        <p:tgtEl>
                                          <p:spTgt spid="4"/>
                                        </p:tgtEl>
                                        <p:attrNameLst>
                                          <p:attrName>style.visibility</p:attrName>
                                        </p:attrNameLst>
                                      </p:cBhvr>
                                      <p:to>
                                        <p:strVal val="visible"/>
                                      </p:to>
                                    </p:set>
                                    <p:anim calcmode="lin" valueType="num">
                                      <p:cBhvr additive="base">
                                        <p:cTn id="75" dur="500" fill="hold"/>
                                        <p:tgtEl>
                                          <p:spTgt spid="4"/>
                                        </p:tgtEl>
                                        <p:attrNameLst>
                                          <p:attrName>ppt_x</p:attrName>
                                        </p:attrNameLst>
                                      </p:cBhvr>
                                      <p:tavLst>
                                        <p:tav tm="0">
                                          <p:val>
                                            <p:strVal val="1+#ppt_w/2"/>
                                          </p:val>
                                        </p:tav>
                                        <p:tav tm="100000">
                                          <p:val>
                                            <p:strVal val="#ppt_x"/>
                                          </p:val>
                                        </p:tav>
                                      </p:tavLst>
                                    </p:anim>
                                    <p:anim calcmode="lin" valueType="num">
                                      <p:cBhvr additive="base">
                                        <p:cTn id="76" dur="500" fill="hold"/>
                                        <p:tgtEl>
                                          <p:spTgt spid="4"/>
                                        </p:tgtEl>
                                        <p:attrNameLst>
                                          <p:attrName>ppt_y</p:attrName>
                                        </p:attrNameLst>
                                      </p:cBhvr>
                                      <p:tavLst>
                                        <p:tav tm="0">
                                          <p:val>
                                            <p:strVal val="#ppt_y"/>
                                          </p:val>
                                        </p:tav>
                                        <p:tav tm="100000">
                                          <p:val>
                                            <p:strVal val="#ppt_y"/>
                                          </p:val>
                                        </p:tav>
                                      </p:tavLst>
                                    </p:anim>
                                  </p:childTnLst>
                                </p:cTn>
                              </p:par>
                              <p:par>
                                <p:cTn id="77" presetID="2" presetClass="entr" presetSubtype="2" fill="hold" nodeType="withEffect">
                                  <p:stCondLst>
                                    <p:cond delay="0"/>
                                  </p:stCondLst>
                                  <p:childTnLst>
                                    <p:set>
                                      <p:cBhvr>
                                        <p:cTn id="78" dur="1" fill="hold">
                                          <p:stCondLst>
                                            <p:cond delay="0"/>
                                          </p:stCondLst>
                                        </p:cTn>
                                        <p:tgtEl>
                                          <p:spTgt spid="5"/>
                                        </p:tgtEl>
                                        <p:attrNameLst>
                                          <p:attrName>style.visibility</p:attrName>
                                        </p:attrNameLst>
                                      </p:cBhvr>
                                      <p:to>
                                        <p:strVal val="visible"/>
                                      </p:to>
                                    </p:set>
                                    <p:anim calcmode="lin" valueType="num">
                                      <p:cBhvr additive="base">
                                        <p:cTn id="79" dur="500" fill="hold"/>
                                        <p:tgtEl>
                                          <p:spTgt spid="5"/>
                                        </p:tgtEl>
                                        <p:attrNameLst>
                                          <p:attrName>ppt_x</p:attrName>
                                        </p:attrNameLst>
                                      </p:cBhvr>
                                      <p:tavLst>
                                        <p:tav tm="0">
                                          <p:val>
                                            <p:strVal val="1+#ppt_w/2"/>
                                          </p:val>
                                        </p:tav>
                                        <p:tav tm="100000">
                                          <p:val>
                                            <p:strVal val="#ppt_x"/>
                                          </p:val>
                                        </p:tav>
                                      </p:tavLst>
                                    </p:anim>
                                    <p:anim calcmode="lin" valueType="num">
                                      <p:cBhvr additive="base">
                                        <p:cTn id="80" dur="500" fill="hold"/>
                                        <p:tgtEl>
                                          <p:spTgt spid="5"/>
                                        </p:tgtEl>
                                        <p:attrNameLst>
                                          <p:attrName>ppt_y</p:attrName>
                                        </p:attrNameLst>
                                      </p:cBhvr>
                                      <p:tavLst>
                                        <p:tav tm="0">
                                          <p:val>
                                            <p:strVal val="#ppt_y"/>
                                          </p:val>
                                        </p:tav>
                                        <p:tav tm="100000">
                                          <p:val>
                                            <p:strVal val="#ppt_y"/>
                                          </p:val>
                                        </p:tav>
                                      </p:tavLst>
                                    </p:anim>
                                  </p:childTnLst>
                                </p:cTn>
                              </p:par>
                              <p:par>
                                <p:cTn id="81" presetID="2" presetClass="entr" presetSubtype="2" fill="hold" nodeType="withEffect">
                                  <p:stCondLst>
                                    <p:cond delay="0"/>
                                  </p:stCondLst>
                                  <p:childTnLst>
                                    <p:set>
                                      <p:cBhvr>
                                        <p:cTn id="82" dur="1" fill="hold">
                                          <p:stCondLst>
                                            <p:cond delay="0"/>
                                          </p:stCondLst>
                                        </p:cTn>
                                        <p:tgtEl>
                                          <p:spTgt spid="45"/>
                                        </p:tgtEl>
                                        <p:attrNameLst>
                                          <p:attrName>style.visibility</p:attrName>
                                        </p:attrNameLst>
                                      </p:cBhvr>
                                      <p:to>
                                        <p:strVal val="visible"/>
                                      </p:to>
                                    </p:set>
                                    <p:anim calcmode="lin" valueType="num">
                                      <p:cBhvr additive="base">
                                        <p:cTn id="83" dur="500" fill="hold"/>
                                        <p:tgtEl>
                                          <p:spTgt spid="45"/>
                                        </p:tgtEl>
                                        <p:attrNameLst>
                                          <p:attrName>ppt_x</p:attrName>
                                        </p:attrNameLst>
                                      </p:cBhvr>
                                      <p:tavLst>
                                        <p:tav tm="0">
                                          <p:val>
                                            <p:strVal val="1+#ppt_w/2"/>
                                          </p:val>
                                        </p:tav>
                                        <p:tav tm="100000">
                                          <p:val>
                                            <p:strVal val="#ppt_x"/>
                                          </p:val>
                                        </p:tav>
                                      </p:tavLst>
                                    </p:anim>
                                    <p:anim calcmode="lin" valueType="num">
                                      <p:cBhvr additive="base">
                                        <p:cTn id="84" dur="500" fill="hold"/>
                                        <p:tgtEl>
                                          <p:spTgt spid="45"/>
                                        </p:tgtEl>
                                        <p:attrNameLst>
                                          <p:attrName>ppt_y</p:attrName>
                                        </p:attrNameLst>
                                      </p:cBhvr>
                                      <p:tavLst>
                                        <p:tav tm="0">
                                          <p:val>
                                            <p:strVal val="#ppt_y"/>
                                          </p:val>
                                        </p:tav>
                                        <p:tav tm="100000">
                                          <p:val>
                                            <p:strVal val="#ppt_y"/>
                                          </p:val>
                                        </p:tav>
                                      </p:tavLst>
                                    </p:anim>
                                  </p:childTnLst>
                                </p:cTn>
                              </p:par>
                              <p:par>
                                <p:cTn id="85" presetID="2" presetClass="entr" presetSubtype="2" fill="hold" nodeType="withEffect">
                                  <p:stCondLst>
                                    <p:cond delay="0"/>
                                  </p:stCondLst>
                                  <p:childTnLst>
                                    <p:set>
                                      <p:cBhvr>
                                        <p:cTn id="86" dur="1" fill="hold">
                                          <p:stCondLst>
                                            <p:cond delay="0"/>
                                          </p:stCondLst>
                                        </p:cTn>
                                        <p:tgtEl>
                                          <p:spTgt spid="47"/>
                                        </p:tgtEl>
                                        <p:attrNameLst>
                                          <p:attrName>style.visibility</p:attrName>
                                        </p:attrNameLst>
                                      </p:cBhvr>
                                      <p:to>
                                        <p:strVal val="visible"/>
                                      </p:to>
                                    </p:set>
                                    <p:anim calcmode="lin" valueType="num">
                                      <p:cBhvr additive="base">
                                        <p:cTn id="87" dur="500" fill="hold"/>
                                        <p:tgtEl>
                                          <p:spTgt spid="47"/>
                                        </p:tgtEl>
                                        <p:attrNameLst>
                                          <p:attrName>ppt_x</p:attrName>
                                        </p:attrNameLst>
                                      </p:cBhvr>
                                      <p:tavLst>
                                        <p:tav tm="0">
                                          <p:val>
                                            <p:strVal val="1+#ppt_w/2"/>
                                          </p:val>
                                        </p:tav>
                                        <p:tav tm="100000">
                                          <p:val>
                                            <p:strVal val="#ppt_x"/>
                                          </p:val>
                                        </p:tav>
                                      </p:tavLst>
                                    </p:anim>
                                    <p:anim calcmode="lin" valueType="num">
                                      <p:cBhvr additive="base">
                                        <p:cTn id="88" dur="500" fill="hold"/>
                                        <p:tgtEl>
                                          <p:spTgt spid="47"/>
                                        </p:tgtEl>
                                        <p:attrNameLst>
                                          <p:attrName>ppt_y</p:attrName>
                                        </p:attrNameLst>
                                      </p:cBhvr>
                                      <p:tavLst>
                                        <p:tav tm="0">
                                          <p:val>
                                            <p:strVal val="#ppt_y"/>
                                          </p:val>
                                        </p:tav>
                                        <p:tav tm="100000">
                                          <p:val>
                                            <p:strVal val="#ppt_y"/>
                                          </p:val>
                                        </p:tav>
                                      </p:tavLst>
                                    </p:anim>
                                  </p:childTnLst>
                                </p:cTn>
                              </p:par>
                              <p:par>
                                <p:cTn id="89" presetID="2" presetClass="entr" presetSubtype="2" fill="hold" nodeType="withEffect">
                                  <p:stCondLst>
                                    <p:cond delay="0"/>
                                  </p:stCondLst>
                                  <p:childTnLst>
                                    <p:set>
                                      <p:cBhvr>
                                        <p:cTn id="90" dur="1" fill="hold">
                                          <p:stCondLst>
                                            <p:cond delay="0"/>
                                          </p:stCondLst>
                                        </p:cTn>
                                        <p:tgtEl>
                                          <p:spTgt spid="46"/>
                                        </p:tgtEl>
                                        <p:attrNameLst>
                                          <p:attrName>style.visibility</p:attrName>
                                        </p:attrNameLst>
                                      </p:cBhvr>
                                      <p:to>
                                        <p:strVal val="visible"/>
                                      </p:to>
                                    </p:set>
                                    <p:anim calcmode="lin" valueType="num">
                                      <p:cBhvr additive="base">
                                        <p:cTn id="91" dur="500" fill="hold"/>
                                        <p:tgtEl>
                                          <p:spTgt spid="46"/>
                                        </p:tgtEl>
                                        <p:attrNameLst>
                                          <p:attrName>ppt_x</p:attrName>
                                        </p:attrNameLst>
                                      </p:cBhvr>
                                      <p:tavLst>
                                        <p:tav tm="0">
                                          <p:val>
                                            <p:strVal val="1+#ppt_w/2"/>
                                          </p:val>
                                        </p:tav>
                                        <p:tav tm="100000">
                                          <p:val>
                                            <p:strVal val="#ppt_x"/>
                                          </p:val>
                                        </p:tav>
                                      </p:tavLst>
                                    </p:anim>
                                    <p:anim calcmode="lin" valueType="num">
                                      <p:cBhvr additive="base">
                                        <p:cTn id="92" dur="500" fill="hold"/>
                                        <p:tgtEl>
                                          <p:spTgt spid="46"/>
                                        </p:tgtEl>
                                        <p:attrNameLst>
                                          <p:attrName>ppt_y</p:attrName>
                                        </p:attrNameLst>
                                      </p:cBhvr>
                                      <p:tavLst>
                                        <p:tav tm="0">
                                          <p:val>
                                            <p:strVal val="#ppt_y"/>
                                          </p:val>
                                        </p:tav>
                                        <p:tav tm="100000">
                                          <p:val>
                                            <p:strVal val="#ppt_y"/>
                                          </p:val>
                                        </p:tav>
                                      </p:tavLst>
                                    </p:anim>
                                  </p:childTnLst>
                                </p:cTn>
                              </p:par>
                              <p:par>
                                <p:cTn id="93" presetID="2" presetClass="entr" presetSubtype="2" fill="hold" nodeType="withEffect">
                                  <p:stCondLst>
                                    <p:cond delay="0"/>
                                  </p:stCondLst>
                                  <p:childTnLst>
                                    <p:set>
                                      <p:cBhvr>
                                        <p:cTn id="94" dur="1" fill="hold">
                                          <p:stCondLst>
                                            <p:cond delay="0"/>
                                          </p:stCondLst>
                                        </p:cTn>
                                        <p:tgtEl>
                                          <p:spTgt spid="6"/>
                                        </p:tgtEl>
                                        <p:attrNameLst>
                                          <p:attrName>style.visibility</p:attrName>
                                        </p:attrNameLst>
                                      </p:cBhvr>
                                      <p:to>
                                        <p:strVal val="visible"/>
                                      </p:to>
                                    </p:set>
                                    <p:anim calcmode="lin" valueType="num">
                                      <p:cBhvr additive="base">
                                        <p:cTn id="95" dur="500" fill="hold"/>
                                        <p:tgtEl>
                                          <p:spTgt spid="6"/>
                                        </p:tgtEl>
                                        <p:attrNameLst>
                                          <p:attrName>ppt_x</p:attrName>
                                        </p:attrNameLst>
                                      </p:cBhvr>
                                      <p:tavLst>
                                        <p:tav tm="0">
                                          <p:val>
                                            <p:strVal val="1+#ppt_w/2"/>
                                          </p:val>
                                        </p:tav>
                                        <p:tav tm="100000">
                                          <p:val>
                                            <p:strVal val="#ppt_x"/>
                                          </p:val>
                                        </p:tav>
                                      </p:tavLst>
                                    </p:anim>
                                    <p:anim calcmode="lin" valueType="num">
                                      <p:cBhvr additive="base">
                                        <p:cTn id="96"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1"/>
          <p:cNvSpPr>
            <a:spLocks noGrp="1"/>
          </p:cNvSpPr>
          <p:nvPr>
            <p:ph type="title" idx="4294967295"/>
          </p:nvPr>
        </p:nvSpPr>
        <p:spPr>
          <a:xfrm>
            <a:off x="238746" y="318472"/>
            <a:ext cx="11887200" cy="914400"/>
          </a:xfrm>
        </p:spPr>
        <p:txBody>
          <a:bodyPr/>
          <a:lstStyle/>
          <a:p>
            <a:r>
              <a:rPr lang="en-US" dirty="0"/>
              <a:t>Azure </a:t>
            </a:r>
            <a:r>
              <a:rPr lang="en-US" dirty="0" err="1"/>
              <a:t>IoT</a:t>
            </a:r>
            <a:r>
              <a:rPr lang="en-US" dirty="0"/>
              <a:t> Reference Architecture</a:t>
            </a:r>
          </a:p>
        </p:txBody>
      </p:sp>
      <p:grpSp>
        <p:nvGrpSpPr>
          <p:cNvPr id="2" name="Group 1"/>
          <p:cNvGrpSpPr/>
          <p:nvPr/>
        </p:nvGrpSpPr>
        <p:grpSpPr>
          <a:xfrm>
            <a:off x="656428" y="1402658"/>
            <a:ext cx="10998730" cy="4550454"/>
            <a:chOff x="656428" y="1402658"/>
            <a:chExt cx="10998730" cy="4550454"/>
          </a:xfrm>
        </p:grpSpPr>
        <p:cxnSp>
          <p:nvCxnSpPr>
            <p:cNvPr id="104" name="Straight Arrow Connector 103"/>
            <p:cNvCxnSpPr/>
            <p:nvPr/>
          </p:nvCxnSpPr>
          <p:spPr>
            <a:xfrm flipV="1">
              <a:off x="2166829" y="3020220"/>
              <a:ext cx="1865313" cy="758"/>
            </a:xfrm>
            <a:prstGeom prst="straightConnector1">
              <a:avLst/>
            </a:prstGeom>
            <a:noFill/>
            <a:ln w="12700" cap="flat" cmpd="sng" algn="ctr">
              <a:solidFill>
                <a:srgbClr val="FFFFFF"/>
              </a:solidFill>
              <a:prstDash val="solid"/>
              <a:miter lim="800000"/>
              <a:headEnd type="triangle" w="med" len="med"/>
              <a:tailEnd type="triangle" w="med" len="med"/>
            </a:ln>
            <a:effectLst/>
          </p:spPr>
        </p:cxnSp>
        <p:sp>
          <p:nvSpPr>
            <p:cNvPr id="107" name="Oval 106"/>
            <p:cNvSpPr/>
            <p:nvPr/>
          </p:nvSpPr>
          <p:spPr>
            <a:xfrm>
              <a:off x="8725165" y="3514037"/>
              <a:ext cx="207680" cy="203317"/>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defTabSz="913698">
                <a:defRPr/>
              </a:pPr>
              <a:endParaRPr lang="en-US" sz="1096" kern="0">
                <a:solidFill>
                  <a:prstClr val="white"/>
                </a:solidFill>
                <a:cs typeface="Arial" panose="020B0604020202020204" pitchFamily="34" charset="0"/>
              </a:endParaRPr>
            </a:p>
          </p:txBody>
        </p:sp>
        <p:sp>
          <p:nvSpPr>
            <p:cNvPr id="108" name="Oval 107"/>
            <p:cNvSpPr/>
            <p:nvPr/>
          </p:nvSpPr>
          <p:spPr>
            <a:xfrm>
              <a:off x="8725165" y="3514037"/>
              <a:ext cx="207680" cy="203317"/>
            </a:xfrm>
            <a:prstGeom prst="ellipse">
              <a:avLst/>
            </a:prstGeom>
            <a:solidFill>
              <a:srgbClr val="5B9BD5"/>
            </a:solidFill>
            <a:ln w="12700" cap="flat" cmpd="sng" algn="ctr">
              <a:solidFill>
                <a:srgbClr val="5B9BD5">
                  <a:shade val="50000"/>
                </a:srgbClr>
              </a:solidFill>
              <a:prstDash val="dash"/>
              <a:miter lim="800000"/>
            </a:ln>
            <a:effectLst/>
          </p:spPr>
          <p:txBody>
            <a:bodyPr rtlCol="0" anchor="ctr"/>
            <a:lstStyle/>
            <a:p>
              <a:pPr defTabSz="913698">
                <a:defRPr/>
              </a:pPr>
              <a:endParaRPr lang="en-US" sz="1096" kern="0">
                <a:solidFill>
                  <a:prstClr val="white"/>
                </a:solidFill>
                <a:cs typeface="Arial" panose="020B0604020202020204" pitchFamily="34" charset="0"/>
              </a:endParaRPr>
            </a:p>
          </p:txBody>
        </p:sp>
        <p:sp>
          <p:nvSpPr>
            <p:cNvPr id="109" name="Rectangle 108"/>
            <p:cNvSpPr/>
            <p:nvPr/>
          </p:nvSpPr>
          <p:spPr>
            <a:xfrm>
              <a:off x="4133935" y="2278062"/>
              <a:ext cx="5486400" cy="3675050"/>
            </a:xfrm>
            <a:prstGeom prst="rect">
              <a:avLst/>
            </a:prstGeom>
            <a:solidFill>
              <a:srgbClr val="021939"/>
            </a:solidFill>
            <a:ln w="12700">
              <a:noFill/>
            </a:ln>
          </p:spPr>
          <p:style>
            <a:lnRef idx="2">
              <a:schemeClr val="accent1"/>
            </a:lnRef>
            <a:fillRef idx="1">
              <a:schemeClr val="lt1"/>
            </a:fillRef>
            <a:effectRef idx="0">
              <a:schemeClr val="accent1"/>
            </a:effectRef>
            <a:fontRef idx="minor">
              <a:schemeClr val="dk1"/>
            </a:fontRef>
          </p:style>
          <p:txBody>
            <a:bodyPr rtlCol="0" anchor="ctr"/>
            <a:lstStyle/>
            <a:p>
              <a:pPr defTabSz="913698">
                <a:defRPr/>
              </a:pPr>
              <a:endParaRPr lang="en-US" sz="1096" kern="0" dirty="0">
                <a:solidFill>
                  <a:prstClr val="black"/>
                </a:solidFill>
                <a:cs typeface="Arial" panose="020B0604020202020204" pitchFamily="34" charset="0"/>
              </a:endParaRPr>
            </a:p>
          </p:txBody>
        </p:sp>
        <p:cxnSp>
          <p:nvCxnSpPr>
            <p:cNvPr id="114" name="Straight Arrow Connector 113"/>
            <p:cNvCxnSpPr/>
            <p:nvPr/>
          </p:nvCxnSpPr>
          <p:spPr>
            <a:xfrm flipH="1">
              <a:off x="7883965" y="2843796"/>
              <a:ext cx="20" cy="248724"/>
            </a:xfrm>
            <a:prstGeom prst="straightConnector1">
              <a:avLst/>
            </a:prstGeom>
            <a:noFill/>
            <a:ln w="12700" cap="flat" cmpd="sng" algn="ctr">
              <a:solidFill>
                <a:srgbClr val="FFFFFF"/>
              </a:solidFill>
              <a:prstDash val="solid"/>
              <a:miter lim="800000"/>
              <a:tailEnd type="triangle"/>
            </a:ln>
            <a:effectLst/>
          </p:spPr>
        </p:cxnSp>
        <p:sp>
          <p:nvSpPr>
            <p:cNvPr id="110" name="Rectangle 109"/>
            <p:cNvSpPr/>
            <p:nvPr/>
          </p:nvSpPr>
          <p:spPr>
            <a:xfrm>
              <a:off x="7276461" y="2463933"/>
              <a:ext cx="2056213" cy="394630"/>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Solution Portal</a:t>
              </a:r>
            </a:p>
          </p:txBody>
        </p:sp>
        <p:cxnSp>
          <p:nvCxnSpPr>
            <p:cNvPr id="52" name="Straight Arrow Connector 51"/>
            <p:cNvCxnSpPr/>
            <p:nvPr/>
          </p:nvCxnSpPr>
          <p:spPr>
            <a:xfrm flipV="1">
              <a:off x="8829001" y="3717354"/>
              <a:ext cx="0" cy="302499"/>
            </a:xfrm>
            <a:prstGeom prst="straightConnector1">
              <a:avLst/>
            </a:prstGeom>
            <a:noFill/>
            <a:ln w="12700" cap="flat" cmpd="sng" algn="ctr">
              <a:solidFill>
                <a:srgbClr val="FFFFFF"/>
              </a:solidFill>
              <a:prstDash val="solid"/>
              <a:miter lim="800000"/>
              <a:tailEnd type="triangle"/>
            </a:ln>
            <a:effectLst/>
          </p:spPr>
        </p:cxnSp>
        <p:sp>
          <p:nvSpPr>
            <p:cNvPr id="111" name="Rectangle 110"/>
            <p:cNvSpPr/>
            <p:nvPr/>
          </p:nvSpPr>
          <p:spPr>
            <a:xfrm>
              <a:off x="5324079" y="2463933"/>
              <a:ext cx="1890074" cy="394630"/>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Provisioning API</a:t>
              </a:r>
            </a:p>
          </p:txBody>
        </p:sp>
        <p:sp>
          <p:nvSpPr>
            <p:cNvPr id="112" name="Rectangle 111"/>
            <p:cNvSpPr/>
            <p:nvPr/>
          </p:nvSpPr>
          <p:spPr>
            <a:xfrm>
              <a:off x="5324081" y="3107288"/>
              <a:ext cx="3073944" cy="295972"/>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Identity &amp; Registry Stores</a:t>
              </a:r>
            </a:p>
          </p:txBody>
        </p:sp>
        <p:cxnSp>
          <p:nvCxnSpPr>
            <p:cNvPr id="113" name="Straight Arrow Connector 112"/>
            <p:cNvCxnSpPr>
              <a:stCxn id="111" idx="2"/>
            </p:cNvCxnSpPr>
            <p:nvPr/>
          </p:nvCxnSpPr>
          <p:spPr>
            <a:xfrm flipH="1">
              <a:off x="6269096" y="2858564"/>
              <a:ext cx="20" cy="248724"/>
            </a:xfrm>
            <a:prstGeom prst="straightConnector1">
              <a:avLst/>
            </a:prstGeom>
            <a:noFill/>
            <a:ln w="12700" cap="flat" cmpd="sng" algn="ctr">
              <a:solidFill>
                <a:srgbClr val="FFFFFF"/>
              </a:solidFill>
              <a:prstDash val="solid"/>
              <a:miter lim="800000"/>
              <a:tailEnd type="triangle"/>
            </a:ln>
            <a:effectLst/>
          </p:spPr>
        </p:cxnSp>
        <p:cxnSp>
          <p:nvCxnSpPr>
            <p:cNvPr id="115" name="Straight Arrow Connector 114"/>
            <p:cNvCxnSpPr/>
            <p:nvPr/>
          </p:nvCxnSpPr>
          <p:spPr>
            <a:xfrm flipH="1">
              <a:off x="8829002" y="2858564"/>
              <a:ext cx="20" cy="248724"/>
            </a:xfrm>
            <a:prstGeom prst="straightConnector1">
              <a:avLst/>
            </a:prstGeom>
            <a:noFill/>
            <a:ln w="12700" cap="flat" cmpd="sng" algn="ctr">
              <a:solidFill>
                <a:srgbClr val="FFFFFF"/>
              </a:solidFill>
              <a:prstDash val="solid"/>
              <a:miter lim="800000"/>
              <a:tailEnd type="triangle"/>
            </a:ln>
            <a:effectLst/>
          </p:spPr>
        </p:cxnSp>
        <p:sp>
          <p:nvSpPr>
            <p:cNvPr id="128" name="Oval 127"/>
            <p:cNvSpPr/>
            <p:nvPr/>
          </p:nvSpPr>
          <p:spPr>
            <a:xfrm>
              <a:off x="8725165" y="3514037"/>
              <a:ext cx="207680" cy="203317"/>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defTabSz="913698">
                <a:defRPr/>
              </a:pPr>
              <a:endParaRPr lang="en-US" sz="1096" kern="0">
                <a:solidFill>
                  <a:prstClr val="white"/>
                </a:solidFill>
                <a:cs typeface="Arial" panose="020B0604020202020204" pitchFamily="34" charset="0"/>
              </a:endParaRPr>
            </a:p>
          </p:txBody>
        </p:sp>
        <p:sp>
          <p:nvSpPr>
            <p:cNvPr id="129" name="Rectangle 128"/>
            <p:cNvSpPr/>
            <p:nvPr/>
          </p:nvSpPr>
          <p:spPr>
            <a:xfrm>
              <a:off x="5324080" y="3926265"/>
              <a:ext cx="4008594" cy="372540"/>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Stream Event Processor</a:t>
              </a:r>
            </a:p>
          </p:txBody>
        </p:sp>
        <p:sp>
          <p:nvSpPr>
            <p:cNvPr id="132" name="Rectangle 131"/>
            <p:cNvSpPr/>
            <p:nvPr/>
          </p:nvSpPr>
          <p:spPr>
            <a:xfrm>
              <a:off x="8220070" y="4385731"/>
              <a:ext cx="1051532" cy="971215"/>
            </a:xfrm>
            <a:prstGeom prst="rect">
              <a:avLst/>
            </a:prstGeom>
            <a:solidFill>
              <a:srgbClr val="5EB6DA"/>
            </a:solidFill>
            <a:ln w="12700" cap="flat" cmpd="sng" algn="ctr">
              <a:noFill/>
              <a:prstDash val="solid"/>
              <a:miter lim="800000"/>
            </a:ln>
            <a:effectLst/>
          </p:spPr>
          <p:txBody>
            <a:bodyPr rtlCol="0" anchor="t"/>
            <a:lstStyle/>
            <a:p>
              <a:pPr defTabSz="913698"/>
              <a:r>
                <a:rPr lang="en-US" sz="1399" kern="0" dirty="0">
                  <a:solidFill>
                    <a:srgbClr val="FFFFFF"/>
                  </a:solidFill>
                  <a:cs typeface="Arial" panose="020B0604020202020204" pitchFamily="34" charset="0"/>
                </a:rPr>
                <a:t>Analytics/ Machine Learning</a:t>
              </a:r>
            </a:p>
          </p:txBody>
        </p:sp>
        <p:cxnSp>
          <p:nvCxnSpPr>
            <p:cNvPr id="135" name="Straight Arrow Connector 134"/>
            <p:cNvCxnSpPr>
              <a:endCxn id="129" idx="1"/>
            </p:cNvCxnSpPr>
            <p:nvPr/>
          </p:nvCxnSpPr>
          <p:spPr>
            <a:xfrm>
              <a:off x="4763616" y="4112535"/>
              <a:ext cx="560464" cy="0"/>
            </a:xfrm>
            <a:prstGeom prst="straightConnector1">
              <a:avLst/>
            </a:prstGeom>
            <a:noFill/>
            <a:ln w="12700" cap="flat" cmpd="sng" algn="ctr">
              <a:solidFill>
                <a:srgbClr val="FFFFFF"/>
              </a:solidFill>
              <a:prstDash val="solid"/>
              <a:miter lim="800000"/>
              <a:tailEnd type="triangle"/>
            </a:ln>
            <a:effectLst/>
          </p:spPr>
        </p:cxnSp>
        <p:sp>
          <p:nvSpPr>
            <p:cNvPr id="140" name="Rectangle 139"/>
            <p:cNvSpPr/>
            <p:nvPr/>
          </p:nvSpPr>
          <p:spPr>
            <a:xfrm>
              <a:off x="10097557" y="2278062"/>
              <a:ext cx="1554480" cy="3675050"/>
            </a:xfrm>
            <a:prstGeom prst="rect">
              <a:avLst/>
            </a:prstGeom>
            <a:solidFill>
              <a:srgbClr val="3999C6"/>
            </a:solidFill>
            <a:ln w="12700" cap="flat" cmpd="sng" algn="ctr">
              <a:solidFill>
                <a:srgbClr val="33A4C4"/>
              </a:solidFill>
              <a:prstDash val="solid"/>
              <a:miter lim="800000"/>
            </a:ln>
            <a:effectLst/>
          </p:spPr>
          <p:txBody>
            <a:bodyPr rtlCol="0" anchor="ctr"/>
            <a:lstStyle/>
            <a:p>
              <a:pPr defTabSz="913698">
                <a:defRPr/>
              </a:pPr>
              <a:r>
                <a:rPr lang="en-US" sz="1399" kern="0" dirty="0">
                  <a:solidFill>
                    <a:srgbClr val="FFFFFF"/>
                  </a:solidFill>
                  <a:cs typeface="Arial" panose="020B0604020202020204" pitchFamily="34" charset="0"/>
                </a:rPr>
                <a:t>Data Visualization &amp; Presentation</a:t>
              </a:r>
            </a:p>
          </p:txBody>
        </p:sp>
        <p:sp>
          <p:nvSpPr>
            <p:cNvPr id="149" name="L-Shape 148"/>
            <p:cNvSpPr/>
            <p:nvPr/>
          </p:nvSpPr>
          <p:spPr>
            <a:xfrm flipH="1">
              <a:off x="5324081" y="3107287"/>
              <a:ext cx="4008594" cy="610065"/>
            </a:xfrm>
            <a:prstGeom prst="corner">
              <a:avLst>
                <a:gd name="adj1" fmla="val 46089"/>
                <a:gd name="adj2" fmla="val 146666"/>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Device State Store</a:t>
              </a:r>
            </a:p>
          </p:txBody>
        </p:sp>
        <p:sp>
          <p:nvSpPr>
            <p:cNvPr id="121" name="Rectangle 120"/>
            <p:cNvSpPr/>
            <p:nvPr/>
          </p:nvSpPr>
          <p:spPr>
            <a:xfrm>
              <a:off x="2532255" y="4316882"/>
              <a:ext cx="1122589" cy="909933"/>
            </a:xfrm>
            <a:prstGeom prst="rect">
              <a:avLst/>
            </a:prstGeom>
            <a:noFill/>
            <a:ln w="12700" cap="flat" cmpd="sng" algn="ctr">
              <a:solidFill>
                <a:sysClr val="windowText" lastClr="000000"/>
              </a:solidFill>
              <a:prstDash val="dash"/>
              <a:miter lim="800000"/>
            </a:ln>
            <a:effectLst/>
          </p:spPr>
          <p:txBody>
            <a:bodyPr rtlCol="0" anchor="ctr"/>
            <a:lstStyle/>
            <a:p>
              <a:pPr algn="ctr" defTabSz="913698">
                <a:defRPr/>
              </a:pPr>
              <a:r>
                <a:rPr lang="en-US" sz="1399" kern="0" dirty="0">
                  <a:cs typeface="Arial" panose="020B0604020202020204" pitchFamily="34" charset="0"/>
                </a:rPr>
                <a:t>Gateway</a:t>
              </a:r>
            </a:p>
            <a:p>
              <a:pPr algn="ctr" defTabSz="913698">
                <a:defRPr/>
              </a:pPr>
              <a:endParaRPr lang="en-US" sz="1399" kern="0" dirty="0">
                <a:solidFill>
                  <a:prstClr val="black"/>
                </a:solidFill>
                <a:cs typeface="Arial" panose="020B0604020202020204" pitchFamily="34" charset="0"/>
              </a:endParaRPr>
            </a:p>
          </p:txBody>
        </p:sp>
        <p:sp>
          <p:nvSpPr>
            <p:cNvPr id="39" name="Rectangle 38"/>
            <p:cNvSpPr/>
            <p:nvPr/>
          </p:nvSpPr>
          <p:spPr>
            <a:xfrm>
              <a:off x="5324080" y="4385731"/>
              <a:ext cx="858266" cy="979873"/>
            </a:xfrm>
            <a:prstGeom prst="rect">
              <a:avLst/>
            </a:prstGeom>
            <a:solidFill>
              <a:srgbClr val="5EB6DA"/>
            </a:solidFill>
            <a:ln w="12700" cap="flat" cmpd="sng" algn="ctr">
              <a:noFill/>
              <a:prstDash val="solid"/>
              <a:miter lim="800000"/>
            </a:ln>
            <a:effectLst/>
          </p:spPr>
          <p:txBody>
            <a:bodyPr rtlCol="0" anchor="t"/>
            <a:lstStyle/>
            <a:p>
              <a:pPr defTabSz="913698"/>
              <a:r>
                <a:rPr lang="en-US" sz="1399" kern="0" dirty="0">
                  <a:solidFill>
                    <a:srgbClr val="FFFFFF"/>
                  </a:solidFill>
                  <a:cs typeface="Arial" panose="020B0604020202020204" pitchFamily="34" charset="0"/>
                </a:rPr>
                <a:t>Storage</a:t>
              </a:r>
            </a:p>
            <a:p>
              <a:pPr defTabSz="913698"/>
              <a:endParaRPr lang="en-US" sz="1399" kern="0" dirty="0">
                <a:solidFill>
                  <a:srgbClr val="FFFFFF"/>
                </a:solidFill>
                <a:cs typeface="Arial" panose="020B0604020202020204" pitchFamily="34" charset="0"/>
              </a:endParaRPr>
            </a:p>
          </p:txBody>
        </p:sp>
        <p:cxnSp>
          <p:nvCxnSpPr>
            <p:cNvPr id="7" name="Straight Arrow Connector 6"/>
            <p:cNvCxnSpPr/>
            <p:nvPr/>
          </p:nvCxnSpPr>
          <p:spPr>
            <a:xfrm flipH="1">
              <a:off x="6182348" y="4962264"/>
              <a:ext cx="2049155" cy="0"/>
            </a:xfrm>
            <a:prstGeom prst="straightConnector1">
              <a:avLst/>
            </a:prstGeom>
            <a:ln w="12700">
              <a:solidFill>
                <a:srgbClr val="FFFF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715465" y="2497484"/>
              <a:ext cx="1493468" cy="966933"/>
            </a:xfrm>
            <a:prstGeom prst="rect">
              <a:avLst/>
            </a:prstGeom>
            <a:solidFill>
              <a:srgbClr val="021939"/>
            </a:solidFill>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sz="1399" dirty="0">
                  <a:solidFill>
                    <a:schemeClr val="tx1"/>
                  </a:solidFill>
                </a:rPr>
                <a:t>IP capable devices</a:t>
              </a:r>
              <a:br>
                <a:rPr lang="en-US" sz="1399" dirty="0">
                  <a:solidFill>
                    <a:schemeClr val="tx1"/>
                  </a:solidFill>
                </a:rPr>
              </a:br>
              <a:endParaRPr lang="en-US" sz="1199" dirty="0">
                <a:solidFill>
                  <a:schemeClr val="tx1"/>
                </a:solidFill>
              </a:endParaRPr>
            </a:p>
          </p:txBody>
        </p:sp>
        <p:sp>
          <p:nvSpPr>
            <p:cNvPr id="59" name="TextBox 58"/>
            <p:cNvSpPr txBox="1"/>
            <p:nvPr/>
          </p:nvSpPr>
          <p:spPr>
            <a:xfrm>
              <a:off x="715465" y="3797704"/>
              <a:ext cx="1493468" cy="888396"/>
            </a:xfrm>
            <a:prstGeom prst="rect">
              <a:avLst/>
            </a:prstGeom>
            <a:solidFill>
              <a:srgbClr val="021939"/>
            </a:solidFill>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sz="1399" dirty="0">
                  <a:solidFill>
                    <a:schemeClr val="tx1"/>
                  </a:solidFill>
                </a:rPr>
                <a:t>Existing IoT devices</a:t>
              </a:r>
            </a:p>
            <a:p>
              <a:pPr algn="l"/>
              <a:endParaRPr lang="en-US" sz="1197" dirty="0"/>
            </a:p>
          </p:txBody>
        </p:sp>
        <p:sp>
          <p:nvSpPr>
            <p:cNvPr id="60" name="TextBox 59"/>
            <p:cNvSpPr txBox="1"/>
            <p:nvPr/>
          </p:nvSpPr>
          <p:spPr>
            <a:xfrm>
              <a:off x="715465" y="5019386"/>
              <a:ext cx="1493468" cy="797349"/>
            </a:xfrm>
            <a:prstGeom prst="rect">
              <a:avLst/>
            </a:prstGeom>
            <a:solidFill>
              <a:srgbClr val="021939"/>
            </a:solidFill>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sz="1399" dirty="0">
                  <a:solidFill>
                    <a:schemeClr val="tx1"/>
                  </a:solidFill>
                </a:rPr>
                <a:t>Low power devices </a:t>
              </a:r>
            </a:p>
          </p:txBody>
        </p:sp>
        <p:sp>
          <p:nvSpPr>
            <p:cNvPr id="61" name="Rectangle 60"/>
            <p:cNvSpPr/>
            <p:nvPr/>
          </p:nvSpPr>
          <p:spPr bwMode="auto">
            <a:xfrm>
              <a:off x="10097557" y="1402662"/>
              <a:ext cx="1557601" cy="732619"/>
            </a:xfrm>
            <a:prstGeom prst="rect">
              <a:avLst/>
            </a:prstGeom>
            <a:solidFill>
              <a:schemeClr val="accent1">
                <a:lumMod val="60000"/>
                <a:lumOff val="40000"/>
              </a:schemeClr>
            </a:solidFill>
            <a:ln w="10795" cap="flat" cmpd="sng" algn="ctr">
              <a:noFill/>
              <a:prstDash val="solid"/>
              <a:headEnd type="none" w="med" len="med"/>
              <a:tailEnd type="none" w="med" len="med"/>
            </a:ln>
            <a:effectLst/>
          </p:spPr>
          <p:txBody>
            <a:bodyPr vert="horz" wrap="square" lIns="146304" tIns="182750" rIns="91440" bIns="146200" numCol="1" rtlCol="0" anchor="ctr" anchorCtr="0" compatLnSpc="1">
              <a:prstTxWarp prst="textNoShape">
                <a:avLst/>
              </a:prstTxWarp>
              <a:noAutofit/>
            </a:bodyPr>
            <a:lstStyle/>
            <a:p>
              <a:pPr defTabSz="931577" fontAlgn="base">
                <a:lnSpc>
                  <a:spcPct val="90000"/>
                </a:lnSpc>
                <a:spcBef>
                  <a:spcPct val="0"/>
                </a:spcBef>
                <a:spcAft>
                  <a:spcPct val="0"/>
                </a:spcAft>
              </a:pPr>
              <a:r>
                <a:rPr lang="en-US" sz="1599" kern="0" dirty="0">
                  <a:solidFill>
                    <a:srgbClr val="FFFFFF"/>
                  </a:solidFill>
                </a:rPr>
                <a:t>Presentation </a:t>
              </a:r>
              <a:endParaRPr lang="en-US" sz="1399" kern="0" dirty="0">
                <a:solidFill>
                  <a:srgbClr val="FFFFFF"/>
                </a:solidFill>
              </a:endParaRPr>
            </a:p>
          </p:txBody>
        </p:sp>
        <p:sp>
          <p:nvSpPr>
            <p:cNvPr id="62" name="Rectangle 61"/>
            <p:cNvSpPr/>
            <p:nvPr/>
          </p:nvSpPr>
          <p:spPr bwMode="auto">
            <a:xfrm>
              <a:off x="4128138" y="1402658"/>
              <a:ext cx="5486400" cy="732620"/>
            </a:xfrm>
            <a:prstGeom prst="rect">
              <a:avLst/>
            </a:prstGeom>
            <a:solidFill>
              <a:schemeClr val="accent1">
                <a:lumMod val="60000"/>
                <a:lumOff val="40000"/>
              </a:schemeClr>
            </a:solidFill>
            <a:ln w="10795" cap="flat" cmpd="sng" algn="ctr">
              <a:noFill/>
              <a:prstDash val="solid"/>
              <a:headEnd type="none" w="med" len="med"/>
              <a:tailEnd type="none" w="med" len="med"/>
            </a:ln>
            <a:effectLst/>
          </p:spPr>
          <p:txBody>
            <a:bodyPr vert="horz" wrap="square" lIns="146304" tIns="182750" rIns="91440" bIns="146200" numCol="1" rtlCol="0" anchor="ctr" anchorCtr="0" compatLnSpc="1">
              <a:prstTxWarp prst="textNoShape">
                <a:avLst/>
              </a:prstTxWarp>
              <a:noAutofit/>
            </a:bodyPr>
            <a:lstStyle/>
            <a:p>
              <a:pPr defTabSz="931577" fontAlgn="base">
                <a:lnSpc>
                  <a:spcPct val="90000"/>
                </a:lnSpc>
                <a:spcBef>
                  <a:spcPct val="0"/>
                </a:spcBef>
                <a:spcAft>
                  <a:spcPct val="0"/>
                </a:spcAft>
                <a:defRPr/>
              </a:pPr>
              <a:r>
                <a:rPr lang="en-US" sz="1599" kern="0" dirty="0">
                  <a:solidFill>
                    <a:srgbClr val="FFFFFF"/>
                  </a:solidFill>
                </a:rPr>
                <a:t>Device and Event Processing</a:t>
              </a:r>
            </a:p>
          </p:txBody>
        </p:sp>
        <p:sp>
          <p:nvSpPr>
            <p:cNvPr id="64" name="Rectangle 63"/>
            <p:cNvSpPr/>
            <p:nvPr/>
          </p:nvSpPr>
          <p:spPr bwMode="auto">
            <a:xfrm>
              <a:off x="2421491" y="1402662"/>
              <a:ext cx="1449767" cy="732619"/>
            </a:xfrm>
            <a:prstGeom prst="rect">
              <a:avLst/>
            </a:prstGeom>
            <a:solidFill>
              <a:schemeClr val="accent1">
                <a:lumMod val="60000"/>
                <a:lumOff val="40000"/>
              </a:schemeClr>
            </a:solidFill>
            <a:ln w="10795" cap="flat" cmpd="sng" algn="ctr">
              <a:noFill/>
              <a:prstDash val="solid"/>
              <a:headEnd type="none" w="med" len="med"/>
              <a:tailEnd type="none" w="med" len="med"/>
            </a:ln>
            <a:effectLst/>
          </p:spPr>
          <p:txBody>
            <a:bodyPr vert="horz" wrap="square" lIns="146304" tIns="182750" rIns="91440" bIns="146200" numCol="1" rtlCol="0" anchor="ctr" anchorCtr="0" compatLnSpc="1">
              <a:prstTxWarp prst="textNoShape">
                <a:avLst/>
              </a:prstTxWarp>
              <a:noAutofit/>
            </a:bodyPr>
            <a:lstStyle/>
            <a:p>
              <a:pPr defTabSz="931577" fontAlgn="base">
                <a:lnSpc>
                  <a:spcPct val="90000"/>
                </a:lnSpc>
                <a:spcBef>
                  <a:spcPct val="0"/>
                </a:spcBef>
                <a:spcAft>
                  <a:spcPct val="0"/>
                </a:spcAft>
                <a:defRPr/>
              </a:pPr>
              <a:r>
                <a:rPr lang="en-US" sz="1599" kern="0" dirty="0">
                  <a:solidFill>
                    <a:srgbClr val="FFFFFF"/>
                  </a:solidFill>
                </a:rPr>
                <a:t>Data Transport</a:t>
              </a:r>
            </a:p>
          </p:txBody>
        </p:sp>
        <p:sp>
          <p:nvSpPr>
            <p:cNvPr id="65" name="Rectangle 64"/>
            <p:cNvSpPr/>
            <p:nvPr/>
          </p:nvSpPr>
          <p:spPr bwMode="auto">
            <a:xfrm>
              <a:off x="656428" y="1402662"/>
              <a:ext cx="1544171" cy="732619"/>
            </a:xfrm>
            <a:prstGeom prst="rect">
              <a:avLst/>
            </a:prstGeom>
            <a:solidFill>
              <a:schemeClr val="accent1">
                <a:lumMod val="60000"/>
                <a:lumOff val="40000"/>
              </a:schemeClr>
            </a:solidFill>
            <a:ln w="10795" cap="flat" cmpd="sng" algn="ctr">
              <a:noFill/>
              <a:prstDash val="solid"/>
              <a:headEnd type="none" w="med" len="med"/>
              <a:tailEnd type="none" w="med" len="med"/>
            </a:ln>
            <a:effectLst/>
          </p:spPr>
          <p:txBody>
            <a:bodyPr vert="horz" wrap="square" lIns="146304" tIns="182750" rIns="91440" bIns="146200" numCol="1" rtlCol="0" anchor="ctr" anchorCtr="0" compatLnSpc="1">
              <a:prstTxWarp prst="textNoShape">
                <a:avLst/>
              </a:prstTxWarp>
              <a:noAutofit/>
            </a:bodyPr>
            <a:lstStyle/>
            <a:p>
              <a:pPr defTabSz="931577" fontAlgn="base">
                <a:spcBef>
                  <a:spcPct val="0"/>
                </a:spcBef>
                <a:spcAft>
                  <a:spcPct val="0"/>
                </a:spcAft>
                <a:defRPr/>
              </a:pPr>
              <a:r>
                <a:rPr lang="en-US" sz="1599" kern="0" dirty="0">
                  <a:solidFill>
                    <a:srgbClr val="FFFFFF"/>
                  </a:solidFill>
                </a:rPr>
                <a:t>Devices and Data Sources</a:t>
              </a:r>
            </a:p>
          </p:txBody>
        </p:sp>
        <p:cxnSp>
          <p:nvCxnSpPr>
            <p:cNvPr id="25" name="Elbow Connector 24"/>
            <p:cNvCxnSpPr>
              <a:stCxn id="129" idx="2"/>
            </p:cNvCxnSpPr>
            <p:nvPr/>
          </p:nvCxnSpPr>
          <p:spPr>
            <a:xfrm rot="5400000">
              <a:off x="6552013" y="3929137"/>
              <a:ext cx="406700" cy="1146032"/>
            </a:xfrm>
            <a:prstGeom prst="bentConnector2">
              <a:avLst/>
            </a:prstGeom>
            <a:ln w="127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V="1">
              <a:off x="9631919" y="4224752"/>
              <a:ext cx="448105" cy="1516"/>
            </a:xfrm>
            <a:prstGeom prst="straightConnector1">
              <a:avLst/>
            </a:prstGeom>
            <a:noFill/>
            <a:ln w="12700" cap="flat" cmpd="sng" algn="ctr">
              <a:solidFill>
                <a:srgbClr val="FFFFFF"/>
              </a:solidFill>
              <a:prstDash val="solid"/>
              <a:miter lim="800000"/>
              <a:headEnd type="triangle" w="med" len="med"/>
              <a:tailEnd type="triangle" w="med" len="med"/>
            </a:ln>
            <a:effectLst/>
          </p:spPr>
        </p:cxnSp>
        <p:cxnSp>
          <p:nvCxnSpPr>
            <p:cNvPr id="58" name="Elbow Connector 57"/>
            <p:cNvCxnSpPr/>
            <p:nvPr/>
          </p:nvCxnSpPr>
          <p:spPr>
            <a:xfrm>
              <a:off x="7328379" y="4298803"/>
              <a:ext cx="903124" cy="406701"/>
            </a:xfrm>
            <a:prstGeom prst="bentConnector3">
              <a:avLst>
                <a:gd name="adj1" fmla="val 28"/>
              </a:avLst>
            </a:prstGeom>
            <a:ln w="12700">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117"/>
            <p:cNvSpPr/>
            <p:nvPr/>
          </p:nvSpPr>
          <p:spPr>
            <a:xfrm>
              <a:off x="4312871" y="2412590"/>
              <a:ext cx="768489" cy="3388122"/>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Cloud Gate-way</a:t>
              </a:r>
            </a:p>
          </p:txBody>
        </p:sp>
        <p:sp>
          <p:nvSpPr>
            <p:cNvPr id="48" name="Rectangle 47"/>
            <p:cNvSpPr/>
            <p:nvPr/>
          </p:nvSpPr>
          <p:spPr>
            <a:xfrm>
              <a:off x="1456201" y="3111522"/>
              <a:ext cx="743572" cy="427847"/>
            </a:xfrm>
            <a:prstGeom prst="rect">
              <a:avLst/>
            </a:prstGeom>
            <a:gradFill>
              <a:gsLst>
                <a:gs pos="50000">
                  <a:srgbClr val="3999C6"/>
                </a:gs>
                <a:gs pos="50000">
                  <a:srgbClr val="5EB6DA"/>
                </a:gs>
              </a:gsLst>
              <a:lin ang="18900000" scaled="1"/>
            </a:gradFill>
            <a:ln w="6350" cap="flat" cmpd="sng" algn="ctr">
              <a:solidFill>
                <a:srgbClr val="00B0F0"/>
              </a:solidFill>
              <a:prstDash val="solid"/>
              <a:miter lim="800000"/>
            </a:ln>
            <a:effectLst/>
          </p:spPr>
          <p:txBody>
            <a:bodyPr rtlCol="0" anchor="ctr"/>
            <a:lstStyle/>
            <a:p>
              <a:pPr algn="ctr" defTabSz="913698"/>
              <a:r>
                <a:rPr lang="en-US" sz="1399" kern="0" dirty="0">
                  <a:solidFill>
                    <a:prstClr val="white"/>
                  </a:solidFill>
                  <a:cs typeface="Arial" panose="020B0604020202020204" pitchFamily="34" charset="0"/>
                </a:rPr>
                <a:t>Agent</a:t>
              </a:r>
              <a:br>
                <a:rPr lang="en-US" sz="1399" kern="0" dirty="0">
                  <a:solidFill>
                    <a:prstClr val="white"/>
                  </a:solidFill>
                  <a:cs typeface="Arial" panose="020B0604020202020204" pitchFamily="34" charset="0"/>
                </a:rPr>
              </a:br>
              <a:r>
                <a:rPr lang="en-US" sz="1399" kern="0" dirty="0">
                  <a:solidFill>
                    <a:prstClr val="white"/>
                  </a:solidFill>
                  <a:cs typeface="Arial" panose="020B0604020202020204" pitchFamily="34" charset="0"/>
                </a:rPr>
                <a:t>Libs</a:t>
              </a:r>
              <a:endParaRPr lang="en-US" sz="1197" kern="0" dirty="0">
                <a:solidFill>
                  <a:prstClr val="white"/>
                </a:solidFill>
                <a:cs typeface="Arial" panose="020B0604020202020204" pitchFamily="34" charset="0"/>
              </a:endParaRPr>
            </a:p>
          </p:txBody>
        </p:sp>
        <p:cxnSp>
          <p:nvCxnSpPr>
            <p:cNvPr id="14" name="Elbow Connector 13"/>
            <p:cNvCxnSpPr>
              <a:endCxn id="121" idx="1"/>
            </p:cNvCxnSpPr>
            <p:nvPr/>
          </p:nvCxnSpPr>
          <p:spPr>
            <a:xfrm flipV="1">
              <a:off x="2208933" y="4771848"/>
              <a:ext cx="323322" cy="646212"/>
            </a:xfrm>
            <a:prstGeom prst="bentConnector3">
              <a:avLst>
                <a:gd name="adj1" fmla="val 50000"/>
              </a:avLst>
            </a:prstGeom>
            <a:ln w="12700">
              <a:solidFill>
                <a:srgbClr val="FFFF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62"/>
            <p:cNvCxnSpPr>
              <a:endCxn id="121" idx="1"/>
            </p:cNvCxnSpPr>
            <p:nvPr/>
          </p:nvCxnSpPr>
          <p:spPr>
            <a:xfrm>
              <a:off x="2208933" y="4241902"/>
              <a:ext cx="323322" cy="529946"/>
            </a:xfrm>
            <a:prstGeom prst="bentConnector3">
              <a:avLst>
                <a:gd name="adj1" fmla="val 50000"/>
              </a:avLst>
            </a:prstGeom>
            <a:ln w="12700">
              <a:solidFill>
                <a:srgbClr val="FFFF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3709309" y="4773900"/>
              <a:ext cx="316895" cy="0"/>
            </a:xfrm>
            <a:prstGeom prst="straightConnector1">
              <a:avLst/>
            </a:prstGeom>
            <a:noFill/>
            <a:ln w="12700" cap="flat" cmpd="sng" algn="ctr">
              <a:solidFill>
                <a:srgbClr val="FFFFFF"/>
              </a:solidFill>
              <a:prstDash val="solid"/>
              <a:miter lim="800000"/>
              <a:headEnd type="triangle" w="med" len="med"/>
              <a:tailEnd type="triangle" w="med" len="med"/>
            </a:ln>
            <a:effectLst/>
          </p:spPr>
        </p:cxnSp>
        <p:cxnSp>
          <p:nvCxnSpPr>
            <p:cNvPr id="67" name="Straight Arrow Connector 66"/>
            <p:cNvCxnSpPr/>
            <p:nvPr/>
          </p:nvCxnSpPr>
          <p:spPr>
            <a:xfrm flipV="1">
              <a:off x="2166829" y="4057790"/>
              <a:ext cx="1865313" cy="758"/>
            </a:xfrm>
            <a:prstGeom prst="straightConnector1">
              <a:avLst/>
            </a:prstGeom>
            <a:noFill/>
            <a:ln w="12700" cap="flat" cmpd="sng" algn="ctr">
              <a:solidFill>
                <a:srgbClr val="FFFFFF"/>
              </a:solidFill>
              <a:prstDash val="solid"/>
              <a:miter lim="800000"/>
              <a:headEnd type="triangle" w="med" len="med"/>
              <a:tailEnd type="triangle" w="med" len="med"/>
            </a:ln>
            <a:effectLst/>
          </p:spPr>
        </p:cxnSp>
        <p:sp>
          <p:nvSpPr>
            <p:cNvPr id="70" name="Rectangle 69"/>
            <p:cNvSpPr/>
            <p:nvPr/>
          </p:nvSpPr>
          <p:spPr>
            <a:xfrm>
              <a:off x="1456201" y="4385731"/>
              <a:ext cx="743572" cy="442617"/>
            </a:xfrm>
            <a:prstGeom prst="rect">
              <a:avLst/>
            </a:prstGeom>
            <a:gradFill>
              <a:gsLst>
                <a:gs pos="50000">
                  <a:srgbClr val="3999C6"/>
                </a:gs>
                <a:gs pos="50000">
                  <a:srgbClr val="5EB6DA"/>
                </a:gs>
              </a:gsLst>
              <a:lin ang="18900000" scaled="1"/>
            </a:gradFill>
            <a:ln w="6350" cap="flat" cmpd="sng" algn="ctr">
              <a:solidFill>
                <a:srgbClr val="00B0F0"/>
              </a:solidFill>
              <a:prstDash val="solid"/>
              <a:miter lim="800000"/>
            </a:ln>
            <a:effectLst/>
          </p:spPr>
          <p:txBody>
            <a:bodyPr rtlCol="0" anchor="ctr"/>
            <a:lstStyle/>
            <a:p>
              <a:pPr algn="ctr" defTabSz="913698"/>
              <a:r>
                <a:rPr lang="en-US" sz="1399" kern="0" dirty="0">
                  <a:solidFill>
                    <a:prstClr val="white"/>
                  </a:solidFill>
                  <a:cs typeface="Arial" panose="020B0604020202020204" pitchFamily="34" charset="0"/>
                </a:rPr>
                <a:t>Agent</a:t>
              </a:r>
              <a:br>
                <a:rPr lang="en-US" sz="1399" kern="0" dirty="0">
                  <a:solidFill>
                    <a:prstClr val="white"/>
                  </a:solidFill>
                  <a:cs typeface="Arial" panose="020B0604020202020204" pitchFamily="34" charset="0"/>
                </a:rPr>
              </a:br>
              <a:r>
                <a:rPr lang="en-US" sz="1399" kern="0" dirty="0">
                  <a:solidFill>
                    <a:prstClr val="white"/>
                  </a:solidFill>
                  <a:cs typeface="Arial" panose="020B0604020202020204" pitchFamily="34" charset="0"/>
                </a:rPr>
                <a:t>Libs</a:t>
              </a:r>
              <a:endParaRPr lang="en-US" sz="1096" kern="0" dirty="0">
                <a:solidFill>
                  <a:prstClr val="white"/>
                </a:solidFill>
                <a:cs typeface="Arial" panose="020B0604020202020204" pitchFamily="34" charset="0"/>
              </a:endParaRPr>
            </a:p>
          </p:txBody>
        </p:sp>
        <p:sp>
          <p:nvSpPr>
            <p:cNvPr id="42" name="Rectangle 41"/>
            <p:cNvSpPr/>
            <p:nvPr/>
          </p:nvSpPr>
          <p:spPr>
            <a:xfrm>
              <a:off x="5843034" y="5428172"/>
              <a:ext cx="3505200" cy="372540"/>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Control System Worker Role</a:t>
              </a:r>
            </a:p>
          </p:txBody>
        </p:sp>
        <p:cxnSp>
          <p:nvCxnSpPr>
            <p:cNvPr id="43" name="Straight Arrow Connector 42"/>
            <p:cNvCxnSpPr/>
            <p:nvPr/>
          </p:nvCxnSpPr>
          <p:spPr>
            <a:xfrm>
              <a:off x="7328379" y="4298803"/>
              <a:ext cx="0" cy="1129369"/>
            </a:xfrm>
            <a:prstGeom prst="straightConnector1">
              <a:avLst/>
            </a:prstGeom>
            <a:ln w="12700">
              <a:solidFill>
                <a:srgbClr val="FFFFF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42" idx="1"/>
            </p:cNvCxnSpPr>
            <p:nvPr/>
          </p:nvCxnSpPr>
          <p:spPr>
            <a:xfrm flipH="1" flipV="1">
              <a:off x="5088499" y="5612476"/>
              <a:ext cx="754535" cy="1966"/>
            </a:xfrm>
            <a:prstGeom prst="straightConnector1">
              <a:avLst/>
            </a:prstGeom>
            <a:ln w="12700">
              <a:solidFill>
                <a:srgbClr val="FFFFFF"/>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2932323" y="4911106"/>
              <a:ext cx="720861" cy="390689"/>
            </a:xfrm>
            <a:prstGeom prst="rect">
              <a:avLst/>
            </a:prstGeom>
            <a:gradFill>
              <a:gsLst>
                <a:gs pos="50000">
                  <a:srgbClr val="3999C6"/>
                </a:gs>
                <a:gs pos="50000">
                  <a:srgbClr val="5EB6DA"/>
                </a:gs>
              </a:gsLst>
              <a:lin ang="18900000" scaled="1"/>
            </a:gradFill>
            <a:ln w="6350" cap="flat" cmpd="sng" algn="ctr">
              <a:solidFill>
                <a:srgbClr val="4472C4"/>
              </a:solidFill>
              <a:prstDash val="solid"/>
              <a:miter lim="800000"/>
            </a:ln>
            <a:effectLst/>
          </p:spPr>
          <p:txBody>
            <a:bodyPr rtlCol="0" anchor="ctr"/>
            <a:lstStyle/>
            <a:p>
              <a:pPr algn="ctr" defTabSz="913698"/>
              <a:r>
                <a:rPr lang="en-US" sz="1399" kern="0" dirty="0">
                  <a:solidFill>
                    <a:prstClr val="white"/>
                  </a:solidFill>
                  <a:cs typeface="Arial" panose="020B0604020202020204" pitchFamily="34" charset="0"/>
                </a:rPr>
                <a:t>Agent</a:t>
              </a:r>
              <a:br>
                <a:rPr lang="en-US" sz="1399" kern="0" dirty="0">
                  <a:solidFill>
                    <a:prstClr val="white"/>
                  </a:solidFill>
                  <a:cs typeface="Arial" panose="020B0604020202020204" pitchFamily="34" charset="0"/>
                </a:rPr>
              </a:br>
              <a:r>
                <a:rPr lang="en-US" sz="1399" kern="0" dirty="0">
                  <a:solidFill>
                    <a:prstClr val="white"/>
                  </a:solidFill>
                  <a:cs typeface="Arial" panose="020B0604020202020204" pitchFamily="34" charset="0"/>
                </a:rPr>
                <a:t>Libs</a:t>
              </a:r>
            </a:p>
          </p:txBody>
        </p:sp>
      </p:grpSp>
      <p:pic>
        <p:nvPicPr>
          <p:cNvPr id="50" name="Picture 6"/>
          <p:cNvPicPr>
            <a:picLocks noChangeAspect="1"/>
          </p:cNvPicPr>
          <p:nvPr/>
        </p:nvPicPr>
        <p:blipFill>
          <a:blip r:embed="rId3">
            <a:biLevel thresh="25000"/>
            <a:extLst>
              <a:ext uri="{28A0092B-C50C-407E-A947-70E740481C1C}">
                <a14:useLocalDpi xmlns:a14="http://schemas.microsoft.com/office/drawing/2010/main"/>
              </a:ext>
            </a:extLst>
          </a:blip>
          <a:srcRect/>
          <a:stretch>
            <a:fillRect/>
          </a:stretch>
        </p:blipFill>
        <p:spPr bwMode="auto">
          <a:xfrm>
            <a:off x="5343300" y="4962264"/>
            <a:ext cx="451665" cy="39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5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96177" y="4734786"/>
            <a:ext cx="753850" cy="753850"/>
          </a:xfrm>
          <a:prstGeom prst="rect">
            <a:avLst/>
          </a:prstGeom>
        </p:spPr>
      </p:pic>
      <p:pic>
        <p:nvPicPr>
          <p:cNvPr id="53" name="Picture 11"/>
          <p:cNvPicPr>
            <a:picLocks noChangeAspect="1"/>
          </p:cNvPicPr>
          <p:nvPr/>
        </p:nvPicPr>
        <p:blipFill>
          <a:blip r:embed="rId5">
            <a:biLevel thresh="25000"/>
            <a:extLst>
              <a:ext uri="{28A0092B-C50C-407E-A947-70E740481C1C}">
                <a14:useLocalDpi xmlns:a14="http://schemas.microsoft.com/office/drawing/2010/main"/>
              </a:ext>
            </a:extLst>
          </a:blip>
          <a:srcRect/>
          <a:stretch>
            <a:fillRect/>
          </a:stretch>
        </p:blipFill>
        <p:spPr bwMode="auto">
          <a:xfrm>
            <a:off x="8885829" y="2473602"/>
            <a:ext cx="374545" cy="37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11"/>
          <p:cNvPicPr>
            <a:picLocks noChangeAspect="1"/>
          </p:cNvPicPr>
          <p:nvPr/>
        </p:nvPicPr>
        <p:blipFill>
          <a:blip r:embed="rId5">
            <a:biLevel thresh="25000"/>
            <a:extLst>
              <a:ext uri="{28A0092B-C50C-407E-A947-70E740481C1C}">
                <a14:useLocalDpi xmlns:a14="http://schemas.microsoft.com/office/drawing/2010/main"/>
              </a:ext>
            </a:extLst>
          </a:blip>
          <a:srcRect/>
          <a:stretch>
            <a:fillRect/>
          </a:stretch>
        </p:blipFill>
        <p:spPr bwMode="auto">
          <a:xfrm>
            <a:off x="10157659" y="5141352"/>
            <a:ext cx="429810" cy="426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54"/>
          <p:cNvPicPr>
            <a:picLocks noChangeAspect="1"/>
          </p:cNvPicPr>
          <p:nvPr/>
        </p:nvPicPr>
        <p:blipFill rotWithShape="1">
          <a:blip r:embed="rId6" cstate="screen">
            <a:extLst>
              <a:ext uri="{28A0092B-C50C-407E-A947-70E740481C1C}">
                <a14:useLocalDpi xmlns:a14="http://schemas.microsoft.com/office/drawing/2010/main"/>
              </a:ext>
            </a:extLst>
          </a:blip>
          <a:srcRect t="-1" r="-9452" b="-4026"/>
          <a:stretch/>
        </p:blipFill>
        <p:spPr>
          <a:xfrm>
            <a:off x="10678372" y="5186281"/>
            <a:ext cx="392849" cy="381240"/>
          </a:xfrm>
          <a:prstGeom prst="rect">
            <a:avLst/>
          </a:prstGeom>
        </p:spPr>
      </p:pic>
      <p:pic>
        <p:nvPicPr>
          <p:cNvPr id="56" name="Picture 55"/>
          <p:cNvPicPr>
            <a:picLocks noChangeAspect="1"/>
          </p:cNvPicPr>
          <p:nvPr/>
        </p:nvPicPr>
        <p:blipFill>
          <a:blip r:embed="rId7"/>
          <a:stretch>
            <a:fillRect/>
          </a:stretch>
        </p:blipFill>
        <p:spPr>
          <a:xfrm>
            <a:off x="8889890" y="3925200"/>
            <a:ext cx="380774" cy="380774"/>
          </a:xfrm>
          <a:prstGeom prst="rect">
            <a:avLst/>
          </a:prstGeom>
        </p:spPr>
      </p:pic>
      <p:pic>
        <p:nvPicPr>
          <p:cNvPr id="71" name="Picture 70"/>
          <p:cNvPicPr>
            <a:picLocks noChangeAspect="1"/>
          </p:cNvPicPr>
          <p:nvPr/>
        </p:nvPicPr>
        <p:blipFill>
          <a:blip r:embed="rId8" cstate="screen">
            <a:biLevel thresh="25000"/>
            <a:extLst>
              <a:ext uri="{28A0092B-C50C-407E-A947-70E740481C1C}">
                <a14:useLocalDpi xmlns:a14="http://schemas.microsoft.com/office/drawing/2010/main"/>
              </a:ext>
            </a:extLst>
          </a:blip>
          <a:stretch>
            <a:fillRect/>
          </a:stretch>
        </p:blipFill>
        <p:spPr>
          <a:xfrm>
            <a:off x="8917201" y="5481598"/>
            <a:ext cx="326152" cy="326152"/>
          </a:xfrm>
          <a:prstGeom prst="rect">
            <a:avLst/>
          </a:prstGeom>
        </p:spPr>
      </p:pic>
      <p:grpSp>
        <p:nvGrpSpPr>
          <p:cNvPr id="72" name="Group 71"/>
          <p:cNvGrpSpPr/>
          <p:nvPr/>
        </p:nvGrpSpPr>
        <p:grpSpPr>
          <a:xfrm>
            <a:off x="8681694" y="2995187"/>
            <a:ext cx="792325" cy="792325"/>
            <a:chOff x="4722633" y="4244086"/>
            <a:chExt cx="792325" cy="792325"/>
          </a:xfrm>
        </p:grpSpPr>
        <p:pic>
          <p:nvPicPr>
            <p:cNvPr id="73" name="Picture 7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722633" y="4244086"/>
              <a:ext cx="792325" cy="792325"/>
            </a:xfrm>
            <a:prstGeom prst="rect">
              <a:avLst/>
            </a:prstGeom>
          </p:spPr>
        </p:pic>
        <p:sp>
          <p:nvSpPr>
            <p:cNvPr id="74" name="TextBox 73"/>
            <p:cNvSpPr txBox="1"/>
            <p:nvPr/>
          </p:nvSpPr>
          <p:spPr>
            <a:xfrm>
              <a:off x="4938474" y="4568388"/>
              <a:ext cx="364848" cy="240136"/>
            </a:xfrm>
            <a:prstGeom prst="rect">
              <a:avLst/>
            </a:prstGeom>
            <a:noFill/>
            <a:ln>
              <a:noFill/>
              <a:headEnd type="none" w="med" len="med"/>
              <a:tailEnd type="none" w="med" len="med"/>
            </a:ln>
          </p:spPr>
          <p:txBody>
            <a:bodyPr wrap="square" lIns="0" tIns="0" rIns="0" bIns="0" rtlCol="0">
              <a:spAutoFit/>
            </a:bodyPr>
            <a:lstStyle/>
            <a:p>
              <a:pPr algn="ctr" defTabSz="699385"/>
              <a:r>
                <a:rPr lang="en-US" sz="1530" spc="-30" dirty="0">
                  <a:solidFill>
                    <a:srgbClr val="4668C5"/>
                  </a:solidFill>
                  <a:ea typeface="Segoe UI" pitchFamily="34" charset="0"/>
                  <a:cs typeface="Segoe UI" pitchFamily="34" charset="0"/>
                </a:rPr>
                <a:t>{  }</a:t>
              </a:r>
            </a:p>
          </p:txBody>
        </p:sp>
      </p:grpSp>
      <p:pic>
        <p:nvPicPr>
          <p:cNvPr id="75" name="Picture 7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04435" y="4686652"/>
            <a:ext cx="582623" cy="551224"/>
          </a:xfrm>
          <a:prstGeom prst="rect">
            <a:avLst/>
          </a:prstGeom>
        </p:spPr>
      </p:pic>
    </p:spTree>
    <p:extLst>
      <p:ext uri="{BB962C8B-B14F-4D97-AF65-F5344CB8AC3E}">
        <p14:creationId xmlns:p14="http://schemas.microsoft.com/office/powerpoint/2010/main" val="19056953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fade">
                                      <p:cBhvr>
                                        <p:cTn id="32" dur="500"/>
                                        <p:tgtEl>
                                          <p:spTgt spid="7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500"/>
                                        <p:tgtEl>
                                          <p:spTgt spid="5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fade">
                                      <p:cBhvr>
                                        <p:cTn id="42" dur="500"/>
                                        <p:tgtEl>
                                          <p:spTgt spid="55"/>
                                        </p:tgtEl>
                                      </p:cBhvr>
                                    </p:animEffect>
                                  </p:childTnLst>
                                </p:cTn>
                              </p:par>
                              <p:par>
                                <p:cTn id="43" presetID="10" presetClass="entr" presetSubtype="0" fill="hold" nodeType="with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18" b="7818"/>
          <a:stretch>
            <a:fillRect/>
          </a:stretch>
        </p:blipFill>
        <p:spPr/>
      </p:pic>
      <p:sp>
        <p:nvSpPr>
          <p:cNvPr id="7" name="Rectangle 6"/>
          <p:cNvSpPr/>
          <p:nvPr/>
        </p:nvSpPr>
        <p:spPr bwMode="ltGray">
          <a:xfrm>
            <a:off x="274638" y="307607"/>
            <a:ext cx="5486400" cy="5475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a:t>Microsoft Azure </a:t>
            </a:r>
            <a:r>
              <a:rPr lang="en-US" dirty="0" err="1"/>
              <a:t>IoT</a:t>
            </a:r>
            <a:r>
              <a:rPr lang="en-US" dirty="0"/>
              <a:t> Suite</a:t>
            </a:r>
            <a:br>
              <a:rPr lang="en-US" dirty="0"/>
            </a:br>
            <a:endParaRPr lang="en-US" dirty="0"/>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tretch/>
        </p:blipFill>
        <p:spPr bwMode="invGray">
          <a:xfrm>
            <a:off x="10344360" y="478018"/>
            <a:ext cx="1627763" cy="347472"/>
          </a:xfrm>
          <a:prstGeom prst="rect">
            <a:avLst/>
          </a:prstGeom>
          <a:noFill/>
          <a:ln>
            <a:noFill/>
          </a:ln>
        </p:spPr>
      </p:pic>
      <p:pic>
        <p:nvPicPr>
          <p:cNvPr id="6" name="Picture 5" descr="C:\Users\petern\AppData\Local\Temp\vmware-petern\VMwareDnD\9912bbd5\PPE_Logo_RGB_bootcamp_600x131.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5936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itle 1"/>
          <p:cNvSpPr>
            <a:spLocks noGrp="1"/>
          </p:cNvSpPr>
          <p:nvPr>
            <p:ph type="title"/>
          </p:nvPr>
        </p:nvSpPr>
        <p:spPr/>
        <p:txBody>
          <a:bodyPr/>
          <a:lstStyle/>
          <a:p>
            <a:r>
              <a:rPr lang="en-US" dirty="0"/>
              <a:t>Microsoft Azure </a:t>
            </a:r>
            <a:r>
              <a:rPr lang="en-US" dirty="0" err="1"/>
              <a:t>IoT</a:t>
            </a:r>
            <a:r>
              <a:rPr lang="en-US" dirty="0"/>
              <a:t> Suite</a:t>
            </a:r>
            <a:br>
              <a:rPr lang="en-US" dirty="0"/>
            </a:br>
            <a:endParaRPr lang="en-US" sz="2448" i="1" dirty="0"/>
          </a:p>
        </p:txBody>
      </p:sp>
      <p:sp>
        <p:nvSpPr>
          <p:cNvPr id="2" name="TextBox 1"/>
          <p:cNvSpPr txBox="1"/>
          <p:nvPr/>
        </p:nvSpPr>
        <p:spPr>
          <a:xfrm>
            <a:off x="445740" y="2802658"/>
            <a:ext cx="3730413" cy="1044516"/>
          </a:xfrm>
          <a:prstGeom prst="rect">
            <a:avLst/>
          </a:prstGeom>
          <a:solidFill>
            <a:srgbClr val="63B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48" dirty="0"/>
              <a:t>Preconfigured solutions</a:t>
            </a:r>
          </a:p>
        </p:txBody>
      </p:sp>
      <p:sp>
        <p:nvSpPr>
          <p:cNvPr id="53" name="TextBox 52"/>
          <p:cNvSpPr txBox="1"/>
          <p:nvPr/>
        </p:nvSpPr>
        <p:spPr>
          <a:xfrm>
            <a:off x="445740" y="4079811"/>
            <a:ext cx="3730413" cy="1044516"/>
          </a:xfrm>
          <a:prstGeom prst="rect">
            <a:avLst/>
          </a:prstGeom>
          <a:solidFill>
            <a:srgbClr val="63B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48" dirty="0"/>
              <a:t>Heterogeneous agents</a:t>
            </a:r>
          </a:p>
        </p:txBody>
      </p:sp>
      <p:sp>
        <p:nvSpPr>
          <p:cNvPr id="62" name="TextBox 61"/>
          <p:cNvSpPr txBox="1"/>
          <p:nvPr/>
        </p:nvSpPr>
        <p:spPr>
          <a:xfrm>
            <a:off x="445740" y="5356964"/>
            <a:ext cx="3730413" cy="1044516"/>
          </a:xfrm>
          <a:prstGeom prst="rect">
            <a:avLst/>
          </a:prstGeom>
          <a:solidFill>
            <a:srgbClr val="63B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48" dirty="0"/>
              <a:t>Connect and control</a:t>
            </a:r>
          </a:p>
        </p:txBody>
      </p:sp>
      <p:sp>
        <p:nvSpPr>
          <p:cNvPr id="63" name="TextBox 62"/>
          <p:cNvSpPr txBox="1"/>
          <p:nvPr/>
        </p:nvSpPr>
        <p:spPr>
          <a:xfrm>
            <a:off x="4320899" y="2802658"/>
            <a:ext cx="3730413" cy="1044516"/>
          </a:xfrm>
          <a:prstGeom prst="rect">
            <a:avLst/>
          </a:prstGeom>
          <a:solidFill>
            <a:srgbClr val="63B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defPPr>
              <a:defRPr lang="en-US"/>
            </a:defPPr>
            <a:lvl1pPr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48" dirty="0"/>
              <a:t>Event processing</a:t>
            </a:r>
          </a:p>
        </p:txBody>
      </p:sp>
      <p:sp>
        <p:nvSpPr>
          <p:cNvPr id="64" name="TextBox 63"/>
          <p:cNvSpPr txBox="1"/>
          <p:nvPr/>
        </p:nvSpPr>
        <p:spPr>
          <a:xfrm>
            <a:off x="4320899" y="4079812"/>
            <a:ext cx="3730413" cy="1044516"/>
          </a:xfrm>
          <a:prstGeom prst="rect">
            <a:avLst/>
          </a:prstGeom>
          <a:solidFill>
            <a:srgbClr val="63B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defPPr>
              <a:defRPr lang="en-US"/>
            </a:defPPr>
            <a:lvl1pPr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48" dirty="0"/>
              <a:t>Predictive analytics</a:t>
            </a:r>
          </a:p>
        </p:txBody>
      </p:sp>
      <p:sp>
        <p:nvSpPr>
          <p:cNvPr id="65" name="TextBox 64"/>
          <p:cNvSpPr txBox="1"/>
          <p:nvPr/>
        </p:nvSpPr>
        <p:spPr>
          <a:xfrm>
            <a:off x="4320899" y="5356963"/>
            <a:ext cx="3730413" cy="1044516"/>
          </a:xfrm>
          <a:prstGeom prst="rect">
            <a:avLst/>
          </a:prstGeom>
          <a:solidFill>
            <a:srgbClr val="63B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defPPr>
              <a:defRPr lang="en-US"/>
            </a:defPPr>
            <a:lvl1pPr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48" dirty="0"/>
              <a:t>Data visualization</a:t>
            </a:r>
          </a:p>
        </p:txBody>
      </p:sp>
      <p:sp>
        <p:nvSpPr>
          <p:cNvPr id="66" name="TextBox 65"/>
          <p:cNvSpPr txBox="1"/>
          <p:nvPr/>
        </p:nvSpPr>
        <p:spPr>
          <a:xfrm>
            <a:off x="8189619" y="2802658"/>
            <a:ext cx="3730413" cy="1044516"/>
          </a:xfrm>
          <a:prstGeom prst="rect">
            <a:avLst/>
          </a:prstGeom>
          <a:solidFill>
            <a:srgbClr val="63B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48" dirty="0"/>
              <a:t>Workflow integration</a:t>
            </a:r>
          </a:p>
        </p:txBody>
      </p:sp>
      <p:sp>
        <p:nvSpPr>
          <p:cNvPr id="67" name="TextBox 66"/>
          <p:cNvSpPr txBox="1"/>
          <p:nvPr/>
        </p:nvSpPr>
        <p:spPr>
          <a:xfrm>
            <a:off x="8189619" y="4079811"/>
            <a:ext cx="3730413" cy="1044516"/>
          </a:xfrm>
          <a:prstGeom prst="rect">
            <a:avLst/>
          </a:prstGeom>
          <a:solidFill>
            <a:srgbClr val="63B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48" dirty="0"/>
              <a:t>Push and broadcast notifications</a:t>
            </a:r>
          </a:p>
        </p:txBody>
      </p:sp>
      <p:sp>
        <p:nvSpPr>
          <p:cNvPr id="68" name="TextBox 67"/>
          <p:cNvSpPr txBox="1"/>
          <p:nvPr/>
        </p:nvSpPr>
        <p:spPr>
          <a:xfrm>
            <a:off x="8189619" y="5356963"/>
            <a:ext cx="3730413" cy="1044516"/>
          </a:xfrm>
          <a:prstGeom prst="rect">
            <a:avLst/>
          </a:prstGeom>
          <a:solidFill>
            <a:srgbClr val="63B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48" dirty="0"/>
              <a:t>ID and access management</a:t>
            </a:r>
          </a:p>
        </p:txBody>
      </p:sp>
      <p:sp>
        <p:nvSpPr>
          <p:cNvPr id="16" name="Rectangle 15"/>
          <p:cNvSpPr/>
          <p:nvPr/>
        </p:nvSpPr>
        <p:spPr bwMode="auto">
          <a:xfrm>
            <a:off x="4320899" y="1487391"/>
            <a:ext cx="3730413" cy="1044516"/>
          </a:xfrm>
          <a:prstGeom prst="rect">
            <a:avLst/>
          </a:prstGeom>
          <a:solidFill>
            <a:srgbClr val="0219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156"/>
            <a:r>
              <a:rPr lang="en-US" sz="2448" kern="0" dirty="0">
                <a:solidFill>
                  <a:schemeClr val="tx1"/>
                </a:solidFill>
                <a:latin typeface="Segoe UI Light" panose="020B0502040204020203" pitchFamily="34" charset="0"/>
                <a:cs typeface="Segoe UI Light" panose="020B0502040204020203" pitchFamily="34" charset="0"/>
              </a:rPr>
              <a:t>Analyze and act </a:t>
            </a:r>
          </a:p>
          <a:p>
            <a:pPr algn="ctr" defTabSz="951156"/>
            <a:r>
              <a:rPr lang="en-US" sz="2448" kern="0" dirty="0">
                <a:solidFill>
                  <a:schemeClr val="tx1"/>
                </a:solidFill>
                <a:latin typeface="Segoe UI Light" panose="020B0502040204020203" pitchFamily="34" charset="0"/>
                <a:cs typeface="Segoe UI Light" panose="020B0502040204020203" pitchFamily="34" charset="0"/>
              </a:rPr>
              <a:t>on new data</a:t>
            </a:r>
          </a:p>
        </p:txBody>
      </p:sp>
      <p:sp>
        <p:nvSpPr>
          <p:cNvPr id="17" name="Rectangle 16"/>
          <p:cNvSpPr/>
          <p:nvPr/>
        </p:nvSpPr>
        <p:spPr bwMode="auto">
          <a:xfrm>
            <a:off x="8189619" y="1483602"/>
            <a:ext cx="3730413" cy="1048305"/>
          </a:xfrm>
          <a:prstGeom prst="rect">
            <a:avLst/>
          </a:prstGeom>
          <a:solidFill>
            <a:srgbClr val="0219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156">
              <a:defRPr/>
            </a:pPr>
            <a:r>
              <a:rPr lang="en-US" sz="2448" kern="0" dirty="0">
                <a:solidFill>
                  <a:schemeClr val="tx1"/>
                </a:solidFill>
                <a:latin typeface="Segoe UI Light" panose="020B0502040204020203" pitchFamily="34" charset="0"/>
                <a:cs typeface="Segoe UI Light" panose="020B0502040204020203" pitchFamily="34" charset="0"/>
              </a:rPr>
              <a:t>Integrate and transform</a:t>
            </a:r>
          </a:p>
          <a:p>
            <a:pPr algn="ctr" defTabSz="951156">
              <a:defRPr/>
            </a:pPr>
            <a:r>
              <a:rPr lang="en-US" sz="2448" kern="0" dirty="0">
                <a:solidFill>
                  <a:schemeClr val="tx1"/>
                </a:solidFill>
                <a:latin typeface="Segoe UI Light" panose="020B0502040204020203" pitchFamily="34" charset="0"/>
                <a:cs typeface="Segoe UI Light" panose="020B0502040204020203" pitchFamily="34" charset="0"/>
              </a:rPr>
              <a:t> business processes</a:t>
            </a:r>
          </a:p>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8" name="Rectangle 17"/>
          <p:cNvSpPr/>
          <p:nvPr/>
        </p:nvSpPr>
        <p:spPr bwMode="auto">
          <a:xfrm>
            <a:off x="445740" y="1483602"/>
            <a:ext cx="3730413" cy="1048305"/>
          </a:xfrm>
          <a:prstGeom prst="rect">
            <a:avLst/>
          </a:prstGeom>
          <a:solidFill>
            <a:srgbClr val="0219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156">
              <a:defRPr/>
            </a:pPr>
            <a:r>
              <a:rPr lang="en-US" sz="2448" kern="0" dirty="0">
                <a:solidFill>
                  <a:schemeClr val="tx1"/>
                </a:solidFill>
                <a:latin typeface="Segoe UI Light" panose="020B0502040204020203" pitchFamily="34" charset="0"/>
                <a:cs typeface="Segoe UI Light" panose="020B0502040204020203" pitchFamily="34" charset="0"/>
              </a:rPr>
              <a:t>Connect and scale </a:t>
            </a:r>
          </a:p>
          <a:p>
            <a:pPr algn="ctr" defTabSz="951156">
              <a:defRPr/>
            </a:pPr>
            <a:r>
              <a:rPr lang="en-US" sz="2448" kern="0" dirty="0">
                <a:solidFill>
                  <a:schemeClr val="tx1"/>
                </a:solidFill>
                <a:latin typeface="Segoe UI Light" panose="020B0502040204020203" pitchFamily="34" charset="0"/>
                <a:cs typeface="Segoe UI Light" panose="020B0502040204020203" pitchFamily="34" charset="0"/>
              </a:rPr>
              <a:t>with efficiency</a:t>
            </a:r>
          </a:p>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288153131"/>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a:xfrm>
            <a:off x="350855" y="1778912"/>
            <a:ext cx="3123337" cy="406265"/>
          </a:xfrm>
          <a:prstGeom prst="rect">
            <a:avLst/>
          </a:prstGeom>
        </p:spPr>
        <p:txBody>
          <a:bodyPr wrap="square">
            <a:spAutoFit/>
          </a:bodyPr>
          <a:lstStyle/>
          <a:p>
            <a:pPr defTabSz="932290" fontAlgn="base">
              <a:spcBef>
                <a:spcPct val="0"/>
              </a:spcBef>
              <a:spcAft>
                <a:spcPct val="0"/>
              </a:spcAft>
            </a:pPr>
            <a:r>
              <a:rPr lang="en-US" sz="2040" dirty="0">
                <a:latin typeface="Segoe UI Semibold" panose="020B0702040204020203" pitchFamily="34" charset="0"/>
                <a:cs typeface="Segoe UI" panose="020B0502040204020203" pitchFamily="34" charset="0"/>
              </a:rPr>
              <a:t>Azure IoT services</a:t>
            </a:r>
          </a:p>
        </p:txBody>
      </p:sp>
      <p:graphicFrame>
        <p:nvGraphicFramePr>
          <p:cNvPr id="340" name="Object 339"/>
          <p:cNvGraphicFramePr>
            <a:graphicFrameLocks noChangeAspect="1"/>
          </p:cNvGraphicFramePr>
          <p:nvPr>
            <p:custDataLst>
              <p:tags r:id="rId2"/>
            </p:custDataLst>
            <p:extLst/>
          </p:nvPr>
        </p:nvGraphicFramePr>
        <p:xfrm>
          <a:off x="2501" y="1619"/>
          <a:ext cx="1619" cy="1619"/>
        </p:xfrm>
        <a:graphic>
          <a:graphicData uri="http://schemas.openxmlformats.org/presentationml/2006/ole">
            <mc:AlternateContent xmlns:mc="http://schemas.openxmlformats.org/markup-compatibility/2006">
              <mc:Choice xmlns:v="urn:schemas-microsoft-com:vml" Requires="v">
                <p:oleObj spid="_x0000_s1248" name="think-cell Slide" r:id="rId5" imgW="377" imgH="377" progId="TCLayout.ActiveDocument.1">
                  <p:embed/>
                </p:oleObj>
              </mc:Choice>
              <mc:Fallback>
                <p:oleObj name="think-cell Slide" r:id="rId5" imgW="377" imgH="377" progId="TCLayout.ActiveDocument.1">
                  <p:embed/>
                  <p:pic>
                    <p:nvPicPr>
                      <p:cNvPr id="340" name="Object 339"/>
                      <p:cNvPicPr/>
                      <p:nvPr/>
                    </p:nvPicPr>
                    <p:blipFill>
                      <a:blip r:embed="rId6"/>
                      <a:stretch>
                        <a:fillRect/>
                      </a:stretch>
                    </p:blipFill>
                    <p:spPr>
                      <a:xfrm>
                        <a:off x="2501" y="1619"/>
                        <a:ext cx="1619" cy="1619"/>
                      </a:xfrm>
                      <a:prstGeom prst="rect">
                        <a:avLst/>
                      </a:prstGeom>
                    </p:spPr>
                  </p:pic>
                </p:oleObj>
              </mc:Fallback>
            </mc:AlternateContent>
          </a:graphicData>
        </a:graphic>
      </p:graphicFrame>
      <p:sp>
        <p:nvSpPr>
          <p:cNvPr id="4" name="Title 3"/>
          <p:cNvSpPr>
            <a:spLocks noGrp="1"/>
          </p:cNvSpPr>
          <p:nvPr>
            <p:ph type="title"/>
          </p:nvPr>
        </p:nvSpPr>
        <p:spPr/>
        <p:txBody>
          <a:bodyPr/>
          <a:lstStyle/>
          <a:p>
            <a:r>
              <a:rPr lang="en-US" dirty="0"/>
              <a:t>Microsoft Azure IoT Suite</a:t>
            </a:r>
            <a:endParaRPr lang="en-IN" dirty="0"/>
          </a:p>
        </p:txBody>
      </p:sp>
      <p:sp>
        <p:nvSpPr>
          <p:cNvPr id="77" name="Rectangle 76"/>
          <p:cNvSpPr/>
          <p:nvPr/>
        </p:nvSpPr>
        <p:spPr>
          <a:xfrm>
            <a:off x="419388" y="2229623"/>
            <a:ext cx="3143999" cy="4285477"/>
          </a:xfrm>
          <a:prstGeom prst="rect">
            <a:avLst/>
          </a:prstGeom>
          <a:solidFill>
            <a:srgbClr val="021939">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a:endParaRPr lang="en-US" sz="1224" dirty="0">
              <a:solidFill>
                <a:prstClr val="white"/>
              </a:solidFill>
            </a:endParaRPr>
          </a:p>
        </p:txBody>
      </p:sp>
      <p:sp>
        <p:nvSpPr>
          <p:cNvPr id="6" name="Text Placeholder 5"/>
          <p:cNvSpPr>
            <a:spLocks noGrp="1"/>
          </p:cNvSpPr>
          <p:nvPr>
            <p:ph type="body" sz="quarter" idx="4294967295"/>
          </p:nvPr>
        </p:nvSpPr>
        <p:spPr>
          <a:xfrm>
            <a:off x="276684" y="1055585"/>
            <a:ext cx="11887200" cy="572464"/>
          </a:xfrm>
        </p:spPr>
        <p:txBody>
          <a:bodyPr/>
          <a:lstStyle/>
          <a:p>
            <a:pPr marL="0" indent="0">
              <a:buNone/>
            </a:pPr>
            <a:r>
              <a:rPr lang="en-US" sz="2800" dirty="0"/>
              <a:t>Accelerate your business transformation</a:t>
            </a:r>
          </a:p>
        </p:txBody>
      </p:sp>
      <p:pic>
        <p:nvPicPr>
          <p:cNvPr id="10" name="Picture 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67765" y="2677622"/>
            <a:ext cx="780290" cy="780290"/>
          </a:xfrm>
          <a:prstGeom prst="rect">
            <a:avLst/>
          </a:prstGeom>
        </p:spPr>
      </p:pic>
      <p:pic>
        <p:nvPicPr>
          <p:cNvPr id="11" name="Picture 1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539500" y="3385017"/>
            <a:ext cx="780290" cy="780290"/>
          </a:xfrm>
          <a:prstGeom prst="rect">
            <a:avLst/>
          </a:prstGeom>
        </p:spPr>
      </p:pic>
      <p:pic>
        <p:nvPicPr>
          <p:cNvPr id="12" name="Picture 1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638396" y="2970541"/>
            <a:ext cx="780290" cy="780290"/>
          </a:xfrm>
          <a:prstGeom prst="rect">
            <a:avLst/>
          </a:prstGeom>
        </p:spPr>
      </p:pic>
      <p:pic>
        <p:nvPicPr>
          <p:cNvPr id="13" name="Picture 1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648055" y="2303165"/>
            <a:ext cx="780290" cy="780290"/>
          </a:xfrm>
          <a:prstGeom prst="rect">
            <a:avLst/>
          </a:prstGeom>
        </p:spPr>
      </p:pic>
      <p:pic>
        <p:nvPicPr>
          <p:cNvPr id="14" name="Picture 1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768187" y="4247919"/>
            <a:ext cx="780290" cy="780290"/>
          </a:xfrm>
          <a:prstGeom prst="rect">
            <a:avLst/>
          </a:prstGeom>
        </p:spPr>
      </p:pic>
      <p:pic>
        <p:nvPicPr>
          <p:cNvPr id="15" name="Picture 14"/>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59488" y="4405409"/>
            <a:ext cx="780290" cy="780290"/>
          </a:xfrm>
          <a:prstGeom prst="rect">
            <a:avLst/>
          </a:prstGeom>
        </p:spPr>
      </p:pic>
      <p:pic>
        <p:nvPicPr>
          <p:cNvPr id="16" name="Picture 15"/>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95785" y="5563467"/>
            <a:ext cx="780290" cy="780290"/>
          </a:xfrm>
          <a:prstGeom prst="rect">
            <a:avLst/>
          </a:prstGeom>
        </p:spPr>
      </p:pic>
      <p:pic>
        <p:nvPicPr>
          <p:cNvPr id="18" name="Picture 17"/>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522379" y="5211603"/>
            <a:ext cx="780290" cy="780290"/>
          </a:xfrm>
          <a:prstGeom prst="rect">
            <a:avLst/>
          </a:prstGeom>
        </p:spPr>
      </p:pic>
      <p:pic>
        <p:nvPicPr>
          <p:cNvPr id="19" name="Picture 18"/>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353263" y="4914024"/>
            <a:ext cx="780290" cy="780290"/>
          </a:xfrm>
          <a:prstGeom prst="rect">
            <a:avLst/>
          </a:prstGeom>
        </p:spPr>
      </p:pic>
      <p:sp>
        <p:nvSpPr>
          <p:cNvPr id="23" name="Freeform 23"/>
          <p:cNvSpPr>
            <a:spLocks noEditPoints="1"/>
          </p:cNvSpPr>
          <p:nvPr/>
        </p:nvSpPr>
        <p:spPr bwMode="auto">
          <a:xfrm>
            <a:off x="456606" y="3443761"/>
            <a:ext cx="661988" cy="696912"/>
          </a:xfrm>
          <a:custGeom>
            <a:avLst/>
            <a:gdLst>
              <a:gd name="T0" fmla="*/ 29 w 417"/>
              <a:gd name="T1" fmla="*/ 329 h 439"/>
              <a:gd name="T2" fmla="*/ 29 w 417"/>
              <a:gd name="T3" fmla="*/ 279 h 439"/>
              <a:gd name="T4" fmla="*/ 71 w 417"/>
              <a:gd name="T5" fmla="*/ 252 h 439"/>
              <a:gd name="T6" fmla="*/ 164 w 417"/>
              <a:gd name="T7" fmla="*/ 252 h 439"/>
              <a:gd name="T8" fmla="*/ 155 w 417"/>
              <a:gd name="T9" fmla="*/ 285 h 439"/>
              <a:gd name="T10" fmla="*/ 98 w 417"/>
              <a:gd name="T11" fmla="*/ 290 h 439"/>
              <a:gd name="T12" fmla="*/ 65 w 417"/>
              <a:gd name="T13" fmla="*/ 311 h 439"/>
              <a:gd name="T14" fmla="*/ 67 w 417"/>
              <a:gd name="T15" fmla="*/ 403 h 439"/>
              <a:gd name="T16" fmla="*/ 128 w 417"/>
              <a:gd name="T17" fmla="*/ 403 h 439"/>
              <a:gd name="T18" fmla="*/ 178 w 417"/>
              <a:gd name="T19" fmla="*/ 390 h 439"/>
              <a:gd name="T20" fmla="*/ 180 w 417"/>
              <a:gd name="T21" fmla="*/ 313 h 439"/>
              <a:gd name="T22" fmla="*/ 216 w 417"/>
              <a:gd name="T23" fmla="*/ 281 h 439"/>
              <a:gd name="T24" fmla="*/ 216 w 417"/>
              <a:gd name="T25" fmla="*/ 355 h 439"/>
              <a:gd name="T26" fmla="*/ 183 w 417"/>
              <a:gd name="T27" fmla="*/ 439 h 439"/>
              <a:gd name="T28" fmla="*/ 132 w 417"/>
              <a:gd name="T29" fmla="*/ 439 h 439"/>
              <a:gd name="T30" fmla="*/ 367 w 417"/>
              <a:gd name="T31" fmla="*/ 115 h 439"/>
              <a:gd name="T32" fmla="*/ 367 w 417"/>
              <a:gd name="T33" fmla="*/ 174 h 439"/>
              <a:gd name="T34" fmla="*/ 317 w 417"/>
              <a:gd name="T35" fmla="*/ 180 h 439"/>
              <a:gd name="T36" fmla="*/ 281 w 417"/>
              <a:gd name="T37" fmla="*/ 212 h 439"/>
              <a:gd name="T38" fmla="*/ 359 w 417"/>
              <a:gd name="T39" fmla="*/ 214 h 439"/>
              <a:gd name="T40" fmla="*/ 397 w 417"/>
              <a:gd name="T41" fmla="*/ 203 h 439"/>
              <a:gd name="T42" fmla="*/ 401 w 417"/>
              <a:gd name="T43" fmla="*/ 105 h 439"/>
              <a:gd name="T44" fmla="*/ 380 w 417"/>
              <a:gd name="T45" fmla="*/ 65 h 439"/>
              <a:gd name="T46" fmla="*/ 287 w 417"/>
              <a:gd name="T47" fmla="*/ 65 h 439"/>
              <a:gd name="T48" fmla="*/ 252 w 417"/>
              <a:gd name="T49" fmla="*/ 84 h 439"/>
              <a:gd name="T50" fmla="*/ 254 w 417"/>
              <a:gd name="T51" fmla="*/ 178 h 439"/>
              <a:gd name="T52" fmla="*/ 283 w 417"/>
              <a:gd name="T53" fmla="*/ 157 h 439"/>
              <a:gd name="T54" fmla="*/ 289 w 417"/>
              <a:gd name="T55" fmla="*/ 111 h 439"/>
              <a:gd name="T56" fmla="*/ 336 w 417"/>
              <a:gd name="T57" fmla="*/ 101 h 439"/>
              <a:gd name="T58" fmla="*/ 0 w 417"/>
              <a:gd name="T59" fmla="*/ 0 h 439"/>
              <a:gd name="T60" fmla="*/ 0 w 417"/>
              <a:gd name="T61" fmla="*/ 138 h 439"/>
              <a:gd name="T62" fmla="*/ 0 w 417"/>
              <a:gd name="T63" fmla="*/ 182 h 439"/>
              <a:gd name="T64" fmla="*/ 44 w 417"/>
              <a:gd name="T65" fmla="*/ 214 h 439"/>
              <a:gd name="T66" fmla="*/ 128 w 417"/>
              <a:gd name="T67" fmla="*/ 214 h 439"/>
              <a:gd name="T68" fmla="*/ 174 w 417"/>
              <a:gd name="T69" fmla="*/ 197 h 439"/>
              <a:gd name="T70" fmla="*/ 126 w 417"/>
              <a:gd name="T71" fmla="*/ 174 h 439"/>
              <a:gd name="T72" fmla="*/ 42 w 417"/>
              <a:gd name="T73" fmla="*/ 170 h 439"/>
              <a:gd name="T74" fmla="*/ 40 w 417"/>
              <a:gd name="T75" fmla="*/ 120 h 439"/>
              <a:gd name="T76" fmla="*/ 44 w 417"/>
              <a:gd name="T77" fmla="*/ 40 h 439"/>
              <a:gd name="T78" fmla="*/ 126 w 417"/>
              <a:gd name="T79" fmla="*/ 40 h 439"/>
              <a:gd name="T80" fmla="*/ 176 w 417"/>
              <a:gd name="T81" fmla="*/ 52 h 439"/>
              <a:gd name="T82" fmla="*/ 176 w 417"/>
              <a:gd name="T83" fmla="*/ 143 h 439"/>
              <a:gd name="T84" fmla="*/ 216 w 417"/>
              <a:gd name="T85" fmla="*/ 183 h 439"/>
              <a:gd name="T86" fmla="*/ 216 w 417"/>
              <a:gd name="T87" fmla="*/ 128 h 439"/>
              <a:gd name="T88" fmla="*/ 206 w 417"/>
              <a:gd name="T89" fmla="*/ 10 h 439"/>
              <a:gd name="T90" fmla="*/ 161 w 417"/>
              <a:gd name="T91" fmla="*/ 0 h 439"/>
              <a:gd name="T92" fmla="*/ 48 w 417"/>
              <a:gd name="T93" fmla="*/ 0 h 439"/>
              <a:gd name="T94" fmla="*/ 258 w 417"/>
              <a:gd name="T95" fmla="*/ 281 h 439"/>
              <a:gd name="T96" fmla="*/ 254 w 417"/>
              <a:gd name="T97" fmla="*/ 350 h 439"/>
              <a:gd name="T98" fmla="*/ 260 w 417"/>
              <a:gd name="T99" fmla="*/ 401 h 439"/>
              <a:gd name="T100" fmla="*/ 361 w 417"/>
              <a:gd name="T101" fmla="*/ 415 h 439"/>
              <a:gd name="T102" fmla="*/ 417 w 417"/>
              <a:gd name="T103" fmla="*/ 417 h 439"/>
              <a:gd name="T104" fmla="*/ 417 w 417"/>
              <a:gd name="T105" fmla="*/ 317 h 439"/>
              <a:gd name="T106" fmla="*/ 411 w 417"/>
              <a:gd name="T107" fmla="*/ 267 h 439"/>
              <a:gd name="T108" fmla="*/ 325 w 417"/>
              <a:gd name="T109" fmla="*/ 252 h 439"/>
              <a:gd name="T110" fmla="*/ 294 w 417"/>
              <a:gd name="T111" fmla="*/ 264 h 439"/>
              <a:gd name="T112" fmla="*/ 344 w 417"/>
              <a:gd name="T113" fmla="*/ 287 h 439"/>
              <a:gd name="T114" fmla="*/ 378 w 417"/>
              <a:gd name="T115" fmla="*/ 290 h 439"/>
              <a:gd name="T116" fmla="*/ 380 w 417"/>
              <a:gd name="T117" fmla="*/ 376 h 439"/>
              <a:gd name="T118" fmla="*/ 311 w 417"/>
              <a:gd name="T119" fmla="*/ 380 h 439"/>
              <a:gd name="T120" fmla="*/ 289 w 417"/>
              <a:gd name="T121" fmla="*/ 363 h 439"/>
              <a:gd name="T122" fmla="*/ 289 w 417"/>
              <a:gd name="T123" fmla="*/ 31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17" h="439">
                <a:moveTo>
                  <a:pt x="29" y="439"/>
                </a:moveTo>
                <a:lnTo>
                  <a:pt x="29" y="439"/>
                </a:lnTo>
                <a:lnTo>
                  <a:pt x="29" y="426"/>
                </a:lnTo>
                <a:lnTo>
                  <a:pt x="29" y="413"/>
                </a:lnTo>
                <a:lnTo>
                  <a:pt x="29" y="399"/>
                </a:lnTo>
                <a:lnTo>
                  <a:pt x="29" y="388"/>
                </a:lnTo>
                <a:lnTo>
                  <a:pt x="29" y="378"/>
                </a:lnTo>
                <a:lnTo>
                  <a:pt x="29" y="369"/>
                </a:lnTo>
                <a:lnTo>
                  <a:pt x="29" y="359"/>
                </a:lnTo>
                <a:lnTo>
                  <a:pt x="29" y="350"/>
                </a:lnTo>
                <a:lnTo>
                  <a:pt x="29" y="342"/>
                </a:lnTo>
                <a:lnTo>
                  <a:pt x="29" y="336"/>
                </a:lnTo>
                <a:lnTo>
                  <a:pt x="29" y="329"/>
                </a:lnTo>
                <a:lnTo>
                  <a:pt x="29" y="323"/>
                </a:lnTo>
                <a:lnTo>
                  <a:pt x="29" y="317"/>
                </a:lnTo>
                <a:lnTo>
                  <a:pt x="29" y="313"/>
                </a:lnTo>
                <a:lnTo>
                  <a:pt x="29" y="308"/>
                </a:lnTo>
                <a:lnTo>
                  <a:pt x="29" y="304"/>
                </a:lnTo>
                <a:lnTo>
                  <a:pt x="29" y="298"/>
                </a:lnTo>
                <a:lnTo>
                  <a:pt x="29" y="292"/>
                </a:lnTo>
                <a:lnTo>
                  <a:pt x="29" y="290"/>
                </a:lnTo>
                <a:lnTo>
                  <a:pt x="29" y="287"/>
                </a:lnTo>
                <a:lnTo>
                  <a:pt x="29" y="287"/>
                </a:lnTo>
                <a:lnTo>
                  <a:pt x="29" y="285"/>
                </a:lnTo>
                <a:lnTo>
                  <a:pt x="29" y="285"/>
                </a:lnTo>
                <a:lnTo>
                  <a:pt x="29" y="279"/>
                </a:lnTo>
                <a:lnTo>
                  <a:pt x="31" y="273"/>
                </a:lnTo>
                <a:lnTo>
                  <a:pt x="34" y="267"/>
                </a:lnTo>
                <a:lnTo>
                  <a:pt x="38" y="262"/>
                </a:lnTo>
                <a:lnTo>
                  <a:pt x="42" y="258"/>
                </a:lnTo>
                <a:lnTo>
                  <a:pt x="48" y="254"/>
                </a:lnTo>
                <a:lnTo>
                  <a:pt x="54" y="252"/>
                </a:lnTo>
                <a:lnTo>
                  <a:pt x="59" y="252"/>
                </a:lnTo>
                <a:lnTo>
                  <a:pt x="61" y="252"/>
                </a:lnTo>
                <a:lnTo>
                  <a:pt x="61" y="252"/>
                </a:lnTo>
                <a:lnTo>
                  <a:pt x="61" y="252"/>
                </a:lnTo>
                <a:lnTo>
                  <a:pt x="63" y="252"/>
                </a:lnTo>
                <a:lnTo>
                  <a:pt x="67" y="252"/>
                </a:lnTo>
                <a:lnTo>
                  <a:pt x="71" y="252"/>
                </a:lnTo>
                <a:lnTo>
                  <a:pt x="77" y="252"/>
                </a:lnTo>
                <a:lnTo>
                  <a:pt x="82" y="252"/>
                </a:lnTo>
                <a:lnTo>
                  <a:pt x="92" y="252"/>
                </a:lnTo>
                <a:lnTo>
                  <a:pt x="96" y="252"/>
                </a:lnTo>
                <a:lnTo>
                  <a:pt x="101" y="252"/>
                </a:lnTo>
                <a:lnTo>
                  <a:pt x="107" y="252"/>
                </a:lnTo>
                <a:lnTo>
                  <a:pt x="113" y="252"/>
                </a:lnTo>
                <a:lnTo>
                  <a:pt x="120" y="252"/>
                </a:lnTo>
                <a:lnTo>
                  <a:pt x="128" y="252"/>
                </a:lnTo>
                <a:lnTo>
                  <a:pt x="136" y="252"/>
                </a:lnTo>
                <a:lnTo>
                  <a:pt x="145" y="252"/>
                </a:lnTo>
                <a:lnTo>
                  <a:pt x="155" y="252"/>
                </a:lnTo>
                <a:lnTo>
                  <a:pt x="164" y="252"/>
                </a:lnTo>
                <a:lnTo>
                  <a:pt x="174" y="252"/>
                </a:lnTo>
                <a:lnTo>
                  <a:pt x="185" y="252"/>
                </a:lnTo>
                <a:lnTo>
                  <a:pt x="185" y="252"/>
                </a:lnTo>
                <a:lnTo>
                  <a:pt x="185" y="252"/>
                </a:lnTo>
                <a:lnTo>
                  <a:pt x="183" y="254"/>
                </a:lnTo>
                <a:lnTo>
                  <a:pt x="182" y="258"/>
                </a:lnTo>
                <a:lnTo>
                  <a:pt x="180" y="260"/>
                </a:lnTo>
                <a:lnTo>
                  <a:pt x="178" y="262"/>
                </a:lnTo>
                <a:lnTo>
                  <a:pt x="174" y="266"/>
                </a:lnTo>
                <a:lnTo>
                  <a:pt x="170" y="269"/>
                </a:lnTo>
                <a:lnTo>
                  <a:pt x="166" y="273"/>
                </a:lnTo>
                <a:lnTo>
                  <a:pt x="161" y="279"/>
                </a:lnTo>
                <a:lnTo>
                  <a:pt x="155" y="285"/>
                </a:lnTo>
                <a:lnTo>
                  <a:pt x="147" y="290"/>
                </a:lnTo>
                <a:lnTo>
                  <a:pt x="147" y="290"/>
                </a:lnTo>
                <a:lnTo>
                  <a:pt x="147" y="290"/>
                </a:lnTo>
                <a:lnTo>
                  <a:pt x="145" y="290"/>
                </a:lnTo>
                <a:lnTo>
                  <a:pt x="143" y="290"/>
                </a:lnTo>
                <a:lnTo>
                  <a:pt x="141" y="290"/>
                </a:lnTo>
                <a:lnTo>
                  <a:pt x="140" y="290"/>
                </a:lnTo>
                <a:lnTo>
                  <a:pt x="134" y="290"/>
                </a:lnTo>
                <a:lnTo>
                  <a:pt x="130" y="290"/>
                </a:lnTo>
                <a:lnTo>
                  <a:pt x="124" y="290"/>
                </a:lnTo>
                <a:lnTo>
                  <a:pt x="117" y="290"/>
                </a:lnTo>
                <a:lnTo>
                  <a:pt x="109" y="290"/>
                </a:lnTo>
                <a:lnTo>
                  <a:pt x="98" y="290"/>
                </a:lnTo>
                <a:lnTo>
                  <a:pt x="86" y="290"/>
                </a:lnTo>
                <a:lnTo>
                  <a:pt x="75" y="290"/>
                </a:lnTo>
                <a:lnTo>
                  <a:pt x="71" y="290"/>
                </a:lnTo>
                <a:lnTo>
                  <a:pt x="69" y="292"/>
                </a:lnTo>
                <a:lnTo>
                  <a:pt x="67" y="294"/>
                </a:lnTo>
                <a:lnTo>
                  <a:pt x="65" y="298"/>
                </a:lnTo>
                <a:lnTo>
                  <a:pt x="65" y="298"/>
                </a:lnTo>
                <a:lnTo>
                  <a:pt x="65" y="298"/>
                </a:lnTo>
                <a:lnTo>
                  <a:pt x="65" y="300"/>
                </a:lnTo>
                <a:lnTo>
                  <a:pt x="65" y="300"/>
                </a:lnTo>
                <a:lnTo>
                  <a:pt x="65" y="304"/>
                </a:lnTo>
                <a:lnTo>
                  <a:pt x="65" y="306"/>
                </a:lnTo>
                <a:lnTo>
                  <a:pt x="65" y="311"/>
                </a:lnTo>
                <a:lnTo>
                  <a:pt x="65" y="315"/>
                </a:lnTo>
                <a:lnTo>
                  <a:pt x="65" y="323"/>
                </a:lnTo>
                <a:lnTo>
                  <a:pt x="65" y="332"/>
                </a:lnTo>
                <a:lnTo>
                  <a:pt x="65" y="342"/>
                </a:lnTo>
                <a:lnTo>
                  <a:pt x="65" y="348"/>
                </a:lnTo>
                <a:lnTo>
                  <a:pt x="65" y="353"/>
                </a:lnTo>
                <a:lnTo>
                  <a:pt x="65" y="361"/>
                </a:lnTo>
                <a:lnTo>
                  <a:pt x="65" y="367"/>
                </a:lnTo>
                <a:lnTo>
                  <a:pt x="65" y="376"/>
                </a:lnTo>
                <a:lnTo>
                  <a:pt x="65" y="384"/>
                </a:lnTo>
                <a:lnTo>
                  <a:pt x="65" y="394"/>
                </a:lnTo>
                <a:lnTo>
                  <a:pt x="65" y="403"/>
                </a:lnTo>
                <a:lnTo>
                  <a:pt x="67" y="403"/>
                </a:lnTo>
                <a:lnTo>
                  <a:pt x="67" y="403"/>
                </a:lnTo>
                <a:lnTo>
                  <a:pt x="67" y="403"/>
                </a:lnTo>
                <a:lnTo>
                  <a:pt x="69" y="403"/>
                </a:lnTo>
                <a:lnTo>
                  <a:pt x="71" y="403"/>
                </a:lnTo>
                <a:lnTo>
                  <a:pt x="75" y="403"/>
                </a:lnTo>
                <a:lnTo>
                  <a:pt x="78" y="403"/>
                </a:lnTo>
                <a:lnTo>
                  <a:pt x="84" y="403"/>
                </a:lnTo>
                <a:lnTo>
                  <a:pt x="92" y="403"/>
                </a:lnTo>
                <a:lnTo>
                  <a:pt x="99" y="403"/>
                </a:lnTo>
                <a:lnTo>
                  <a:pt x="109" y="403"/>
                </a:lnTo>
                <a:lnTo>
                  <a:pt x="117" y="403"/>
                </a:lnTo>
                <a:lnTo>
                  <a:pt x="122" y="403"/>
                </a:lnTo>
                <a:lnTo>
                  <a:pt x="128" y="403"/>
                </a:lnTo>
                <a:lnTo>
                  <a:pt x="136" y="403"/>
                </a:lnTo>
                <a:lnTo>
                  <a:pt x="143" y="403"/>
                </a:lnTo>
                <a:lnTo>
                  <a:pt x="153" y="403"/>
                </a:lnTo>
                <a:lnTo>
                  <a:pt x="161" y="403"/>
                </a:lnTo>
                <a:lnTo>
                  <a:pt x="170" y="403"/>
                </a:lnTo>
                <a:lnTo>
                  <a:pt x="174" y="401"/>
                </a:lnTo>
                <a:lnTo>
                  <a:pt x="176" y="399"/>
                </a:lnTo>
                <a:lnTo>
                  <a:pt x="178" y="397"/>
                </a:lnTo>
                <a:lnTo>
                  <a:pt x="178" y="396"/>
                </a:lnTo>
                <a:lnTo>
                  <a:pt x="178" y="394"/>
                </a:lnTo>
                <a:lnTo>
                  <a:pt x="178" y="394"/>
                </a:lnTo>
                <a:lnTo>
                  <a:pt x="178" y="392"/>
                </a:lnTo>
                <a:lnTo>
                  <a:pt x="178" y="390"/>
                </a:lnTo>
                <a:lnTo>
                  <a:pt x="178" y="388"/>
                </a:lnTo>
                <a:lnTo>
                  <a:pt x="178" y="384"/>
                </a:lnTo>
                <a:lnTo>
                  <a:pt x="178" y="380"/>
                </a:lnTo>
                <a:lnTo>
                  <a:pt x="178" y="374"/>
                </a:lnTo>
                <a:lnTo>
                  <a:pt x="178" y="369"/>
                </a:lnTo>
                <a:lnTo>
                  <a:pt x="178" y="361"/>
                </a:lnTo>
                <a:lnTo>
                  <a:pt x="178" y="352"/>
                </a:lnTo>
                <a:lnTo>
                  <a:pt x="178" y="340"/>
                </a:lnTo>
                <a:lnTo>
                  <a:pt x="178" y="329"/>
                </a:lnTo>
                <a:lnTo>
                  <a:pt x="178" y="315"/>
                </a:lnTo>
                <a:lnTo>
                  <a:pt x="178" y="315"/>
                </a:lnTo>
                <a:lnTo>
                  <a:pt x="180" y="313"/>
                </a:lnTo>
                <a:lnTo>
                  <a:pt x="180" y="313"/>
                </a:lnTo>
                <a:lnTo>
                  <a:pt x="183" y="310"/>
                </a:lnTo>
                <a:lnTo>
                  <a:pt x="185" y="308"/>
                </a:lnTo>
                <a:lnTo>
                  <a:pt x="187" y="306"/>
                </a:lnTo>
                <a:lnTo>
                  <a:pt x="191" y="302"/>
                </a:lnTo>
                <a:lnTo>
                  <a:pt x="193" y="298"/>
                </a:lnTo>
                <a:lnTo>
                  <a:pt x="199" y="294"/>
                </a:lnTo>
                <a:lnTo>
                  <a:pt x="203" y="289"/>
                </a:lnTo>
                <a:lnTo>
                  <a:pt x="208" y="283"/>
                </a:lnTo>
                <a:lnTo>
                  <a:pt x="216" y="277"/>
                </a:lnTo>
                <a:lnTo>
                  <a:pt x="216" y="277"/>
                </a:lnTo>
                <a:lnTo>
                  <a:pt x="216" y="277"/>
                </a:lnTo>
                <a:lnTo>
                  <a:pt x="216" y="279"/>
                </a:lnTo>
                <a:lnTo>
                  <a:pt x="216" y="281"/>
                </a:lnTo>
                <a:lnTo>
                  <a:pt x="216" y="285"/>
                </a:lnTo>
                <a:lnTo>
                  <a:pt x="216" y="289"/>
                </a:lnTo>
                <a:lnTo>
                  <a:pt x="216" y="294"/>
                </a:lnTo>
                <a:lnTo>
                  <a:pt x="216" y="300"/>
                </a:lnTo>
                <a:lnTo>
                  <a:pt x="216" y="304"/>
                </a:lnTo>
                <a:lnTo>
                  <a:pt x="216" y="310"/>
                </a:lnTo>
                <a:lnTo>
                  <a:pt x="216" y="313"/>
                </a:lnTo>
                <a:lnTo>
                  <a:pt x="216" y="319"/>
                </a:lnTo>
                <a:lnTo>
                  <a:pt x="216" y="325"/>
                </a:lnTo>
                <a:lnTo>
                  <a:pt x="216" y="332"/>
                </a:lnTo>
                <a:lnTo>
                  <a:pt x="216" y="340"/>
                </a:lnTo>
                <a:lnTo>
                  <a:pt x="216" y="348"/>
                </a:lnTo>
                <a:lnTo>
                  <a:pt x="216" y="355"/>
                </a:lnTo>
                <a:lnTo>
                  <a:pt x="216" y="365"/>
                </a:lnTo>
                <a:lnTo>
                  <a:pt x="216" y="374"/>
                </a:lnTo>
                <a:lnTo>
                  <a:pt x="216" y="386"/>
                </a:lnTo>
                <a:lnTo>
                  <a:pt x="216" y="396"/>
                </a:lnTo>
                <a:lnTo>
                  <a:pt x="216" y="409"/>
                </a:lnTo>
                <a:lnTo>
                  <a:pt x="214" y="415"/>
                </a:lnTo>
                <a:lnTo>
                  <a:pt x="212" y="420"/>
                </a:lnTo>
                <a:lnTo>
                  <a:pt x="210" y="426"/>
                </a:lnTo>
                <a:lnTo>
                  <a:pt x="206" y="430"/>
                </a:lnTo>
                <a:lnTo>
                  <a:pt x="201" y="434"/>
                </a:lnTo>
                <a:lnTo>
                  <a:pt x="195" y="438"/>
                </a:lnTo>
                <a:lnTo>
                  <a:pt x="189" y="439"/>
                </a:lnTo>
                <a:lnTo>
                  <a:pt x="183" y="439"/>
                </a:lnTo>
                <a:lnTo>
                  <a:pt x="182" y="439"/>
                </a:lnTo>
                <a:lnTo>
                  <a:pt x="182" y="439"/>
                </a:lnTo>
                <a:lnTo>
                  <a:pt x="180" y="439"/>
                </a:lnTo>
                <a:lnTo>
                  <a:pt x="178" y="439"/>
                </a:lnTo>
                <a:lnTo>
                  <a:pt x="174" y="439"/>
                </a:lnTo>
                <a:lnTo>
                  <a:pt x="170" y="439"/>
                </a:lnTo>
                <a:lnTo>
                  <a:pt x="164" y="439"/>
                </a:lnTo>
                <a:lnTo>
                  <a:pt x="161" y="439"/>
                </a:lnTo>
                <a:lnTo>
                  <a:pt x="155" y="439"/>
                </a:lnTo>
                <a:lnTo>
                  <a:pt x="151" y="439"/>
                </a:lnTo>
                <a:lnTo>
                  <a:pt x="145" y="439"/>
                </a:lnTo>
                <a:lnTo>
                  <a:pt x="140" y="439"/>
                </a:lnTo>
                <a:lnTo>
                  <a:pt x="132" y="439"/>
                </a:lnTo>
                <a:lnTo>
                  <a:pt x="126" y="439"/>
                </a:lnTo>
                <a:lnTo>
                  <a:pt x="119" y="439"/>
                </a:lnTo>
                <a:lnTo>
                  <a:pt x="109" y="439"/>
                </a:lnTo>
                <a:lnTo>
                  <a:pt x="99" y="439"/>
                </a:lnTo>
                <a:lnTo>
                  <a:pt x="90" y="439"/>
                </a:lnTo>
                <a:lnTo>
                  <a:pt x="80" y="439"/>
                </a:lnTo>
                <a:lnTo>
                  <a:pt x="69" y="439"/>
                </a:lnTo>
                <a:lnTo>
                  <a:pt x="55" y="439"/>
                </a:lnTo>
                <a:lnTo>
                  <a:pt x="42" y="439"/>
                </a:lnTo>
                <a:lnTo>
                  <a:pt x="29" y="439"/>
                </a:lnTo>
                <a:lnTo>
                  <a:pt x="29" y="439"/>
                </a:lnTo>
                <a:close/>
                <a:moveTo>
                  <a:pt x="367" y="101"/>
                </a:moveTo>
                <a:lnTo>
                  <a:pt x="367" y="115"/>
                </a:lnTo>
                <a:lnTo>
                  <a:pt x="367" y="124"/>
                </a:lnTo>
                <a:lnTo>
                  <a:pt x="367" y="134"/>
                </a:lnTo>
                <a:lnTo>
                  <a:pt x="367" y="143"/>
                </a:lnTo>
                <a:lnTo>
                  <a:pt x="367" y="149"/>
                </a:lnTo>
                <a:lnTo>
                  <a:pt x="367" y="155"/>
                </a:lnTo>
                <a:lnTo>
                  <a:pt x="367" y="160"/>
                </a:lnTo>
                <a:lnTo>
                  <a:pt x="367" y="164"/>
                </a:lnTo>
                <a:lnTo>
                  <a:pt x="367" y="166"/>
                </a:lnTo>
                <a:lnTo>
                  <a:pt x="367" y="170"/>
                </a:lnTo>
                <a:lnTo>
                  <a:pt x="367" y="170"/>
                </a:lnTo>
                <a:lnTo>
                  <a:pt x="367" y="172"/>
                </a:lnTo>
                <a:lnTo>
                  <a:pt x="367" y="174"/>
                </a:lnTo>
                <a:lnTo>
                  <a:pt x="367" y="174"/>
                </a:lnTo>
                <a:lnTo>
                  <a:pt x="367" y="176"/>
                </a:lnTo>
                <a:lnTo>
                  <a:pt x="365" y="178"/>
                </a:lnTo>
                <a:lnTo>
                  <a:pt x="363" y="178"/>
                </a:lnTo>
                <a:lnTo>
                  <a:pt x="361" y="180"/>
                </a:lnTo>
                <a:lnTo>
                  <a:pt x="352" y="180"/>
                </a:lnTo>
                <a:lnTo>
                  <a:pt x="346" y="180"/>
                </a:lnTo>
                <a:lnTo>
                  <a:pt x="338" y="180"/>
                </a:lnTo>
                <a:lnTo>
                  <a:pt x="332" y="180"/>
                </a:lnTo>
                <a:lnTo>
                  <a:pt x="329" y="180"/>
                </a:lnTo>
                <a:lnTo>
                  <a:pt x="325" y="180"/>
                </a:lnTo>
                <a:lnTo>
                  <a:pt x="321" y="180"/>
                </a:lnTo>
                <a:lnTo>
                  <a:pt x="319" y="180"/>
                </a:lnTo>
                <a:lnTo>
                  <a:pt x="317" y="180"/>
                </a:lnTo>
                <a:lnTo>
                  <a:pt x="315" y="180"/>
                </a:lnTo>
                <a:lnTo>
                  <a:pt x="313" y="180"/>
                </a:lnTo>
                <a:lnTo>
                  <a:pt x="313" y="180"/>
                </a:lnTo>
                <a:lnTo>
                  <a:pt x="313" y="180"/>
                </a:lnTo>
                <a:lnTo>
                  <a:pt x="308" y="185"/>
                </a:lnTo>
                <a:lnTo>
                  <a:pt x="302" y="191"/>
                </a:lnTo>
                <a:lnTo>
                  <a:pt x="296" y="195"/>
                </a:lnTo>
                <a:lnTo>
                  <a:pt x="292" y="199"/>
                </a:lnTo>
                <a:lnTo>
                  <a:pt x="290" y="203"/>
                </a:lnTo>
                <a:lnTo>
                  <a:pt x="287" y="206"/>
                </a:lnTo>
                <a:lnTo>
                  <a:pt x="285" y="208"/>
                </a:lnTo>
                <a:lnTo>
                  <a:pt x="283" y="210"/>
                </a:lnTo>
                <a:lnTo>
                  <a:pt x="281" y="212"/>
                </a:lnTo>
                <a:lnTo>
                  <a:pt x="279" y="214"/>
                </a:lnTo>
                <a:lnTo>
                  <a:pt x="279" y="214"/>
                </a:lnTo>
                <a:lnTo>
                  <a:pt x="279" y="214"/>
                </a:lnTo>
                <a:lnTo>
                  <a:pt x="287" y="214"/>
                </a:lnTo>
                <a:lnTo>
                  <a:pt x="296" y="214"/>
                </a:lnTo>
                <a:lnTo>
                  <a:pt x="304" y="214"/>
                </a:lnTo>
                <a:lnTo>
                  <a:pt x="311" y="214"/>
                </a:lnTo>
                <a:lnTo>
                  <a:pt x="317" y="214"/>
                </a:lnTo>
                <a:lnTo>
                  <a:pt x="323" y="214"/>
                </a:lnTo>
                <a:lnTo>
                  <a:pt x="334" y="214"/>
                </a:lnTo>
                <a:lnTo>
                  <a:pt x="344" y="214"/>
                </a:lnTo>
                <a:lnTo>
                  <a:pt x="352" y="214"/>
                </a:lnTo>
                <a:lnTo>
                  <a:pt x="359" y="214"/>
                </a:lnTo>
                <a:lnTo>
                  <a:pt x="365" y="214"/>
                </a:lnTo>
                <a:lnTo>
                  <a:pt x="369" y="214"/>
                </a:lnTo>
                <a:lnTo>
                  <a:pt x="371" y="214"/>
                </a:lnTo>
                <a:lnTo>
                  <a:pt x="373" y="214"/>
                </a:lnTo>
                <a:lnTo>
                  <a:pt x="375" y="214"/>
                </a:lnTo>
                <a:lnTo>
                  <a:pt x="376" y="214"/>
                </a:lnTo>
                <a:lnTo>
                  <a:pt x="376" y="214"/>
                </a:lnTo>
                <a:lnTo>
                  <a:pt x="376" y="214"/>
                </a:lnTo>
                <a:lnTo>
                  <a:pt x="382" y="214"/>
                </a:lnTo>
                <a:lnTo>
                  <a:pt x="386" y="212"/>
                </a:lnTo>
                <a:lnTo>
                  <a:pt x="390" y="210"/>
                </a:lnTo>
                <a:lnTo>
                  <a:pt x="394" y="206"/>
                </a:lnTo>
                <a:lnTo>
                  <a:pt x="397" y="203"/>
                </a:lnTo>
                <a:lnTo>
                  <a:pt x="399" y="199"/>
                </a:lnTo>
                <a:lnTo>
                  <a:pt x="401" y="195"/>
                </a:lnTo>
                <a:lnTo>
                  <a:pt x="401" y="189"/>
                </a:lnTo>
                <a:lnTo>
                  <a:pt x="401" y="178"/>
                </a:lnTo>
                <a:lnTo>
                  <a:pt x="401" y="168"/>
                </a:lnTo>
                <a:lnTo>
                  <a:pt x="401" y="157"/>
                </a:lnTo>
                <a:lnTo>
                  <a:pt x="401" y="149"/>
                </a:lnTo>
                <a:lnTo>
                  <a:pt x="401" y="139"/>
                </a:lnTo>
                <a:lnTo>
                  <a:pt x="401" y="132"/>
                </a:lnTo>
                <a:lnTo>
                  <a:pt x="401" y="124"/>
                </a:lnTo>
                <a:lnTo>
                  <a:pt x="401" y="117"/>
                </a:lnTo>
                <a:lnTo>
                  <a:pt x="401" y="111"/>
                </a:lnTo>
                <a:lnTo>
                  <a:pt x="401" y="105"/>
                </a:lnTo>
                <a:lnTo>
                  <a:pt x="401" y="99"/>
                </a:lnTo>
                <a:lnTo>
                  <a:pt x="401" y="96"/>
                </a:lnTo>
                <a:lnTo>
                  <a:pt x="401" y="88"/>
                </a:lnTo>
                <a:lnTo>
                  <a:pt x="401" y="80"/>
                </a:lnTo>
                <a:lnTo>
                  <a:pt x="401" y="76"/>
                </a:lnTo>
                <a:lnTo>
                  <a:pt x="401" y="73"/>
                </a:lnTo>
                <a:lnTo>
                  <a:pt x="401" y="69"/>
                </a:lnTo>
                <a:lnTo>
                  <a:pt x="401" y="67"/>
                </a:lnTo>
                <a:lnTo>
                  <a:pt x="401" y="67"/>
                </a:lnTo>
                <a:lnTo>
                  <a:pt x="401" y="65"/>
                </a:lnTo>
                <a:lnTo>
                  <a:pt x="401" y="65"/>
                </a:lnTo>
                <a:lnTo>
                  <a:pt x="390" y="65"/>
                </a:lnTo>
                <a:lnTo>
                  <a:pt x="380" y="65"/>
                </a:lnTo>
                <a:lnTo>
                  <a:pt x="369" y="65"/>
                </a:lnTo>
                <a:lnTo>
                  <a:pt x="361" y="65"/>
                </a:lnTo>
                <a:lnTo>
                  <a:pt x="352" y="65"/>
                </a:lnTo>
                <a:lnTo>
                  <a:pt x="344" y="65"/>
                </a:lnTo>
                <a:lnTo>
                  <a:pt x="336" y="65"/>
                </a:lnTo>
                <a:lnTo>
                  <a:pt x="329" y="65"/>
                </a:lnTo>
                <a:lnTo>
                  <a:pt x="323" y="65"/>
                </a:lnTo>
                <a:lnTo>
                  <a:pt x="317" y="65"/>
                </a:lnTo>
                <a:lnTo>
                  <a:pt x="311" y="65"/>
                </a:lnTo>
                <a:lnTo>
                  <a:pt x="308" y="65"/>
                </a:lnTo>
                <a:lnTo>
                  <a:pt x="300" y="65"/>
                </a:lnTo>
                <a:lnTo>
                  <a:pt x="292" y="65"/>
                </a:lnTo>
                <a:lnTo>
                  <a:pt x="287" y="65"/>
                </a:lnTo>
                <a:lnTo>
                  <a:pt x="283" y="65"/>
                </a:lnTo>
                <a:lnTo>
                  <a:pt x="281" y="65"/>
                </a:lnTo>
                <a:lnTo>
                  <a:pt x="279" y="65"/>
                </a:lnTo>
                <a:lnTo>
                  <a:pt x="277" y="65"/>
                </a:lnTo>
                <a:lnTo>
                  <a:pt x="277" y="65"/>
                </a:lnTo>
                <a:lnTo>
                  <a:pt x="277" y="65"/>
                </a:lnTo>
                <a:lnTo>
                  <a:pt x="271" y="65"/>
                </a:lnTo>
                <a:lnTo>
                  <a:pt x="268" y="67"/>
                </a:lnTo>
                <a:lnTo>
                  <a:pt x="264" y="69"/>
                </a:lnTo>
                <a:lnTo>
                  <a:pt x="260" y="73"/>
                </a:lnTo>
                <a:lnTo>
                  <a:pt x="256" y="76"/>
                </a:lnTo>
                <a:lnTo>
                  <a:pt x="254" y="80"/>
                </a:lnTo>
                <a:lnTo>
                  <a:pt x="252" y="84"/>
                </a:lnTo>
                <a:lnTo>
                  <a:pt x="252" y="90"/>
                </a:lnTo>
                <a:lnTo>
                  <a:pt x="252" y="99"/>
                </a:lnTo>
                <a:lnTo>
                  <a:pt x="252" y="107"/>
                </a:lnTo>
                <a:lnTo>
                  <a:pt x="252" y="115"/>
                </a:lnTo>
                <a:lnTo>
                  <a:pt x="252" y="122"/>
                </a:lnTo>
                <a:lnTo>
                  <a:pt x="252" y="128"/>
                </a:lnTo>
                <a:lnTo>
                  <a:pt x="252" y="134"/>
                </a:lnTo>
                <a:lnTo>
                  <a:pt x="252" y="145"/>
                </a:lnTo>
                <a:lnTo>
                  <a:pt x="254" y="155"/>
                </a:lnTo>
                <a:lnTo>
                  <a:pt x="254" y="162"/>
                </a:lnTo>
                <a:lnTo>
                  <a:pt x="254" y="168"/>
                </a:lnTo>
                <a:lnTo>
                  <a:pt x="254" y="174"/>
                </a:lnTo>
                <a:lnTo>
                  <a:pt x="254" y="178"/>
                </a:lnTo>
                <a:lnTo>
                  <a:pt x="254" y="182"/>
                </a:lnTo>
                <a:lnTo>
                  <a:pt x="254" y="183"/>
                </a:lnTo>
                <a:lnTo>
                  <a:pt x="254" y="183"/>
                </a:lnTo>
                <a:lnTo>
                  <a:pt x="254" y="185"/>
                </a:lnTo>
                <a:lnTo>
                  <a:pt x="254" y="185"/>
                </a:lnTo>
                <a:lnTo>
                  <a:pt x="254" y="185"/>
                </a:lnTo>
                <a:lnTo>
                  <a:pt x="260" y="180"/>
                </a:lnTo>
                <a:lnTo>
                  <a:pt x="266" y="174"/>
                </a:lnTo>
                <a:lnTo>
                  <a:pt x="269" y="170"/>
                </a:lnTo>
                <a:lnTo>
                  <a:pt x="273" y="166"/>
                </a:lnTo>
                <a:lnTo>
                  <a:pt x="277" y="162"/>
                </a:lnTo>
                <a:lnTo>
                  <a:pt x="281" y="159"/>
                </a:lnTo>
                <a:lnTo>
                  <a:pt x="283" y="157"/>
                </a:lnTo>
                <a:lnTo>
                  <a:pt x="285" y="155"/>
                </a:lnTo>
                <a:lnTo>
                  <a:pt x="287" y="153"/>
                </a:lnTo>
                <a:lnTo>
                  <a:pt x="289" y="151"/>
                </a:lnTo>
                <a:lnTo>
                  <a:pt x="289" y="151"/>
                </a:lnTo>
                <a:lnTo>
                  <a:pt x="289" y="151"/>
                </a:lnTo>
                <a:lnTo>
                  <a:pt x="289" y="143"/>
                </a:lnTo>
                <a:lnTo>
                  <a:pt x="289" y="136"/>
                </a:lnTo>
                <a:lnTo>
                  <a:pt x="289" y="130"/>
                </a:lnTo>
                <a:lnTo>
                  <a:pt x="289" y="124"/>
                </a:lnTo>
                <a:lnTo>
                  <a:pt x="289" y="120"/>
                </a:lnTo>
                <a:lnTo>
                  <a:pt x="289" y="117"/>
                </a:lnTo>
                <a:lnTo>
                  <a:pt x="289" y="113"/>
                </a:lnTo>
                <a:lnTo>
                  <a:pt x="289" y="111"/>
                </a:lnTo>
                <a:lnTo>
                  <a:pt x="289" y="109"/>
                </a:lnTo>
                <a:lnTo>
                  <a:pt x="289" y="109"/>
                </a:lnTo>
                <a:lnTo>
                  <a:pt x="289" y="107"/>
                </a:lnTo>
                <a:lnTo>
                  <a:pt x="289" y="105"/>
                </a:lnTo>
                <a:lnTo>
                  <a:pt x="289" y="105"/>
                </a:lnTo>
                <a:lnTo>
                  <a:pt x="289" y="103"/>
                </a:lnTo>
                <a:lnTo>
                  <a:pt x="290" y="101"/>
                </a:lnTo>
                <a:lnTo>
                  <a:pt x="292" y="101"/>
                </a:lnTo>
                <a:lnTo>
                  <a:pt x="294" y="99"/>
                </a:lnTo>
                <a:lnTo>
                  <a:pt x="308" y="99"/>
                </a:lnTo>
                <a:lnTo>
                  <a:pt x="317" y="99"/>
                </a:lnTo>
                <a:lnTo>
                  <a:pt x="327" y="101"/>
                </a:lnTo>
                <a:lnTo>
                  <a:pt x="336" y="101"/>
                </a:lnTo>
                <a:lnTo>
                  <a:pt x="342" y="101"/>
                </a:lnTo>
                <a:lnTo>
                  <a:pt x="350" y="101"/>
                </a:lnTo>
                <a:lnTo>
                  <a:pt x="353" y="101"/>
                </a:lnTo>
                <a:lnTo>
                  <a:pt x="357" y="101"/>
                </a:lnTo>
                <a:lnTo>
                  <a:pt x="361" y="101"/>
                </a:lnTo>
                <a:lnTo>
                  <a:pt x="363" y="101"/>
                </a:lnTo>
                <a:lnTo>
                  <a:pt x="365" y="101"/>
                </a:lnTo>
                <a:lnTo>
                  <a:pt x="365" y="101"/>
                </a:lnTo>
                <a:lnTo>
                  <a:pt x="367" y="101"/>
                </a:lnTo>
                <a:lnTo>
                  <a:pt x="367" y="101"/>
                </a:lnTo>
                <a:lnTo>
                  <a:pt x="367" y="101"/>
                </a:lnTo>
                <a:lnTo>
                  <a:pt x="367" y="101"/>
                </a:lnTo>
                <a:close/>
                <a:moveTo>
                  <a:pt x="0" y="0"/>
                </a:moveTo>
                <a:lnTo>
                  <a:pt x="0" y="0"/>
                </a:lnTo>
                <a:lnTo>
                  <a:pt x="0" y="17"/>
                </a:lnTo>
                <a:lnTo>
                  <a:pt x="0" y="32"/>
                </a:lnTo>
                <a:lnTo>
                  <a:pt x="0" y="46"/>
                </a:lnTo>
                <a:lnTo>
                  <a:pt x="0" y="59"/>
                </a:lnTo>
                <a:lnTo>
                  <a:pt x="0" y="73"/>
                </a:lnTo>
                <a:lnTo>
                  <a:pt x="0" y="84"/>
                </a:lnTo>
                <a:lnTo>
                  <a:pt x="0" y="96"/>
                </a:lnTo>
                <a:lnTo>
                  <a:pt x="0" y="105"/>
                </a:lnTo>
                <a:lnTo>
                  <a:pt x="0" y="115"/>
                </a:lnTo>
                <a:lnTo>
                  <a:pt x="0" y="122"/>
                </a:lnTo>
                <a:lnTo>
                  <a:pt x="0" y="130"/>
                </a:lnTo>
                <a:lnTo>
                  <a:pt x="0" y="138"/>
                </a:lnTo>
                <a:lnTo>
                  <a:pt x="0" y="143"/>
                </a:lnTo>
                <a:lnTo>
                  <a:pt x="0" y="149"/>
                </a:lnTo>
                <a:lnTo>
                  <a:pt x="0" y="155"/>
                </a:lnTo>
                <a:lnTo>
                  <a:pt x="0" y="159"/>
                </a:lnTo>
                <a:lnTo>
                  <a:pt x="0" y="164"/>
                </a:lnTo>
                <a:lnTo>
                  <a:pt x="0" y="166"/>
                </a:lnTo>
                <a:lnTo>
                  <a:pt x="0" y="172"/>
                </a:lnTo>
                <a:lnTo>
                  <a:pt x="0" y="176"/>
                </a:lnTo>
                <a:lnTo>
                  <a:pt x="0" y="180"/>
                </a:lnTo>
                <a:lnTo>
                  <a:pt x="0" y="182"/>
                </a:lnTo>
                <a:lnTo>
                  <a:pt x="0" y="182"/>
                </a:lnTo>
                <a:lnTo>
                  <a:pt x="0" y="182"/>
                </a:lnTo>
                <a:lnTo>
                  <a:pt x="0" y="182"/>
                </a:lnTo>
                <a:lnTo>
                  <a:pt x="2" y="189"/>
                </a:lnTo>
                <a:lnTo>
                  <a:pt x="4" y="195"/>
                </a:lnTo>
                <a:lnTo>
                  <a:pt x="8" y="201"/>
                </a:lnTo>
                <a:lnTo>
                  <a:pt x="12" y="204"/>
                </a:lnTo>
                <a:lnTo>
                  <a:pt x="17" y="208"/>
                </a:lnTo>
                <a:lnTo>
                  <a:pt x="23" y="212"/>
                </a:lnTo>
                <a:lnTo>
                  <a:pt x="29" y="214"/>
                </a:lnTo>
                <a:lnTo>
                  <a:pt x="36" y="214"/>
                </a:lnTo>
                <a:lnTo>
                  <a:pt x="36" y="214"/>
                </a:lnTo>
                <a:lnTo>
                  <a:pt x="36" y="214"/>
                </a:lnTo>
                <a:lnTo>
                  <a:pt x="38" y="214"/>
                </a:lnTo>
                <a:lnTo>
                  <a:pt x="40" y="214"/>
                </a:lnTo>
                <a:lnTo>
                  <a:pt x="44" y="214"/>
                </a:lnTo>
                <a:lnTo>
                  <a:pt x="48" y="214"/>
                </a:lnTo>
                <a:lnTo>
                  <a:pt x="55" y="214"/>
                </a:lnTo>
                <a:lnTo>
                  <a:pt x="59" y="214"/>
                </a:lnTo>
                <a:lnTo>
                  <a:pt x="63" y="214"/>
                </a:lnTo>
                <a:lnTo>
                  <a:pt x="69" y="214"/>
                </a:lnTo>
                <a:lnTo>
                  <a:pt x="73" y="214"/>
                </a:lnTo>
                <a:lnTo>
                  <a:pt x="80" y="214"/>
                </a:lnTo>
                <a:lnTo>
                  <a:pt x="86" y="214"/>
                </a:lnTo>
                <a:lnTo>
                  <a:pt x="94" y="214"/>
                </a:lnTo>
                <a:lnTo>
                  <a:pt x="101" y="214"/>
                </a:lnTo>
                <a:lnTo>
                  <a:pt x="109" y="214"/>
                </a:lnTo>
                <a:lnTo>
                  <a:pt x="119" y="214"/>
                </a:lnTo>
                <a:lnTo>
                  <a:pt x="128" y="214"/>
                </a:lnTo>
                <a:lnTo>
                  <a:pt x="140" y="214"/>
                </a:lnTo>
                <a:lnTo>
                  <a:pt x="151" y="214"/>
                </a:lnTo>
                <a:lnTo>
                  <a:pt x="164" y="214"/>
                </a:lnTo>
                <a:lnTo>
                  <a:pt x="176" y="214"/>
                </a:lnTo>
                <a:lnTo>
                  <a:pt x="191" y="214"/>
                </a:lnTo>
                <a:lnTo>
                  <a:pt x="191" y="214"/>
                </a:lnTo>
                <a:lnTo>
                  <a:pt x="191" y="214"/>
                </a:lnTo>
                <a:lnTo>
                  <a:pt x="189" y="212"/>
                </a:lnTo>
                <a:lnTo>
                  <a:pt x="185" y="208"/>
                </a:lnTo>
                <a:lnTo>
                  <a:pt x="183" y="206"/>
                </a:lnTo>
                <a:lnTo>
                  <a:pt x="182" y="204"/>
                </a:lnTo>
                <a:lnTo>
                  <a:pt x="178" y="201"/>
                </a:lnTo>
                <a:lnTo>
                  <a:pt x="174" y="197"/>
                </a:lnTo>
                <a:lnTo>
                  <a:pt x="170" y="193"/>
                </a:lnTo>
                <a:lnTo>
                  <a:pt x="164" y="187"/>
                </a:lnTo>
                <a:lnTo>
                  <a:pt x="159" y="182"/>
                </a:lnTo>
                <a:lnTo>
                  <a:pt x="151" y="174"/>
                </a:lnTo>
                <a:lnTo>
                  <a:pt x="151" y="174"/>
                </a:lnTo>
                <a:lnTo>
                  <a:pt x="151" y="174"/>
                </a:lnTo>
                <a:lnTo>
                  <a:pt x="149" y="174"/>
                </a:lnTo>
                <a:lnTo>
                  <a:pt x="147" y="174"/>
                </a:lnTo>
                <a:lnTo>
                  <a:pt x="145" y="174"/>
                </a:lnTo>
                <a:lnTo>
                  <a:pt x="143" y="174"/>
                </a:lnTo>
                <a:lnTo>
                  <a:pt x="138" y="174"/>
                </a:lnTo>
                <a:lnTo>
                  <a:pt x="134" y="174"/>
                </a:lnTo>
                <a:lnTo>
                  <a:pt x="126" y="174"/>
                </a:lnTo>
                <a:lnTo>
                  <a:pt x="119" y="174"/>
                </a:lnTo>
                <a:lnTo>
                  <a:pt x="107" y="174"/>
                </a:lnTo>
                <a:lnTo>
                  <a:pt x="101" y="174"/>
                </a:lnTo>
                <a:lnTo>
                  <a:pt x="96" y="174"/>
                </a:lnTo>
                <a:lnTo>
                  <a:pt x="90" y="174"/>
                </a:lnTo>
                <a:lnTo>
                  <a:pt x="82" y="174"/>
                </a:lnTo>
                <a:lnTo>
                  <a:pt x="75" y="174"/>
                </a:lnTo>
                <a:lnTo>
                  <a:pt x="67" y="174"/>
                </a:lnTo>
                <a:lnTo>
                  <a:pt x="57" y="174"/>
                </a:lnTo>
                <a:lnTo>
                  <a:pt x="48" y="174"/>
                </a:lnTo>
                <a:lnTo>
                  <a:pt x="46" y="174"/>
                </a:lnTo>
                <a:lnTo>
                  <a:pt x="44" y="172"/>
                </a:lnTo>
                <a:lnTo>
                  <a:pt x="42" y="170"/>
                </a:lnTo>
                <a:lnTo>
                  <a:pt x="40" y="168"/>
                </a:lnTo>
                <a:lnTo>
                  <a:pt x="40" y="168"/>
                </a:lnTo>
                <a:lnTo>
                  <a:pt x="40" y="166"/>
                </a:lnTo>
                <a:lnTo>
                  <a:pt x="40" y="166"/>
                </a:lnTo>
                <a:lnTo>
                  <a:pt x="40" y="164"/>
                </a:lnTo>
                <a:lnTo>
                  <a:pt x="40" y="160"/>
                </a:lnTo>
                <a:lnTo>
                  <a:pt x="40" y="157"/>
                </a:lnTo>
                <a:lnTo>
                  <a:pt x="40" y="151"/>
                </a:lnTo>
                <a:lnTo>
                  <a:pt x="40" y="145"/>
                </a:lnTo>
                <a:lnTo>
                  <a:pt x="40" y="136"/>
                </a:lnTo>
                <a:lnTo>
                  <a:pt x="40" y="132"/>
                </a:lnTo>
                <a:lnTo>
                  <a:pt x="40" y="126"/>
                </a:lnTo>
                <a:lnTo>
                  <a:pt x="40" y="120"/>
                </a:lnTo>
                <a:lnTo>
                  <a:pt x="40" y="115"/>
                </a:lnTo>
                <a:lnTo>
                  <a:pt x="40" y="107"/>
                </a:lnTo>
                <a:lnTo>
                  <a:pt x="40" y="99"/>
                </a:lnTo>
                <a:lnTo>
                  <a:pt x="40" y="92"/>
                </a:lnTo>
                <a:lnTo>
                  <a:pt x="40" y="82"/>
                </a:lnTo>
                <a:lnTo>
                  <a:pt x="40" y="73"/>
                </a:lnTo>
                <a:lnTo>
                  <a:pt x="40" y="63"/>
                </a:lnTo>
                <a:lnTo>
                  <a:pt x="40" y="52"/>
                </a:lnTo>
                <a:lnTo>
                  <a:pt x="40" y="40"/>
                </a:lnTo>
                <a:lnTo>
                  <a:pt x="42" y="40"/>
                </a:lnTo>
                <a:lnTo>
                  <a:pt x="42" y="40"/>
                </a:lnTo>
                <a:lnTo>
                  <a:pt x="42" y="40"/>
                </a:lnTo>
                <a:lnTo>
                  <a:pt x="44" y="40"/>
                </a:lnTo>
                <a:lnTo>
                  <a:pt x="48" y="40"/>
                </a:lnTo>
                <a:lnTo>
                  <a:pt x="52" y="40"/>
                </a:lnTo>
                <a:lnTo>
                  <a:pt x="57" y="40"/>
                </a:lnTo>
                <a:lnTo>
                  <a:pt x="63" y="40"/>
                </a:lnTo>
                <a:lnTo>
                  <a:pt x="73" y="40"/>
                </a:lnTo>
                <a:lnTo>
                  <a:pt x="77" y="40"/>
                </a:lnTo>
                <a:lnTo>
                  <a:pt x="82" y="40"/>
                </a:lnTo>
                <a:lnTo>
                  <a:pt x="88" y="40"/>
                </a:lnTo>
                <a:lnTo>
                  <a:pt x="94" y="40"/>
                </a:lnTo>
                <a:lnTo>
                  <a:pt x="101" y="40"/>
                </a:lnTo>
                <a:lnTo>
                  <a:pt x="109" y="40"/>
                </a:lnTo>
                <a:lnTo>
                  <a:pt x="117" y="40"/>
                </a:lnTo>
                <a:lnTo>
                  <a:pt x="126" y="40"/>
                </a:lnTo>
                <a:lnTo>
                  <a:pt x="136" y="40"/>
                </a:lnTo>
                <a:lnTo>
                  <a:pt x="145" y="40"/>
                </a:lnTo>
                <a:lnTo>
                  <a:pt x="157" y="40"/>
                </a:lnTo>
                <a:lnTo>
                  <a:pt x="168" y="40"/>
                </a:lnTo>
                <a:lnTo>
                  <a:pt x="170" y="40"/>
                </a:lnTo>
                <a:lnTo>
                  <a:pt x="172" y="42"/>
                </a:lnTo>
                <a:lnTo>
                  <a:pt x="174" y="44"/>
                </a:lnTo>
                <a:lnTo>
                  <a:pt x="176" y="48"/>
                </a:lnTo>
                <a:lnTo>
                  <a:pt x="176" y="48"/>
                </a:lnTo>
                <a:lnTo>
                  <a:pt x="176" y="48"/>
                </a:lnTo>
                <a:lnTo>
                  <a:pt x="176" y="48"/>
                </a:lnTo>
                <a:lnTo>
                  <a:pt x="176" y="50"/>
                </a:lnTo>
                <a:lnTo>
                  <a:pt x="176" y="52"/>
                </a:lnTo>
                <a:lnTo>
                  <a:pt x="176" y="55"/>
                </a:lnTo>
                <a:lnTo>
                  <a:pt x="176" y="59"/>
                </a:lnTo>
                <a:lnTo>
                  <a:pt x="176" y="65"/>
                </a:lnTo>
                <a:lnTo>
                  <a:pt x="176" y="71"/>
                </a:lnTo>
                <a:lnTo>
                  <a:pt x="176" y="78"/>
                </a:lnTo>
                <a:lnTo>
                  <a:pt x="176" y="88"/>
                </a:lnTo>
                <a:lnTo>
                  <a:pt x="176" y="99"/>
                </a:lnTo>
                <a:lnTo>
                  <a:pt x="176" y="105"/>
                </a:lnTo>
                <a:lnTo>
                  <a:pt x="176" y="113"/>
                </a:lnTo>
                <a:lnTo>
                  <a:pt x="176" y="118"/>
                </a:lnTo>
                <a:lnTo>
                  <a:pt x="176" y="126"/>
                </a:lnTo>
                <a:lnTo>
                  <a:pt x="176" y="136"/>
                </a:lnTo>
                <a:lnTo>
                  <a:pt x="176" y="143"/>
                </a:lnTo>
                <a:lnTo>
                  <a:pt x="176" y="143"/>
                </a:lnTo>
                <a:lnTo>
                  <a:pt x="176" y="145"/>
                </a:lnTo>
                <a:lnTo>
                  <a:pt x="178" y="145"/>
                </a:lnTo>
                <a:lnTo>
                  <a:pt x="180" y="149"/>
                </a:lnTo>
                <a:lnTo>
                  <a:pt x="182" y="151"/>
                </a:lnTo>
                <a:lnTo>
                  <a:pt x="185" y="155"/>
                </a:lnTo>
                <a:lnTo>
                  <a:pt x="187" y="157"/>
                </a:lnTo>
                <a:lnTo>
                  <a:pt x="191" y="160"/>
                </a:lnTo>
                <a:lnTo>
                  <a:pt x="197" y="166"/>
                </a:lnTo>
                <a:lnTo>
                  <a:pt x="203" y="172"/>
                </a:lnTo>
                <a:lnTo>
                  <a:pt x="208" y="178"/>
                </a:lnTo>
                <a:lnTo>
                  <a:pt x="216" y="185"/>
                </a:lnTo>
                <a:lnTo>
                  <a:pt x="216" y="183"/>
                </a:lnTo>
                <a:lnTo>
                  <a:pt x="216" y="183"/>
                </a:lnTo>
                <a:lnTo>
                  <a:pt x="216" y="182"/>
                </a:lnTo>
                <a:lnTo>
                  <a:pt x="216" y="180"/>
                </a:lnTo>
                <a:lnTo>
                  <a:pt x="216" y="176"/>
                </a:lnTo>
                <a:lnTo>
                  <a:pt x="216" y="172"/>
                </a:lnTo>
                <a:lnTo>
                  <a:pt x="216" y="166"/>
                </a:lnTo>
                <a:lnTo>
                  <a:pt x="216" y="162"/>
                </a:lnTo>
                <a:lnTo>
                  <a:pt x="216" y="157"/>
                </a:lnTo>
                <a:lnTo>
                  <a:pt x="216" y="153"/>
                </a:lnTo>
                <a:lnTo>
                  <a:pt x="216" y="147"/>
                </a:lnTo>
                <a:lnTo>
                  <a:pt x="216" y="141"/>
                </a:lnTo>
                <a:lnTo>
                  <a:pt x="216" y="136"/>
                </a:lnTo>
                <a:lnTo>
                  <a:pt x="216" y="128"/>
                </a:lnTo>
                <a:lnTo>
                  <a:pt x="216" y="120"/>
                </a:lnTo>
                <a:lnTo>
                  <a:pt x="216" y="113"/>
                </a:lnTo>
                <a:lnTo>
                  <a:pt x="216" y="103"/>
                </a:lnTo>
                <a:lnTo>
                  <a:pt x="216" y="94"/>
                </a:lnTo>
                <a:lnTo>
                  <a:pt x="216" y="82"/>
                </a:lnTo>
                <a:lnTo>
                  <a:pt x="216" y="71"/>
                </a:lnTo>
                <a:lnTo>
                  <a:pt x="216" y="59"/>
                </a:lnTo>
                <a:lnTo>
                  <a:pt x="216" y="46"/>
                </a:lnTo>
                <a:lnTo>
                  <a:pt x="216" y="32"/>
                </a:lnTo>
                <a:lnTo>
                  <a:pt x="214" y="25"/>
                </a:lnTo>
                <a:lnTo>
                  <a:pt x="212" y="19"/>
                </a:lnTo>
                <a:lnTo>
                  <a:pt x="210" y="15"/>
                </a:lnTo>
                <a:lnTo>
                  <a:pt x="206" y="10"/>
                </a:lnTo>
                <a:lnTo>
                  <a:pt x="201" y="6"/>
                </a:lnTo>
                <a:lnTo>
                  <a:pt x="195" y="4"/>
                </a:lnTo>
                <a:lnTo>
                  <a:pt x="189" y="2"/>
                </a:lnTo>
                <a:lnTo>
                  <a:pt x="183" y="0"/>
                </a:lnTo>
                <a:lnTo>
                  <a:pt x="183" y="0"/>
                </a:lnTo>
                <a:lnTo>
                  <a:pt x="182" y="0"/>
                </a:lnTo>
                <a:lnTo>
                  <a:pt x="182" y="0"/>
                </a:lnTo>
                <a:lnTo>
                  <a:pt x="180" y="0"/>
                </a:lnTo>
                <a:lnTo>
                  <a:pt x="178" y="0"/>
                </a:lnTo>
                <a:lnTo>
                  <a:pt x="174" y="0"/>
                </a:lnTo>
                <a:lnTo>
                  <a:pt x="168" y="0"/>
                </a:lnTo>
                <a:lnTo>
                  <a:pt x="164" y="0"/>
                </a:lnTo>
                <a:lnTo>
                  <a:pt x="161" y="0"/>
                </a:lnTo>
                <a:lnTo>
                  <a:pt x="155" y="0"/>
                </a:lnTo>
                <a:lnTo>
                  <a:pt x="151" y="0"/>
                </a:lnTo>
                <a:lnTo>
                  <a:pt x="145" y="0"/>
                </a:lnTo>
                <a:lnTo>
                  <a:pt x="138" y="0"/>
                </a:lnTo>
                <a:lnTo>
                  <a:pt x="132" y="0"/>
                </a:lnTo>
                <a:lnTo>
                  <a:pt x="124" y="0"/>
                </a:lnTo>
                <a:lnTo>
                  <a:pt x="115" y="0"/>
                </a:lnTo>
                <a:lnTo>
                  <a:pt x="105" y="0"/>
                </a:lnTo>
                <a:lnTo>
                  <a:pt x="96" y="0"/>
                </a:lnTo>
                <a:lnTo>
                  <a:pt x="84" y="0"/>
                </a:lnTo>
                <a:lnTo>
                  <a:pt x="73" y="0"/>
                </a:lnTo>
                <a:lnTo>
                  <a:pt x="61" y="0"/>
                </a:lnTo>
                <a:lnTo>
                  <a:pt x="48" y="0"/>
                </a:lnTo>
                <a:lnTo>
                  <a:pt x="33" y="0"/>
                </a:lnTo>
                <a:lnTo>
                  <a:pt x="17" y="0"/>
                </a:lnTo>
                <a:lnTo>
                  <a:pt x="0" y="0"/>
                </a:lnTo>
                <a:lnTo>
                  <a:pt x="0" y="0"/>
                </a:lnTo>
                <a:close/>
                <a:moveTo>
                  <a:pt x="289" y="311"/>
                </a:moveTo>
                <a:lnTo>
                  <a:pt x="283" y="306"/>
                </a:lnTo>
                <a:lnTo>
                  <a:pt x="277" y="300"/>
                </a:lnTo>
                <a:lnTo>
                  <a:pt x="273" y="296"/>
                </a:lnTo>
                <a:lnTo>
                  <a:pt x="269" y="292"/>
                </a:lnTo>
                <a:lnTo>
                  <a:pt x="266" y="289"/>
                </a:lnTo>
                <a:lnTo>
                  <a:pt x="262" y="285"/>
                </a:lnTo>
                <a:lnTo>
                  <a:pt x="260" y="283"/>
                </a:lnTo>
                <a:lnTo>
                  <a:pt x="258" y="281"/>
                </a:lnTo>
                <a:lnTo>
                  <a:pt x="256" y="279"/>
                </a:lnTo>
                <a:lnTo>
                  <a:pt x="254" y="277"/>
                </a:lnTo>
                <a:lnTo>
                  <a:pt x="254" y="277"/>
                </a:lnTo>
                <a:lnTo>
                  <a:pt x="254" y="277"/>
                </a:lnTo>
                <a:lnTo>
                  <a:pt x="254" y="287"/>
                </a:lnTo>
                <a:lnTo>
                  <a:pt x="254" y="296"/>
                </a:lnTo>
                <a:lnTo>
                  <a:pt x="254" y="304"/>
                </a:lnTo>
                <a:lnTo>
                  <a:pt x="254" y="311"/>
                </a:lnTo>
                <a:lnTo>
                  <a:pt x="254" y="319"/>
                </a:lnTo>
                <a:lnTo>
                  <a:pt x="254" y="327"/>
                </a:lnTo>
                <a:lnTo>
                  <a:pt x="254" y="332"/>
                </a:lnTo>
                <a:lnTo>
                  <a:pt x="254" y="338"/>
                </a:lnTo>
                <a:lnTo>
                  <a:pt x="254" y="350"/>
                </a:lnTo>
                <a:lnTo>
                  <a:pt x="254" y="357"/>
                </a:lnTo>
                <a:lnTo>
                  <a:pt x="254" y="365"/>
                </a:lnTo>
                <a:lnTo>
                  <a:pt x="254" y="371"/>
                </a:lnTo>
                <a:lnTo>
                  <a:pt x="254" y="374"/>
                </a:lnTo>
                <a:lnTo>
                  <a:pt x="254" y="378"/>
                </a:lnTo>
                <a:lnTo>
                  <a:pt x="254" y="380"/>
                </a:lnTo>
                <a:lnTo>
                  <a:pt x="254" y="382"/>
                </a:lnTo>
                <a:lnTo>
                  <a:pt x="254" y="382"/>
                </a:lnTo>
                <a:lnTo>
                  <a:pt x="254" y="382"/>
                </a:lnTo>
                <a:lnTo>
                  <a:pt x="254" y="384"/>
                </a:lnTo>
                <a:lnTo>
                  <a:pt x="254" y="390"/>
                </a:lnTo>
                <a:lnTo>
                  <a:pt x="256" y="396"/>
                </a:lnTo>
                <a:lnTo>
                  <a:pt x="260" y="401"/>
                </a:lnTo>
                <a:lnTo>
                  <a:pt x="264" y="405"/>
                </a:lnTo>
                <a:lnTo>
                  <a:pt x="268" y="409"/>
                </a:lnTo>
                <a:lnTo>
                  <a:pt x="273" y="413"/>
                </a:lnTo>
                <a:lnTo>
                  <a:pt x="279" y="415"/>
                </a:lnTo>
                <a:lnTo>
                  <a:pt x="285" y="415"/>
                </a:lnTo>
                <a:lnTo>
                  <a:pt x="296" y="415"/>
                </a:lnTo>
                <a:lnTo>
                  <a:pt x="308" y="415"/>
                </a:lnTo>
                <a:lnTo>
                  <a:pt x="319" y="415"/>
                </a:lnTo>
                <a:lnTo>
                  <a:pt x="329" y="415"/>
                </a:lnTo>
                <a:lnTo>
                  <a:pt x="338" y="415"/>
                </a:lnTo>
                <a:lnTo>
                  <a:pt x="346" y="415"/>
                </a:lnTo>
                <a:lnTo>
                  <a:pt x="353" y="415"/>
                </a:lnTo>
                <a:lnTo>
                  <a:pt x="361" y="415"/>
                </a:lnTo>
                <a:lnTo>
                  <a:pt x="367" y="415"/>
                </a:lnTo>
                <a:lnTo>
                  <a:pt x="373" y="415"/>
                </a:lnTo>
                <a:lnTo>
                  <a:pt x="378" y="415"/>
                </a:lnTo>
                <a:lnTo>
                  <a:pt x="384" y="415"/>
                </a:lnTo>
                <a:lnTo>
                  <a:pt x="388" y="417"/>
                </a:lnTo>
                <a:lnTo>
                  <a:pt x="392" y="417"/>
                </a:lnTo>
                <a:lnTo>
                  <a:pt x="399" y="417"/>
                </a:lnTo>
                <a:lnTo>
                  <a:pt x="405" y="417"/>
                </a:lnTo>
                <a:lnTo>
                  <a:pt x="409" y="417"/>
                </a:lnTo>
                <a:lnTo>
                  <a:pt x="413" y="417"/>
                </a:lnTo>
                <a:lnTo>
                  <a:pt x="415" y="417"/>
                </a:lnTo>
                <a:lnTo>
                  <a:pt x="415" y="417"/>
                </a:lnTo>
                <a:lnTo>
                  <a:pt x="417" y="417"/>
                </a:lnTo>
                <a:lnTo>
                  <a:pt x="417" y="417"/>
                </a:lnTo>
                <a:lnTo>
                  <a:pt x="417" y="403"/>
                </a:lnTo>
                <a:lnTo>
                  <a:pt x="417" y="394"/>
                </a:lnTo>
                <a:lnTo>
                  <a:pt x="417" y="382"/>
                </a:lnTo>
                <a:lnTo>
                  <a:pt x="417" y="373"/>
                </a:lnTo>
                <a:lnTo>
                  <a:pt x="417" y="363"/>
                </a:lnTo>
                <a:lnTo>
                  <a:pt x="417" y="355"/>
                </a:lnTo>
                <a:lnTo>
                  <a:pt x="417" y="348"/>
                </a:lnTo>
                <a:lnTo>
                  <a:pt x="417" y="340"/>
                </a:lnTo>
                <a:lnTo>
                  <a:pt x="417" y="334"/>
                </a:lnTo>
                <a:lnTo>
                  <a:pt x="417" y="327"/>
                </a:lnTo>
                <a:lnTo>
                  <a:pt x="417" y="323"/>
                </a:lnTo>
                <a:lnTo>
                  <a:pt x="417" y="317"/>
                </a:lnTo>
                <a:lnTo>
                  <a:pt x="417" y="313"/>
                </a:lnTo>
                <a:lnTo>
                  <a:pt x="417" y="308"/>
                </a:lnTo>
                <a:lnTo>
                  <a:pt x="417" y="302"/>
                </a:lnTo>
                <a:lnTo>
                  <a:pt x="417" y="296"/>
                </a:lnTo>
                <a:lnTo>
                  <a:pt x="417" y="292"/>
                </a:lnTo>
                <a:lnTo>
                  <a:pt x="417" y="289"/>
                </a:lnTo>
                <a:lnTo>
                  <a:pt x="417" y="287"/>
                </a:lnTo>
                <a:lnTo>
                  <a:pt x="417" y="287"/>
                </a:lnTo>
                <a:lnTo>
                  <a:pt x="417" y="285"/>
                </a:lnTo>
                <a:lnTo>
                  <a:pt x="417" y="285"/>
                </a:lnTo>
                <a:lnTo>
                  <a:pt x="415" y="279"/>
                </a:lnTo>
                <a:lnTo>
                  <a:pt x="413" y="271"/>
                </a:lnTo>
                <a:lnTo>
                  <a:pt x="411" y="267"/>
                </a:lnTo>
                <a:lnTo>
                  <a:pt x="407" y="262"/>
                </a:lnTo>
                <a:lnTo>
                  <a:pt x="401" y="258"/>
                </a:lnTo>
                <a:lnTo>
                  <a:pt x="397" y="254"/>
                </a:lnTo>
                <a:lnTo>
                  <a:pt x="392" y="252"/>
                </a:lnTo>
                <a:lnTo>
                  <a:pt x="384" y="252"/>
                </a:lnTo>
                <a:lnTo>
                  <a:pt x="375" y="252"/>
                </a:lnTo>
                <a:lnTo>
                  <a:pt x="367" y="252"/>
                </a:lnTo>
                <a:lnTo>
                  <a:pt x="359" y="252"/>
                </a:lnTo>
                <a:lnTo>
                  <a:pt x="352" y="252"/>
                </a:lnTo>
                <a:lnTo>
                  <a:pt x="344" y="252"/>
                </a:lnTo>
                <a:lnTo>
                  <a:pt x="338" y="252"/>
                </a:lnTo>
                <a:lnTo>
                  <a:pt x="331" y="252"/>
                </a:lnTo>
                <a:lnTo>
                  <a:pt x="325" y="252"/>
                </a:lnTo>
                <a:lnTo>
                  <a:pt x="315" y="252"/>
                </a:lnTo>
                <a:lnTo>
                  <a:pt x="308" y="252"/>
                </a:lnTo>
                <a:lnTo>
                  <a:pt x="302" y="252"/>
                </a:lnTo>
                <a:lnTo>
                  <a:pt x="296" y="252"/>
                </a:lnTo>
                <a:lnTo>
                  <a:pt x="292" y="252"/>
                </a:lnTo>
                <a:lnTo>
                  <a:pt x="289" y="252"/>
                </a:lnTo>
                <a:lnTo>
                  <a:pt x="287" y="252"/>
                </a:lnTo>
                <a:lnTo>
                  <a:pt x="285" y="252"/>
                </a:lnTo>
                <a:lnTo>
                  <a:pt x="283" y="252"/>
                </a:lnTo>
                <a:lnTo>
                  <a:pt x="283" y="252"/>
                </a:lnTo>
                <a:lnTo>
                  <a:pt x="283" y="252"/>
                </a:lnTo>
                <a:lnTo>
                  <a:pt x="289" y="258"/>
                </a:lnTo>
                <a:lnTo>
                  <a:pt x="294" y="264"/>
                </a:lnTo>
                <a:lnTo>
                  <a:pt x="300" y="269"/>
                </a:lnTo>
                <a:lnTo>
                  <a:pt x="304" y="273"/>
                </a:lnTo>
                <a:lnTo>
                  <a:pt x="306" y="275"/>
                </a:lnTo>
                <a:lnTo>
                  <a:pt x="310" y="279"/>
                </a:lnTo>
                <a:lnTo>
                  <a:pt x="311" y="281"/>
                </a:lnTo>
                <a:lnTo>
                  <a:pt x="313" y="283"/>
                </a:lnTo>
                <a:lnTo>
                  <a:pt x="315" y="285"/>
                </a:lnTo>
                <a:lnTo>
                  <a:pt x="317" y="287"/>
                </a:lnTo>
                <a:lnTo>
                  <a:pt x="317" y="287"/>
                </a:lnTo>
                <a:lnTo>
                  <a:pt x="317" y="287"/>
                </a:lnTo>
                <a:lnTo>
                  <a:pt x="329" y="287"/>
                </a:lnTo>
                <a:lnTo>
                  <a:pt x="336" y="287"/>
                </a:lnTo>
                <a:lnTo>
                  <a:pt x="344" y="287"/>
                </a:lnTo>
                <a:lnTo>
                  <a:pt x="350" y="287"/>
                </a:lnTo>
                <a:lnTo>
                  <a:pt x="355" y="287"/>
                </a:lnTo>
                <a:lnTo>
                  <a:pt x="361" y="287"/>
                </a:lnTo>
                <a:lnTo>
                  <a:pt x="365" y="287"/>
                </a:lnTo>
                <a:lnTo>
                  <a:pt x="367" y="287"/>
                </a:lnTo>
                <a:lnTo>
                  <a:pt x="369" y="287"/>
                </a:lnTo>
                <a:lnTo>
                  <a:pt x="371" y="287"/>
                </a:lnTo>
                <a:lnTo>
                  <a:pt x="373" y="287"/>
                </a:lnTo>
                <a:lnTo>
                  <a:pt x="373" y="287"/>
                </a:lnTo>
                <a:lnTo>
                  <a:pt x="375" y="287"/>
                </a:lnTo>
                <a:lnTo>
                  <a:pt x="375" y="287"/>
                </a:lnTo>
                <a:lnTo>
                  <a:pt x="376" y="289"/>
                </a:lnTo>
                <a:lnTo>
                  <a:pt x="378" y="290"/>
                </a:lnTo>
                <a:lnTo>
                  <a:pt x="380" y="292"/>
                </a:lnTo>
                <a:lnTo>
                  <a:pt x="380" y="296"/>
                </a:lnTo>
                <a:lnTo>
                  <a:pt x="380" y="304"/>
                </a:lnTo>
                <a:lnTo>
                  <a:pt x="380" y="310"/>
                </a:lnTo>
                <a:lnTo>
                  <a:pt x="380" y="323"/>
                </a:lnTo>
                <a:lnTo>
                  <a:pt x="380" y="334"/>
                </a:lnTo>
                <a:lnTo>
                  <a:pt x="380" y="344"/>
                </a:lnTo>
                <a:lnTo>
                  <a:pt x="380" y="352"/>
                </a:lnTo>
                <a:lnTo>
                  <a:pt x="380" y="359"/>
                </a:lnTo>
                <a:lnTo>
                  <a:pt x="380" y="365"/>
                </a:lnTo>
                <a:lnTo>
                  <a:pt x="380" y="369"/>
                </a:lnTo>
                <a:lnTo>
                  <a:pt x="380" y="373"/>
                </a:lnTo>
                <a:lnTo>
                  <a:pt x="380" y="376"/>
                </a:lnTo>
                <a:lnTo>
                  <a:pt x="380" y="378"/>
                </a:lnTo>
                <a:lnTo>
                  <a:pt x="380" y="378"/>
                </a:lnTo>
                <a:lnTo>
                  <a:pt x="380" y="380"/>
                </a:lnTo>
                <a:lnTo>
                  <a:pt x="380" y="380"/>
                </a:lnTo>
                <a:lnTo>
                  <a:pt x="380" y="380"/>
                </a:lnTo>
                <a:lnTo>
                  <a:pt x="373" y="380"/>
                </a:lnTo>
                <a:lnTo>
                  <a:pt x="365" y="380"/>
                </a:lnTo>
                <a:lnTo>
                  <a:pt x="353" y="380"/>
                </a:lnTo>
                <a:lnTo>
                  <a:pt x="342" y="380"/>
                </a:lnTo>
                <a:lnTo>
                  <a:pt x="331" y="380"/>
                </a:lnTo>
                <a:lnTo>
                  <a:pt x="323" y="380"/>
                </a:lnTo>
                <a:lnTo>
                  <a:pt x="317" y="380"/>
                </a:lnTo>
                <a:lnTo>
                  <a:pt x="311" y="380"/>
                </a:lnTo>
                <a:lnTo>
                  <a:pt x="306" y="380"/>
                </a:lnTo>
                <a:lnTo>
                  <a:pt x="302" y="380"/>
                </a:lnTo>
                <a:lnTo>
                  <a:pt x="300" y="380"/>
                </a:lnTo>
                <a:lnTo>
                  <a:pt x="298" y="380"/>
                </a:lnTo>
                <a:lnTo>
                  <a:pt x="296" y="380"/>
                </a:lnTo>
                <a:lnTo>
                  <a:pt x="296" y="380"/>
                </a:lnTo>
                <a:lnTo>
                  <a:pt x="296" y="380"/>
                </a:lnTo>
                <a:lnTo>
                  <a:pt x="296" y="380"/>
                </a:lnTo>
                <a:lnTo>
                  <a:pt x="292" y="380"/>
                </a:lnTo>
                <a:lnTo>
                  <a:pt x="290" y="378"/>
                </a:lnTo>
                <a:lnTo>
                  <a:pt x="289" y="376"/>
                </a:lnTo>
                <a:lnTo>
                  <a:pt x="289" y="373"/>
                </a:lnTo>
                <a:lnTo>
                  <a:pt x="289" y="363"/>
                </a:lnTo>
                <a:lnTo>
                  <a:pt x="289" y="353"/>
                </a:lnTo>
                <a:lnTo>
                  <a:pt x="289" y="344"/>
                </a:lnTo>
                <a:lnTo>
                  <a:pt x="289" y="338"/>
                </a:lnTo>
                <a:lnTo>
                  <a:pt x="289" y="332"/>
                </a:lnTo>
                <a:lnTo>
                  <a:pt x="289" y="327"/>
                </a:lnTo>
                <a:lnTo>
                  <a:pt x="289" y="323"/>
                </a:lnTo>
                <a:lnTo>
                  <a:pt x="289" y="319"/>
                </a:lnTo>
                <a:lnTo>
                  <a:pt x="289" y="317"/>
                </a:lnTo>
                <a:lnTo>
                  <a:pt x="289" y="315"/>
                </a:lnTo>
                <a:lnTo>
                  <a:pt x="289" y="313"/>
                </a:lnTo>
                <a:lnTo>
                  <a:pt x="289" y="313"/>
                </a:lnTo>
                <a:lnTo>
                  <a:pt x="289" y="311"/>
                </a:lnTo>
                <a:lnTo>
                  <a:pt x="289" y="311"/>
                </a:lnTo>
                <a:lnTo>
                  <a:pt x="289" y="311"/>
                </a:lnTo>
                <a:lnTo>
                  <a:pt x="289" y="311"/>
                </a:lnTo>
                <a:close/>
              </a:path>
            </a:pathLst>
          </a:custGeom>
          <a:solidFill>
            <a:srgbClr val="006DD6"/>
          </a:solidFill>
          <a:ln>
            <a:noFill/>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80" name="Freeform 79"/>
          <p:cNvSpPr>
            <a:spLocks noChangeAspect="1"/>
          </p:cNvSpPr>
          <p:nvPr/>
        </p:nvSpPr>
        <p:spPr bwMode="auto">
          <a:xfrm>
            <a:off x="3169060" y="1624784"/>
            <a:ext cx="7820580" cy="4890316"/>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gradFill flip="none" rotWithShape="1">
            <a:gsLst>
              <a:gs pos="50000">
                <a:srgbClr val="5EB6DA"/>
              </a:gs>
              <a:gs pos="50000">
                <a:srgbClr val="3999C6"/>
              </a:gs>
            </a:gsLst>
            <a:lin ang="8100000" scaled="1"/>
            <a:tileRect/>
          </a:gradFill>
          <a:ln>
            <a:noFill/>
            <a:headEnd type="none" w="med" len="med"/>
            <a:tailEnd type="none" w="med" len="med"/>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p:cNvSpPr/>
          <p:nvPr/>
        </p:nvSpPr>
        <p:spPr>
          <a:xfrm>
            <a:off x="4924989" y="2979256"/>
            <a:ext cx="3291025" cy="557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3672" dirty="0">
              <a:solidFill>
                <a:srgbClr val="0078D7"/>
              </a:solidFill>
              <a:latin typeface="Segoe UI Light"/>
              <a:cs typeface="Segoe UI" panose="020B0502040204020203" pitchFamily="34" charset="0"/>
            </a:endParaRPr>
          </a:p>
        </p:txBody>
      </p:sp>
      <p:sp>
        <p:nvSpPr>
          <p:cNvPr id="82" name="Rectangle 81"/>
          <p:cNvSpPr/>
          <p:nvPr/>
        </p:nvSpPr>
        <p:spPr>
          <a:xfrm>
            <a:off x="4726709" y="2642630"/>
            <a:ext cx="4763314" cy="5462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5507" dirty="0">
                <a:solidFill>
                  <a:srgbClr val="FFFFFF"/>
                </a:solidFill>
                <a:latin typeface="Segoe UI Light"/>
                <a:cs typeface="Segoe UI" panose="020B0502040204020203" pitchFamily="34" charset="0"/>
              </a:rPr>
              <a:t>Azure IoT Suite</a:t>
            </a:r>
          </a:p>
        </p:txBody>
      </p:sp>
      <p:sp>
        <p:nvSpPr>
          <p:cNvPr id="107" name="Rectangle 106"/>
          <p:cNvSpPr/>
          <p:nvPr/>
        </p:nvSpPr>
        <p:spPr>
          <a:xfrm>
            <a:off x="7795996" y="5972285"/>
            <a:ext cx="1999137" cy="307777"/>
          </a:xfrm>
          <a:prstGeom prst="rect">
            <a:avLst/>
          </a:prstGeom>
        </p:spPr>
        <p:txBody>
          <a:bodyPr wrap="none" anchor="ctr">
            <a:spAutoFit/>
          </a:bodyPr>
          <a:lstStyle/>
          <a:p>
            <a:pPr algn="ctr" defTabSz="932290" fontAlgn="base">
              <a:spcBef>
                <a:spcPct val="0"/>
              </a:spcBef>
            </a:pPr>
            <a:r>
              <a:rPr lang="en-US" sz="1400" spc="-31" dirty="0">
                <a:solidFill>
                  <a:srgbClr val="FFFFFF"/>
                </a:solidFill>
                <a:latin typeface="Segoe UI Semibold" panose="020B0702040204020203" pitchFamily="34" charset="0"/>
              </a:rPr>
              <a:t>Predictive Maintenance</a:t>
            </a:r>
          </a:p>
        </p:txBody>
      </p:sp>
      <p:sp>
        <p:nvSpPr>
          <p:cNvPr id="108" name="Rectangle 107"/>
          <p:cNvSpPr/>
          <p:nvPr/>
        </p:nvSpPr>
        <p:spPr>
          <a:xfrm>
            <a:off x="5214208" y="5975285"/>
            <a:ext cx="2168499" cy="307777"/>
          </a:xfrm>
          <a:prstGeom prst="rect">
            <a:avLst/>
          </a:prstGeom>
        </p:spPr>
        <p:txBody>
          <a:bodyPr wrap="square" anchor="ctr">
            <a:spAutoFit/>
          </a:bodyPr>
          <a:lstStyle/>
          <a:p>
            <a:pPr algn="ctr" defTabSz="932290" fontAlgn="base">
              <a:spcBef>
                <a:spcPct val="0"/>
              </a:spcBef>
            </a:pPr>
            <a:r>
              <a:rPr lang="en-US" sz="1400" spc="-31" dirty="0">
                <a:solidFill>
                  <a:srgbClr val="FFFFFF"/>
                </a:solidFill>
                <a:latin typeface="Segoe UI Semibold" panose="020B0702040204020203" pitchFamily="34" charset="0"/>
              </a:rPr>
              <a:t>Remote Monitoring </a:t>
            </a:r>
          </a:p>
        </p:txBody>
      </p:sp>
      <p:sp>
        <p:nvSpPr>
          <p:cNvPr id="113" name="Rectangle 112"/>
          <p:cNvSpPr/>
          <p:nvPr/>
        </p:nvSpPr>
        <p:spPr>
          <a:xfrm>
            <a:off x="10453295" y="6141024"/>
            <a:ext cx="1893788" cy="523220"/>
          </a:xfrm>
          <a:prstGeom prst="rect">
            <a:avLst/>
          </a:prstGeom>
        </p:spPr>
        <p:txBody>
          <a:bodyPr wrap="none">
            <a:spAutoFit/>
          </a:bodyPr>
          <a:lstStyle/>
          <a:p>
            <a:pPr defTabSz="932290" fontAlgn="base">
              <a:spcBef>
                <a:spcPct val="0"/>
              </a:spcBef>
            </a:pPr>
            <a:r>
              <a:rPr lang="en-US" sz="2800" spc="-31" dirty="0">
                <a:latin typeface="Segoe UI Light"/>
              </a:rPr>
              <a:t>And more…</a:t>
            </a:r>
          </a:p>
        </p:txBody>
      </p:sp>
      <p:sp>
        <p:nvSpPr>
          <p:cNvPr id="115" name="Rectangle 114"/>
          <p:cNvSpPr/>
          <p:nvPr/>
        </p:nvSpPr>
        <p:spPr>
          <a:xfrm>
            <a:off x="3712168" y="5111202"/>
            <a:ext cx="2018327" cy="986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lnSpc>
                <a:spcPct val="90000"/>
              </a:lnSpc>
            </a:pPr>
            <a:r>
              <a:rPr lang="en-US" sz="2000" dirty="0">
                <a:solidFill>
                  <a:srgbClr val="FFFFFF"/>
                </a:solidFill>
                <a:latin typeface="Segoe UI Light"/>
                <a:cs typeface="Segoe UI" panose="020B0502040204020203" pitchFamily="34" charset="0"/>
              </a:rPr>
              <a:t>Addresses</a:t>
            </a:r>
          </a:p>
          <a:p>
            <a:pPr defTabSz="932597">
              <a:lnSpc>
                <a:spcPct val="90000"/>
              </a:lnSpc>
            </a:pPr>
            <a:r>
              <a:rPr lang="en-US" sz="2000" dirty="0">
                <a:solidFill>
                  <a:srgbClr val="FFFFFF"/>
                </a:solidFill>
                <a:latin typeface="Segoe UI Light"/>
                <a:cs typeface="Segoe UI" panose="020B0502040204020203" pitchFamily="34" charset="0"/>
              </a:rPr>
              <a:t>common scenarios:</a:t>
            </a:r>
          </a:p>
        </p:txBody>
      </p:sp>
      <p:sp>
        <p:nvSpPr>
          <p:cNvPr id="104" name="Rectangle 103"/>
          <p:cNvSpPr/>
          <p:nvPr/>
        </p:nvSpPr>
        <p:spPr>
          <a:xfrm>
            <a:off x="3773033" y="3922370"/>
            <a:ext cx="1868585" cy="986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lnSpc>
                <a:spcPct val="90000"/>
              </a:lnSpc>
            </a:pPr>
            <a:r>
              <a:rPr lang="en-US" sz="2000" dirty="0">
                <a:solidFill>
                  <a:srgbClr val="FFFFFF"/>
                </a:solidFill>
                <a:latin typeface="Segoe UI Light"/>
                <a:cs typeface="Segoe UI" panose="020B0502040204020203" pitchFamily="34" charset="0"/>
              </a:rPr>
              <a:t>Enables </a:t>
            </a:r>
            <a:br>
              <a:rPr lang="en-US" sz="2000" dirty="0">
                <a:solidFill>
                  <a:srgbClr val="FFFFFF"/>
                </a:solidFill>
                <a:latin typeface="Segoe UI Light"/>
                <a:cs typeface="Segoe UI" panose="020B0502040204020203" pitchFamily="34" charset="0"/>
              </a:rPr>
            </a:br>
            <a:r>
              <a:rPr lang="en-US" sz="2000" dirty="0">
                <a:solidFill>
                  <a:srgbClr val="FFFFFF"/>
                </a:solidFill>
                <a:latin typeface="Segoe UI Light"/>
                <a:cs typeface="Segoe UI" panose="020B0502040204020203" pitchFamily="34" charset="0"/>
              </a:rPr>
              <a:t>you to</a:t>
            </a:r>
          </a:p>
        </p:txBody>
      </p:sp>
      <p:sp>
        <p:nvSpPr>
          <p:cNvPr id="86" name="Freeform 85"/>
          <p:cNvSpPr>
            <a:spLocks/>
          </p:cNvSpPr>
          <p:nvPr/>
        </p:nvSpPr>
        <p:spPr bwMode="black">
          <a:xfrm>
            <a:off x="6332752" y="4182421"/>
            <a:ext cx="317478" cy="23265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bg2"/>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dirty="0">
              <a:solidFill>
                <a:prstClr val="black"/>
              </a:solidFill>
            </a:endParaRPr>
          </a:p>
        </p:txBody>
      </p:sp>
      <p:sp>
        <p:nvSpPr>
          <p:cNvPr id="87" name="Freeform 86"/>
          <p:cNvSpPr>
            <a:spLocks/>
          </p:cNvSpPr>
          <p:nvPr/>
        </p:nvSpPr>
        <p:spPr bwMode="black">
          <a:xfrm>
            <a:off x="8338075" y="4182421"/>
            <a:ext cx="317478" cy="23265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bg2"/>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dirty="0">
              <a:solidFill>
                <a:prstClr val="black"/>
              </a:solidFill>
            </a:endParaRPr>
          </a:p>
        </p:txBody>
      </p:sp>
      <p:sp>
        <p:nvSpPr>
          <p:cNvPr id="98" name="Rectangle 97"/>
          <p:cNvSpPr/>
          <p:nvPr/>
        </p:nvSpPr>
        <p:spPr>
          <a:xfrm>
            <a:off x="7063396" y="4486732"/>
            <a:ext cx="969624" cy="307777"/>
          </a:xfrm>
          <a:prstGeom prst="rect">
            <a:avLst/>
          </a:prstGeom>
        </p:spPr>
        <p:txBody>
          <a:bodyPr wrap="none">
            <a:spAutoFit/>
          </a:bodyPr>
          <a:lstStyle/>
          <a:p>
            <a:pPr algn="ctr" defTabSz="932597"/>
            <a:r>
              <a:rPr lang="en-US" sz="1400" spc="-31" dirty="0">
                <a:solidFill>
                  <a:srgbClr val="FFFFFF"/>
                </a:solidFill>
                <a:latin typeface="Segoe UI Semibold" panose="020B0702040204020203" pitchFamily="34" charset="0"/>
              </a:rPr>
              <a:t>Mine data</a:t>
            </a:r>
          </a:p>
        </p:txBody>
      </p:sp>
      <p:grpSp>
        <p:nvGrpSpPr>
          <p:cNvPr id="99" name="Group 98"/>
          <p:cNvGrpSpPr/>
          <p:nvPr/>
        </p:nvGrpSpPr>
        <p:grpSpPr>
          <a:xfrm>
            <a:off x="7017145" y="3909017"/>
            <a:ext cx="1062126" cy="622844"/>
            <a:chOff x="3247547" y="3536524"/>
            <a:chExt cx="1991936" cy="1168094"/>
          </a:xfrm>
        </p:grpSpPr>
        <p:sp>
          <p:nvSpPr>
            <p:cNvPr id="105" name="Freeform 104"/>
            <p:cNvSpPr/>
            <p:nvPr/>
          </p:nvSpPr>
          <p:spPr>
            <a:xfrm>
              <a:off x="3247547" y="3536524"/>
              <a:ext cx="1991936" cy="1168094"/>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3260" bIns="93260" rtlCol="0" anchor="b"/>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45640" fontAlgn="base">
                <a:spcBef>
                  <a:spcPct val="0"/>
                </a:spcBef>
                <a:spcAft>
                  <a:spcPct val="0"/>
                </a:spcAft>
              </a:pPr>
              <a:endParaRPr lang="en-US" sz="1428" spc="-31" dirty="0">
                <a:solidFill>
                  <a:srgbClr val="002050"/>
                </a:solidFill>
                <a:ea typeface="Segoe UI" pitchFamily="34" charset="0"/>
                <a:cs typeface="Segoe UI" pitchFamily="34" charset="0"/>
              </a:endParaRPr>
            </a:p>
          </p:txBody>
        </p:sp>
        <p:sp>
          <p:nvSpPr>
            <p:cNvPr id="106" name="Freeform 81"/>
            <p:cNvSpPr>
              <a:spLocks noEditPoints="1"/>
            </p:cNvSpPr>
            <p:nvPr/>
          </p:nvSpPr>
          <p:spPr bwMode="black">
            <a:xfrm>
              <a:off x="3900003" y="3963476"/>
              <a:ext cx="809626" cy="450620"/>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bg1"/>
            </a:solidFill>
            <a:ln>
              <a:noFill/>
            </a:ln>
          </p:spPr>
          <p:txBody>
            <a:bodyPr vert="horz" wrap="square" lIns="83943" tIns="41972" rIns="83943" bIns="41972" numCol="1" anchor="t" anchorCtr="0" compatLnSpc="1">
              <a:prstTxWarp prst="textNoShape">
                <a:avLst/>
              </a:prstTxWarp>
            </a:bodyPr>
            <a:lstStyle/>
            <a:p>
              <a:pPr defTabSz="1109758"/>
              <a:endParaRPr lang="en-US" sz="1428" spc="-31" dirty="0">
                <a:solidFill>
                  <a:srgbClr val="002050"/>
                </a:solidFill>
              </a:endParaRPr>
            </a:p>
          </p:txBody>
        </p:sp>
      </p:grpSp>
      <p:sp>
        <p:nvSpPr>
          <p:cNvPr id="100" name="Rectangle 99"/>
          <p:cNvSpPr/>
          <p:nvPr/>
        </p:nvSpPr>
        <p:spPr>
          <a:xfrm>
            <a:off x="8927044" y="4486732"/>
            <a:ext cx="1053365" cy="307777"/>
          </a:xfrm>
          <a:prstGeom prst="rect">
            <a:avLst/>
          </a:prstGeom>
        </p:spPr>
        <p:txBody>
          <a:bodyPr wrap="none">
            <a:spAutoFit/>
          </a:bodyPr>
          <a:lstStyle/>
          <a:p>
            <a:pPr algn="ctr" defTabSz="932597"/>
            <a:r>
              <a:rPr lang="en-US" sz="1400" spc="-31" dirty="0">
                <a:solidFill>
                  <a:srgbClr val="FFFFFF"/>
                </a:solidFill>
                <a:latin typeface="Segoe UI Semibold" panose="020B0702040204020203" pitchFamily="34" charset="0"/>
              </a:rPr>
              <a:t>Take action</a:t>
            </a:r>
          </a:p>
        </p:txBody>
      </p:sp>
      <p:sp>
        <p:nvSpPr>
          <p:cNvPr id="102" name="Rectangle 101"/>
          <p:cNvSpPr/>
          <p:nvPr/>
        </p:nvSpPr>
        <p:spPr>
          <a:xfrm>
            <a:off x="4952324" y="4486732"/>
            <a:ext cx="1336070" cy="307777"/>
          </a:xfrm>
          <a:prstGeom prst="rect">
            <a:avLst/>
          </a:prstGeom>
        </p:spPr>
        <p:txBody>
          <a:bodyPr wrap="none">
            <a:spAutoFit/>
          </a:bodyPr>
          <a:lstStyle/>
          <a:p>
            <a:pPr algn="ctr" defTabSz="932597"/>
            <a:r>
              <a:rPr lang="en-US" sz="1400" spc="-31" dirty="0">
                <a:solidFill>
                  <a:srgbClr val="FFFFFF"/>
                </a:solidFill>
                <a:latin typeface="Segoe UI Semibold" panose="020B0702040204020203" pitchFamily="34" charset="0"/>
              </a:rPr>
              <a:t>Connect assets</a:t>
            </a:r>
          </a:p>
        </p:txBody>
      </p:sp>
      <p:grpSp>
        <p:nvGrpSpPr>
          <p:cNvPr id="31" name="Group 30"/>
          <p:cNvGrpSpPr/>
          <p:nvPr/>
        </p:nvGrpSpPr>
        <p:grpSpPr>
          <a:xfrm>
            <a:off x="5231855" y="3407879"/>
            <a:ext cx="777009" cy="1096946"/>
            <a:chOff x="5831103" y="3630867"/>
            <a:chExt cx="777009" cy="1096946"/>
          </a:xfrm>
        </p:grpSpPr>
        <p:grpSp>
          <p:nvGrpSpPr>
            <p:cNvPr id="30" name="Group 29"/>
            <p:cNvGrpSpPr/>
            <p:nvPr/>
          </p:nvGrpSpPr>
          <p:grpSpPr>
            <a:xfrm>
              <a:off x="5831103" y="4310720"/>
              <a:ext cx="777009" cy="417093"/>
              <a:chOff x="5831103" y="4310720"/>
              <a:chExt cx="777009" cy="417093"/>
            </a:xfrm>
          </p:grpSpPr>
          <p:pic>
            <p:nvPicPr>
              <p:cNvPr id="78" name="Picture 77"/>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108817" y="4310720"/>
                <a:ext cx="221581" cy="417093"/>
              </a:xfrm>
              <a:prstGeom prst="rect">
                <a:avLst/>
              </a:prstGeom>
            </p:spPr>
          </p:pic>
          <p:pic>
            <p:nvPicPr>
              <p:cNvPr id="79" name="Picture 78"/>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5831103" y="4310720"/>
                <a:ext cx="221581" cy="417093"/>
              </a:xfrm>
              <a:prstGeom prst="rect">
                <a:avLst/>
              </a:prstGeom>
            </p:spPr>
          </p:pic>
          <p:pic>
            <p:nvPicPr>
              <p:cNvPr id="85" name="Picture 84"/>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386531" y="4310720"/>
                <a:ext cx="221581" cy="417093"/>
              </a:xfrm>
              <a:prstGeom prst="rect">
                <a:avLst/>
              </a:prstGeom>
            </p:spPr>
          </p:pic>
        </p:grpSp>
        <p:pic>
          <p:nvPicPr>
            <p:cNvPr id="75" name="Picture 74"/>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5896656" y="3630867"/>
              <a:ext cx="645903" cy="392962"/>
            </a:xfrm>
            <a:prstGeom prst="rect">
              <a:avLst/>
            </a:prstGeom>
          </p:spPr>
        </p:pic>
        <p:sp>
          <p:nvSpPr>
            <p:cNvPr id="126" name="Freeform 125"/>
            <p:cNvSpPr/>
            <p:nvPr/>
          </p:nvSpPr>
          <p:spPr bwMode="auto">
            <a:xfrm>
              <a:off x="5925936" y="4017105"/>
              <a:ext cx="587342" cy="284689"/>
            </a:xfrm>
            <a:custGeom>
              <a:avLst/>
              <a:gdLst>
                <a:gd name="connsiteX0" fmla="*/ 384201 w 722682"/>
                <a:gd name="connsiteY0" fmla="*/ 256138 h 350289"/>
                <a:gd name="connsiteX1" fmla="*/ 384201 w 722682"/>
                <a:gd name="connsiteY1" fmla="*/ 336591 h 350289"/>
                <a:gd name="connsiteX2" fmla="*/ 338482 w 722682"/>
                <a:gd name="connsiteY2" fmla="*/ 336591 h 350289"/>
                <a:gd name="connsiteX3" fmla="*/ 338482 w 722682"/>
                <a:gd name="connsiteY3" fmla="*/ 256384 h 350289"/>
                <a:gd name="connsiteX4" fmla="*/ 360731 w 722682"/>
                <a:gd name="connsiteY4" fmla="*/ 260876 h 350289"/>
                <a:gd name="connsiteX5" fmla="*/ 421747 w 722682"/>
                <a:gd name="connsiteY5" fmla="*/ 178194 h 350289"/>
                <a:gd name="connsiteX6" fmla="*/ 616857 w 722682"/>
                <a:gd name="connsiteY6" fmla="*/ 178194 h 350289"/>
                <a:gd name="connsiteX7" fmla="*/ 722682 w 722682"/>
                <a:gd name="connsiteY7" fmla="*/ 284019 h 350289"/>
                <a:gd name="connsiteX8" fmla="*/ 722682 w 722682"/>
                <a:gd name="connsiteY8" fmla="*/ 350289 h 350289"/>
                <a:gd name="connsiteX9" fmla="*/ 678203 w 722682"/>
                <a:gd name="connsiteY9" fmla="*/ 350289 h 350289"/>
                <a:gd name="connsiteX10" fmla="*/ 678203 w 722682"/>
                <a:gd name="connsiteY10" fmla="*/ 288490 h 350289"/>
                <a:gd name="connsiteX11" fmla="*/ 605284 w 722682"/>
                <a:gd name="connsiteY11" fmla="*/ 215571 h 350289"/>
                <a:gd name="connsiteX12" fmla="*/ 418957 w 722682"/>
                <a:gd name="connsiteY12" fmla="*/ 215571 h 350289"/>
                <a:gd name="connsiteX13" fmla="*/ 428093 w 722682"/>
                <a:gd name="connsiteY13" fmla="*/ 193514 h 350289"/>
                <a:gd name="connsiteX14" fmla="*/ 105825 w 722682"/>
                <a:gd name="connsiteY14" fmla="*/ 178194 h 350289"/>
                <a:gd name="connsiteX15" fmla="*/ 299715 w 722682"/>
                <a:gd name="connsiteY15" fmla="*/ 178194 h 350289"/>
                <a:gd name="connsiteX16" fmla="*/ 293369 w 722682"/>
                <a:gd name="connsiteY16" fmla="*/ 193514 h 350289"/>
                <a:gd name="connsiteX17" fmla="*/ 302506 w 722682"/>
                <a:gd name="connsiteY17" fmla="*/ 215571 h 350289"/>
                <a:gd name="connsiteX18" fmla="*/ 117398 w 722682"/>
                <a:gd name="connsiteY18" fmla="*/ 215571 h 350289"/>
                <a:gd name="connsiteX19" fmla="*/ 44479 w 722682"/>
                <a:gd name="connsiteY19" fmla="*/ 288490 h 350289"/>
                <a:gd name="connsiteX20" fmla="*/ 44479 w 722682"/>
                <a:gd name="connsiteY20" fmla="*/ 350289 h 350289"/>
                <a:gd name="connsiteX21" fmla="*/ 0 w 722682"/>
                <a:gd name="connsiteY21" fmla="*/ 350289 h 350289"/>
                <a:gd name="connsiteX22" fmla="*/ 0 w 722682"/>
                <a:gd name="connsiteY22" fmla="*/ 284019 h 350289"/>
                <a:gd name="connsiteX23" fmla="*/ 105825 w 722682"/>
                <a:gd name="connsiteY23" fmla="*/ 178194 h 350289"/>
                <a:gd name="connsiteX24" fmla="*/ 338482 w 722682"/>
                <a:gd name="connsiteY24" fmla="*/ 0 h 350289"/>
                <a:gd name="connsiteX25" fmla="*/ 384201 w 722682"/>
                <a:gd name="connsiteY25" fmla="*/ 0 h 350289"/>
                <a:gd name="connsiteX26" fmla="*/ 384201 w 722682"/>
                <a:gd name="connsiteY26" fmla="*/ 130891 h 350289"/>
                <a:gd name="connsiteX27" fmla="*/ 383890 w 722682"/>
                <a:gd name="connsiteY27" fmla="*/ 130828 h 350289"/>
                <a:gd name="connsiteX28" fmla="*/ 400696 w 722682"/>
                <a:gd name="connsiteY28" fmla="*/ 142159 h 350289"/>
                <a:gd name="connsiteX29" fmla="*/ 416997 w 722682"/>
                <a:gd name="connsiteY29" fmla="*/ 181513 h 350289"/>
                <a:gd name="connsiteX30" fmla="*/ 361342 w 722682"/>
                <a:gd name="connsiteY30" fmla="*/ 237168 h 350289"/>
                <a:gd name="connsiteX31" fmla="*/ 305687 w 722682"/>
                <a:gd name="connsiteY31" fmla="*/ 181513 h 350289"/>
                <a:gd name="connsiteX32" fmla="*/ 321988 w 722682"/>
                <a:gd name="connsiteY32" fmla="*/ 142159 h 350289"/>
                <a:gd name="connsiteX33" fmla="*/ 339318 w 722682"/>
                <a:gd name="connsiteY33" fmla="*/ 130475 h 350289"/>
                <a:gd name="connsiteX34" fmla="*/ 338482 w 722682"/>
                <a:gd name="connsiteY34" fmla="*/ 130644 h 35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22682" h="350289">
                  <a:moveTo>
                    <a:pt x="384201" y="256138"/>
                  </a:moveTo>
                  <a:lnTo>
                    <a:pt x="384201" y="336591"/>
                  </a:lnTo>
                  <a:lnTo>
                    <a:pt x="338482" y="336591"/>
                  </a:lnTo>
                  <a:lnTo>
                    <a:pt x="338482" y="256384"/>
                  </a:lnTo>
                  <a:lnTo>
                    <a:pt x="360731" y="260876"/>
                  </a:lnTo>
                  <a:close/>
                  <a:moveTo>
                    <a:pt x="421747" y="178194"/>
                  </a:moveTo>
                  <a:lnTo>
                    <a:pt x="616857" y="178194"/>
                  </a:lnTo>
                  <a:cubicBezTo>
                    <a:pt x="675303" y="178194"/>
                    <a:pt x="722682" y="225573"/>
                    <a:pt x="722682" y="284019"/>
                  </a:cubicBezTo>
                  <a:lnTo>
                    <a:pt x="722682" y="350289"/>
                  </a:lnTo>
                  <a:lnTo>
                    <a:pt x="678203" y="350289"/>
                  </a:lnTo>
                  <a:lnTo>
                    <a:pt x="678203" y="288490"/>
                  </a:lnTo>
                  <a:cubicBezTo>
                    <a:pt x="678203" y="248218"/>
                    <a:pt x="645556" y="215571"/>
                    <a:pt x="605284" y="215571"/>
                  </a:cubicBezTo>
                  <a:lnTo>
                    <a:pt x="418957" y="215571"/>
                  </a:lnTo>
                  <a:lnTo>
                    <a:pt x="428093" y="193514"/>
                  </a:lnTo>
                  <a:close/>
                  <a:moveTo>
                    <a:pt x="105825" y="178194"/>
                  </a:moveTo>
                  <a:lnTo>
                    <a:pt x="299715" y="178194"/>
                  </a:lnTo>
                  <a:lnTo>
                    <a:pt x="293369" y="193514"/>
                  </a:lnTo>
                  <a:lnTo>
                    <a:pt x="302506" y="215571"/>
                  </a:lnTo>
                  <a:lnTo>
                    <a:pt x="117398" y="215571"/>
                  </a:lnTo>
                  <a:cubicBezTo>
                    <a:pt x="77126" y="215571"/>
                    <a:pt x="44479" y="248218"/>
                    <a:pt x="44479" y="288490"/>
                  </a:cubicBezTo>
                  <a:lnTo>
                    <a:pt x="44479" y="350289"/>
                  </a:lnTo>
                  <a:lnTo>
                    <a:pt x="0" y="350289"/>
                  </a:lnTo>
                  <a:lnTo>
                    <a:pt x="0" y="284019"/>
                  </a:lnTo>
                  <a:cubicBezTo>
                    <a:pt x="0" y="225573"/>
                    <a:pt x="47379" y="178194"/>
                    <a:pt x="105825" y="178194"/>
                  </a:cubicBezTo>
                  <a:close/>
                  <a:moveTo>
                    <a:pt x="338482" y="0"/>
                  </a:moveTo>
                  <a:lnTo>
                    <a:pt x="384201" y="0"/>
                  </a:lnTo>
                  <a:lnTo>
                    <a:pt x="384201" y="130891"/>
                  </a:lnTo>
                  <a:lnTo>
                    <a:pt x="383890" y="130828"/>
                  </a:lnTo>
                  <a:lnTo>
                    <a:pt x="400696" y="142159"/>
                  </a:lnTo>
                  <a:cubicBezTo>
                    <a:pt x="410768" y="152231"/>
                    <a:pt x="416997" y="166145"/>
                    <a:pt x="416997" y="181513"/>
                  </a:cubicBezTo>
                  <a:cubicBezTo>
                    <a:pt x="416997" y="212250"/>
                    <a:pt x="392079" y="237168"/>
                    <a:pt x="361342" y="237168"/>
                  </a:cubicBezTo>
                  <a:cubicBezTo>
                    <a:pt x="330605" y="237168"/>
                    <a:pt x="305687" y="212250"/>
                    <a:pt x="305687" y="181513"/>
                  </a:cubicBezTo>
                  <a:cubicBezTo>
                    <a:pt x="305687" y="166145"/>
                    <a:pt x="311917" y="152231"/>
                    <a:pt x="321988" y="142159"/>
                  </a:cubicBezTo>
                  <a:lnTo>
                    <a:pt x="339318" y="130475"/>
                  </a:lnTo>
                  <a:lnTo>
                    <a:pt x="338482" y="130644"/>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27" name="Picture 126"/>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9184315" y="3520192"/>
            <a:ext cx="538823" cy="1029291"/>
          </a:xfrm>
          <a:prstGeom prst="rect">
            <a:avLst/>
          </a:prstGeom>
        </p:spPr>
      </p:pic>
      <p:grpSp>
        <p:nvGrpSpPr>
          <p:cNvPr id="137" name="Group 136"/>
          <p:cNvGrpSpPr/>
          <p:nvPr/>
        </p:nvGrpSpPr>
        <p:grpSpPr>
          <a:xfrm>
            <a:off x="5641464" y="4946443"/>
            <a:ext cx="910973" cy="910974"/>
            <a:chOff x="2835703" y="1466154"/>
            <a:chExt cx="3733800" cy="3733800"/>
          </a:xfrm>
        </p:grpSpPr>
        <p:sp>
          <p:nvSpPr>
            <p:cNvPr id="139" name="Oval 138"/>
            <p:cNvSpPr/>
            <p:nvPr/>
          </p:nvSpPr>
          <p:spPr>
            <a:xfrm>
              <a:off x="2835703" y="1466154"/>
              <a:ext cx="3733800" cy="3733800"/>
            </a:xfrm>
            <a:prstGeom prst="ellipse">
              <a:avLst/>
            </a:prstGeom>
            <a:solidFill>
              <a:sysClr val="windowText" lastClr="000000">
                <a:lumMod val="75000"/>
                <a:lumOff val="25000"/>
              </a:sysClr>
            </a:solidFill>
            <a:ln w="38100" cap="flat" cmpd="sng" algn="ctr">
              <a:solidFill>
                <a:sysClr val="windowText" lastClr="000000">
                  <a:lumMod val="95000"/>
                  <a:lumOff val="5000"/>
                </a:sysClr>
              </a:solidFill>
              <a:prstDash val="solid"/>
            </a:ln>
            <a:effectLst>
              <a:reflection blurRad="63500" stA="30000" endPos="13000" dir="5400000" sy="-100000" algn="bl" rotWithShape="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en-US" sz="1000" kern="0" dirty="0">
                <a:solidFill>
                  <a:prstClr val="white"/>
                </a:solidFill>
                <a:latin typeface="Segoe UI Semibold" panose="020B0702040204020203" pitchFamily="34" charset="0"/>
              </a:endParaRPr>
            </a:p>
          </p:txBody>
        </p:sp>
        <p:sp>
          <p:nvSpPr>
            <p:cNvPr id="140" name="Pie 139"/>
            <p:cNvSpPr/>
            <p:nvPr/>
          </p:nvSpPr>
          <p:spPr>
            <a:xfrm>
              <a:off x="3018716" y="1634394"/>
              <a:ext cx="3367774" cy="3367774"/>
            </a:xfrm>
            <a:prstGeom prst="pie">
              <a:avLst>
                <a:gd name="adj1" fmla="val 7958015"/>
                <a:gd name="adj2" fmla="val 10834480"/>
              </a:avLst>
            </a:prstGeom>
            <a:solidFill>
              <a:srgbClr val="C0504D"/>
            </a:solidFill>
            <a:ln w="12700" cap="flat" cmpd="sng" algn="ctr">
              <a:solidFill>
                <a:sysClr val="window" lastClr="FFFFFF"/>
              </a:solidFill>
              <a:prstDash val="solid"/>
            </a:ln>
            <a:effectLst/>
          </p:spPr>
          <p:txBody>
            <a:bodyPr rtlCol="0" anchor="ctr"/>
            <a:lstStyle/>
            <a:p>
              <a:pPr algn="ctr" defTabSz="914400">
                <a:defRPr/>
              </a:pPr>
              <a:endParaRPr lang="en-US" sz="1000" kern="0" dirty="0">
                <a:solidFill>
                  <a:prstClr val="black"/>
                </a:solidFill>
                <a:latin typeface="Segoe UI Semibold" panose="020B0702040204020203" pitchFamily="34" charset="0"/>
              </a:endParaRPr>
            </a:p>
          </p:txBody>
        </p:sp>
        <p:sp>
          <p:nvSpPr>
            <p:cNvPr id="141" name="Pie 140"/>
            <p:cNvSpPr/>
            <p:nvPr/>
          </p:nvSpPr>
          <p:spPr>
            <a:xfrm>
              <a:off x="3018716" y="1634394"/>
              <a:ext cx="3367774" cy="3367774"/>
            </a:xfrm>
            <a:prstGeom prst="pie">
              <a:avLst>
                <a:gd name="adj1" fmla="val 10866796"/>
                <a:gd name="adj2" fmla="val 18852925"/>
              </a:avLst>
            </a:prstGeom>
            <a:solidFill>
              <a:srgbClr val="FFC000"/>
            </a:solidFill>
            <a:ln w="12700" cap="flat" cmpd="sng" algn="ctr">
              <a:solidFill>
                <a:sysClr val="window" lastClr="FFFFFF"/>
              </a:solidFill>
              <a:prstDash val="solid"/>
            </a:ln>
            <a:effectLst/>
          </p:spPr>
          <p:txBody>
            <a:bodyPr rtlCol="0" anchor="ctr"/>
            <a:lstStyle/>
            <a:p>
              <a:pPr algn="ctr" defTabSz="914400">
                <a:defRPr/>
              </a:pPr>
              <a:endParaRPr lang="en-US" sz="1000" kern="0" dirty="0">
                <a:solidFill>
                  <a:prstClr val="black"/>
                </a:solidFill>
                <a:latin typeface="Segoe UI Semibold" panose="020B0702040204020203" pitchFamily="34" charset="0"/>
              </a:endParaRPr>
            </a:p>
          </p:txBody>
        </p:sp>
        <p:sp>
          <p:nvSpPr>
            <p:cNvPr id="142" name="Pie 141"/>
            <p:cNvSpPr/>
            <p:nvPr/>
          </p:nvSpPr>
          <p:spPr>
            <a:xfrm>
              <a:off x="3018716" y="1634394"/>
              <a:ext cx="3367774" cy="3367774"/>
            </a:xfrm>
            <a:prstGeom prst="pie">
              <a:avLst>
                <a:gd name="adj1" fmla="val 18875985"/>
                <a:gd name="adj2" fmla="val 2709812"/>
              </a:avLst>
            </a:prstGeom>
            <a:solidFill>
              <a:srgbClr val="00B050"/>
            </a:solidFill>
            <a:ln w="12700" cap="flat" cmpd="sng" algn="ctr">
              <a:solidFill>
                <a:sysClr val="window" lastClr="FFFFFF"/>
              </a:solidFill>
              <a:prstDash val="solid"/>
            </a:ln>
            <a:effectLst/>
          </p:spPr>
          <p:txBody>
            <a:bodyPr rtlCol="0" anchor="ctr"/>
            <a:lstStyle/>
            <a:p>
              <a:pPr algn="ctr" defTabSz="914400">
                <a:defRPr/>
              </a:pPr>
              <a:endParaRPr lang="en-US" sz="1000" kern="0" dirty="0">
                <a:solidFill>
                  <a:prstClr val="black"/>
                </a:solidFill>
                <a:latin typeface="Segoe UI Semibold" panose="020B0702040204020203" pitchFamily="34" charset="0"/>
              </a:endParaRPr>
            </a:p>
          </p:txBody>
        </p:sp>
        <p:grpSp>
          <p:nvGrpSpPr>
            <p:cNvPr id="143" name="Group 142"/>
            <p:cNvGrpSpPr/>
            <p:nvPr/>
          </p:nvGrpSpPr>
          <p:grpSpPr>
            <a:xfrm>
              <a:off x="3292903" y="1908229"/>
              <a:ext cx="2819400" cy="3044771"/>
              <a:chOff x="3292903" y="1908229"/>
              <a:chExt cx="2819400" cy="3044771"/>
            </a:xfrm>
          </p:grpSpPr>
          <p:sp>
            <p:nvSpPr>
              <p:cNvPr id="145" name="Oval 144"/>
              <p:cNvSpPr/>
              <p:nvPr/>
            </p:nvSpPr>
            <p:spPr>
              <a:xfrm>
                <a:off x="3292903" y="1908229"/>
                <a:ext cx="2819400" cy="2819400"/>
              </a:xfrm>
              <a:prstGeom prst="ellipse">
                <a:avLst/>
              </a:prstGeom>
              <a:solidFill>
                <a:sysClr val="windowText" lastClr="000000">
                  <a:lumMod val="75000"/>
                  <a:lumOff val="25000"/>
                </a:sysClr>
              </a:solidFill>
              <a:ln w="12700" cap="flat" cmpd="sng" algn="ctr">
                <a:solidFill>
                  <a:sysClr val="window" lastClr="FFFFFF">
                    <a:lumMod val="95000"/>
                  </a:sysClr>
                </a:solidFill>
                <a:prstDash val="solid"/>
              </a:ln>
              <a:effectLst/>
            </p:spPr>
            <p:txBody>
              <a:bodyPr rtlCol="0" anchor="ctr"/>
              <a:lstStyle/>
              <a:p>
                <a:pPr algn="ctr" defTabSz="914400">
                  <a:defRPr/>
                </a:pPr>
                <a:endParaRPr lang="en-US" sz="1000" kern="0" dirty="0">
                  <a:solidFill>
                    <a:prstClr val="white"/>
                  </a:solidFill>
                  <a:latin typeface="Segoe UI Semibold" panose="020B0702040204020203" pitchFamily="34" charset="0"/>
                </a:endParaRPr>
              </a:p>
            </p:txBody>
          </p:sp>
          <p:sp>
            <p:nvSpPr>
              <p:cNvPr id="146" name="Diamond 10"/>
              <p:cNvSpPr/>
              <p:nvPr/>
            </p:nvSpPr>
            <p:spPr>
              <a:xfrm>
                <a:off x="3469921" y="3216819"/>
                <a:ext cx="2535671" cy="1498542"/>
              </a:xfrm>
              <a:custGeom>
                <a:avLst/>
                <a:gdLst>
                  <a:gd name="connsiteX0" fmla="*/ 0 w 2590800"/>
                  <a:gd name="connsiteY0" fmla="*/ 1295400 h 2590800"/>
                  <a:gd name="connsiteX1" fmla="*/ 1295400 w 2590800"/>
                  <a:gd name="connsiteY1" fmla="*/ 0 h 2590800"/>
                  <a:gd name="connsiteX2" fmla="*/ 2590800 w 2590800"/>
                  <a:gd name="connsiteY2" fmla="*/ 1295400 h 2590800"/>
                  <a:gd name="connsiteX3" fmla="*/ 1295400 w 2590800"/>
                  <a:gd name="connsiteY3" fmla="*/ 2590800 h 2590800"/>
                  <a:gd name="connsiteX4" fmla="*/ 0 w 2590800"/>
                  <a:gd name="connsiteY4" fmla="*/ 1295400 h 2590800"/>
                  <a:gd name="connsiteX0" fmla="*/ 0 w 2590800"/>
                  <a:gd name="connsiteY0" fmla="*/ 1295400 h 1304440"/>
                  <a:gd name="connsiteX1" fmla="*/ 1295400 w 2590800"/>
                  <a:gd name="connsiteY1" fmla="*/ 0 h 1304440"/>
                  <a:gd name="connsiteX2" fmla="*/ 2590800 w 2590800"/>
                  <a:gd name="connsiteY2" fmla="*/ 1295400 h 1304440"/>
                  <a:gd name="connsiteX3" fmla="*/ 1210159 w 2590800"/>
                  <a:gd name="connsiteY3" fmla="*/ 1304440 h 1304440"/>
                  <a:gd name="connsiteX4" fmla="*/ 0 w 2590800"/>
                  <a:gd name="connsiteY4" fmla="*/ 1295400 h 1304440"/>
                  <a:gd name="connsiteX0" fmla="*/ 0 w 2590800"/>
                  <a:gd name="connsiteY0" fmla="*/ 1295400 h 1295400"/>
                  <a:gd name="connsiteX1" fmla="*/ 1295400 w 2590800"/>
                  <a:gd name="connsiteY1" fmla="*/ 0 h 1295400"/>
                  <a:gd name="connsiteX2" fmla="*/ 2590800 w 2590800"/>
                  <a:gd name="connsiteY2" fmla="*/ 1295400 h 1295400"/>
                  <a:gd name="connsiteX3" fmla="*/ 0 w 2590800"/>
                  <a:gd name="connsiteY3" fmla="*/ 1295400 h 1295400"/>
                  <a:gd name="connsiteX0" fmla="*/ 0 w 2466814"/>
                  <a:gd name="connsiteY0" fmla="*/ 1295400 h 1295400"/>
                  <a:gd name="connsiteX1" fmla="*/ 1295400 w 2466814"/>
                  <a:gd name="connsiteY1" fmla="*/ 0 h 1295400"/>
                  <a:gd name="connsiteX2" fmla="*/ 2466814 w 2466814"/>
                  <a:gd name="connsiteY2" fmla="*/ 1194661 h 1295400"/>
                  <a:gd name="connsiteX3" fmla="*/ 0 w 2466814"/>
                  <a:gd name="connsiteY3" fmla="*/ 1295400 h 1295400"/>
                  <a:gd name="connsiteX0" fmla="*/ 0 w 2358326"/>
                  <a:gd name="connsiteY0" fmla="*/ 1241156 h 1241156"/>
                  <a:gd name="connsiteX1" fmla="*/ 1186912 w 2358326"/>
                  <a:gd name="connsiteY1" fmla="*/ 0 h 1241156"/>
                  <a:gd name="connsiteX2" fmla="*/ 2358326 w 2358326"/>
                  <a:gd name="connsiteY2" fmla="*/ 1194661 h 1241156"/>
                  <a:gd name="connsiteX3" fmla="*/ 0 w 2358326"/>
                  <a:gd name="connsiteY3" fmla="*/ 1241156 h 1241156"/>
                  <a:gd name="connsiteX0" fmla="*/ 0 w 2327330"/>
                  <a:gd name="connsiteY0" fmla="*/ 1225658 h 1225658"/>
                  <a:gd name="connsiteX1" fmla="*/ 1155916 w 2327330"/>
                  <a:gd name="connsiteY1" fmla="*/ 0 h 1225658"/>
                  <a:gd name="connsiteX2" fmla="*/ 2327330 w 2327330"/>
                  <a:gd name="connsiteY2" fmla="*/ 1194661 h 1225658"/>
                  <a:gd name="connsiteX3" fmla="*/ 0 w 2327330"/>
                  <a:gd name="connsiteY3" fmla="*/ 1225658 h 1225658"/>
                </a:gdLst>
                <a:ahLst/>
                <a:cxnLst>
                  <a:cxn ang="0">
                    <a:pos x="connsiteX0" y="connsiteY0"/>
                  </a:cxn>
                  <a:cxn ang="0">
                    <a:pos x="connsiteX1" y="connsiteY1"/>
                  </a:cxn>
                  <a:cxn ang="0">
                    <a:pos x="connsiteX2" y="connsiteY2"/>
                  </a:cxn>
                  <a:cxn ang="0">
                    <a:pos x="connsiteX3" y="connsiteY3"/>
                  </a:cxn>
                </a:cxnLst>
                <a:rect l="l" t="t" r="r" b="b"/>
                <a:pathLst>
                  <a:path w="2327330" h="1225658">
                    <a:moveTo>
                      <a:pt x="0" y="1225658"/>
                    </a:moveTo>
                    <a:lnTo>
                      <a:pt x="1155916" y="0"/>
                    </a:lnTo>
                    <a:lnTo>
                      <a:pt x="2327330" y="1194661"/>
                    </a:lnTo>
                    <a:lnTo>
                      <a:pt x="0" y="1225658"/>
                    </a:lnTo>
                    <a:close/>
                  </a:path>
                </a:pathLst>
              </a:custGeom>
              <a:solidFill>
                <a:sysClr val="windowText" lastClr="000000">
                  <a:lumMod val="75000"/>
                  <a:lumOff val="25000"/>
                </a:sysClr>
              </a:solidFill>
              <a:ln w="25400" cap="flat" cmpd="sng" algn="ctr">
                <a:noFill/>
                <a:prstDash val="solid"/>
              </a:ln>
              <a:effectLst/>
            </p:spPr>
            <p:txBody>
              <a:bodyPr rtlCol="0" anchor="ctr"/>
              <a:lstStyle/>
              <a:p>
                <a:pPr algn="ctr" defTabSz="914400">
                  <a:defRPr/>
                </a:pPr>
                <a:r>
                  <a:rPr lang="en-US" sz="1000" kern="0" dirty="0">
                    <a:solidFill>
                      <a:prstClr val="white"/>
                    </a:solidFill>
                    <a:latin typeface="Segoe UI Semibold" panose="020B0702040204020203" pitchFamily="34" charset="0"/>
                  </a:rPr>
                  <a:t>       </a:t>
                </a:r>
              </a:p>
            </p:txBody>
          </p:sp>
          <p:sp>
            <p:nvSpPr>
              <p:cNvPr id="147" name="Rectangle 146"/>
              <p:cNvSpPr/>
              <p:nvPr/>
            </p:nvSpPr>
            <p:spPr>
              <a:xfrm>
                <a:off x="3962400" y="4495800"/>
                <a:ext cx="1447800" cy="457200"/>
              </a:xfrm>
              <a:prstGeom prst="rect">
                <a:avLst/>
              </a:prstGeom>
              <a:solidFill>
                <a:sysClr val="windowText" lastClr="000000">
                  <a:lumMod val="75000"/>
                  <a:lumOff val="25000"/>
                </a:sysClr>
              </a:solidFill>
              <a:ln w="25400" cap="flat" cmpd="sng" algn="ctr">
                <a:noFill/>
                <a:prstDash val="solid"/>
              </a:ln>
              <a:effectLst/>
            </p:spPr>
            <p:txBody>
              <a:bodyPr rtlCol="0" anchor="ctr"/>
              <a:lstStyle/>
              <a:p>
                <a:pPr algn="ctr" defTabSz="914400">
                  <a:defRPr/>
                </a:pPr>
                <a:endParaRPr lang="en-US" sz="1000" kern="0" dirty="0">
                  <a:solidFill>
                    <a:prstClr val="white"/>
                  </a:solidFill>
                  <a:latin typeface="Segoe UI Semibold" panose="020B0702040204020203" pitchFamily="34" charset="0"/>
                </a:endParaRPr>
              </a:p>
            </p:txBody>
          </p:sp>
        </p:grpSp>
        <p:sp>
          <p:nvSpPr>
            <p:cNvPr id="144" name="TextBox 143"/>
            <p:cNvSpPr txBox="1"/>
            <p:nvPr/>
          </p:nvSpPr>
          <p:spPr>
            <a:xfrm>
              <a:off x="3634465" y="4419600"/>
              <a:ext cx="2366594" cy="630739"/>
            </a:xfrm>
            <a:prstGeom prst="rect">
              <a:avLst/>
            </a:prstGeom>
            <a:noFill/>
          </p:spPr>
          <p:txBody>
            <a:bodyPr wrap="none" rtlCol="0">
              <a:spAutoFit/>
            </a:bodyPr>
            <a:lstStyle/>
            <a:p>
              <a:pPr algn="ctr" defTabSz="914400">
                <a:defRPr/>
              </a:pPr>
              <a:r>
                <a:rPr lang="en-US" sz="400" kern="0" spc="100" dirty="0">
                  <a:solidFill>
                    <a:prstClr val="white"/>
                  </a:solidFill>
                  <a:latin typeface="Segoe UI Semibold" panose="020B0702040204020203" pitchFamily="34" charset="0"/>
                </a:rPr>
                <a:t>Monitoring</a:t>
              </a:r>
            </a:p>
          </p:txBody>
        </p:sp>
      </p:grpSp>
      <p:grpSp>
        <p:nvGrpSpPr>
          <p:cNvPr id="133" name="Pointer"/>
          <p:cNvGrpSpPr/>
          <p:nvPr/>
        </p:nvGrpSpPr>
        <p:grpSpPr>
          <a:xfrm rot="4589729">
            <a:off x="6045545" y="4977311"/>
            <a:ext cx="102810" cy="863136"/>
            <a:chOff x="4572000" y="1647986"/>
            <a:chExt cx="457200" cy="3838414"/>
          </a:xfrm>
        </p:grpSpPr>
        <p:sp>
          <p:nvSpPr>
            <p:cNvPr id="134" name="Isosceles Triangle 133"/>
            <p:cNvSpPr/>
            <p:nvPr/>
          </p:nvSpPr>
          <p:spPr>
            <a:xfrm>
              <a:off x="4686300" y="1647986"/>
              <a:ext cx="228600" cy="2466814"/>
            </a:xfrm>
            <a:prstGeom prst="triangle">
              <a:avLst/>
            </a:prstGeom>
            <a:solidFill>
              <a:srgbClr val="C00000"/>
            </a:solidFill>
            <a:ln w="25400" cap="flat" cmpd="sng" algn="ctr">
              <a:noFill/>
              <a:prstDash val="solid"/>
            </a:ln>
            <a:effectLst>
              <a:outerShdw blurRad="50800" dist="38100" dir="2700000" algn="tl" rotWithShape="0">
                <a:prstClr val="black">
                  <a:alpha val="40000"/>
                </a:prstClr>
              </a:outerShdw>
            </a:effectLst>
            <a:scene3d>
              <a:camera prst="orthographicFront"/>
              <a:lightRig rig="threePt" dir="t"/>
            </a:scene3d>
            <a:sp3d>
              <a:bevelT w="0" h="12700" prst="convex"/>
            </a:sp3d>
          </p:spPr>
          <p:txBody>
            <a:bodyPr rtlCol="0" anchor="ctr"/>
            <a:lstStyle/>
            <a:p>
              <a:pPr algn="ctr" defTabSz="914400">
                <a:defRPr/>
              </a:pPr>
              <a:endParaRPr lang="en-US" sz="1000" kern="0" dirty="0">
                <a:solidFill>
                  <a:prstClr val="white"/>
                </a:solidFill>
                <a:latin typeface="Segoe UI Semibold" panose="020B0702040204020203" pitchFamily="34" charset="0"/>
              </a:endParaRPr>
            </a:p>
          </p:txBody>
        </p:sp>
        <p:sp>
          <p:nvSpPr>
            <p:cNvPr id="135" name="Oval 134"/>
            <p:cNvSpPr/>
            <p:nvPr/>
          </p:nvSpPr>
          <p:spPr>
            <a:xfrm>
              <a:off x="4572000" y="3337302"/>
              <a:ext cx="457200" cy="457200"/>
            </a:xfrm>
            <a:prstGeom prst="ellipse">
              <a:avLst/>
            </a:prstGeom>
            <a:solidFill>
              <a:sysClr val="windowText" lastClr="000000">
                <a:lumMod val="75000"/>
                <a:lumOff val="25000"/>
              </a:sysClr>
            </a:solidFill>
            <a:ln w="25400" cap="flat" cmpd="sng" algn="ctr">
              <a:solidFill>
                <a:sysClr val="windowText" lastClr="000000">
                  <a:lumMod val="75000"/>
                  <a:lumOff val="25000"/>
                </a:sysClr>
              </a:solidFill>
              <a:prstDash val="solid"/>
            </a:ln>
            <a:effectLst/>
            <a:scene3d>
              <a:camera prst="orthographicFront"/>
              <a:lightRig rig="threePt" dir="t"/>
            </a:scene3d>
            <a:sp3d>
              <a:bevelT w="88900" h="44450" prst="riblet"/>
            </a:sp3d>
          </p:spPr>
          <p:txBody>
            <a:bodyPr rtlCol="0" anchor="ctr"/>
            <a:lstStyle/>
            <a:p>
              <a:pPr algn="ctr" defTabSz="914400">
                <a:defRPr/>
              </a:pPr>
              <a:endParaRPr lang="en-US" sz="1000" kern="0" dirty="0">
                <a:solidFill>
                  <a:prstClr val="white"/>
                </a:solidFill>
                <a:latin typeface="Segoe UI Semibold" panose="020B0702040204020203" pitchFamily="34" charset="0"/>
              </a:endParaRPr>
            </a:p>
          </p:txBody>
        </p:sp>
        <p:sp>
          <p:nvSpPr>
            <p:cNvPr id="136" name="Rectangle 135"/>
            <p:cNvSpPr/>
            <p:nvPr/>
          </p:nvSpPr>
          <p:spPr>
            <a:xfrm>
              <a:off x="4800600" y="3450956"/>
              <a:ext cx="45719" cy="2035444"/>
            </a:xfrm>
            <a:prstGeom prst="rect">
              <a:avLst/>
            </a:prstGeom>
            <a:noFill/>
            <a:ln w="25400" cap="flat" cmpd="sng" algn="ctr">
              <a:noFill/>
              <a:prstDash val="solid"/>
            </a:ln>
            <a:effectLst/>
            <a:scene3d>
              <a:camera prst="orthographicFront"/>
              <a:lightRig rig="threePt" dir="t"/>
            </a:scene3d>
            <a:sp3d>
              <a:bevelT w="6350" h="25400" prst="convex"/>
            </a:sp3d>
          </p:spPr>
          <p:txBody>
            <a:bodyPr rtlCol="0" anchor="ctr"/>
            <a:lstStyle/>
            <a:p>
              <a:pPr algn="ctr" defTabSz="914400">
                <a:defRPr/>
              </a:pPr>
              <a:endParaRPr lang="en-US" sz="1000" kern="0" dirty="0">
                <a:solidFill>
                  <a:prstClr val="white"/>
                </a:solidFill>
                <a:latin typeface="Segoe UI Semibold" panose="020B0702040204020203" pitchFamily="34" charset="0"/>
              </a:endParaRPr>
            </a:p>
          </p:txBody>
        </p:sp>
      </p:grpSp>
      <p:grpSp>
        <p:nvGrpSpPr>
          <p:cNvPr id="322" name="Group 321"/>
          <p:cNvGrpSpPr>
            <a:grpSpLocks noChangeAspect="1"/>
          </p:cNvGrpSpPr>
          <p:nvPr/>
        </p:nvGrpSpPr>
        <p:grpSpPr>
          <a:xfrm>
            <a:off x="8282356" y="5010944"/>
            <a:ext cx="1026416" cy="822960"/>
            <a:chOff x="10515600" y="5097461"/>
            <a:chExt cx="1425576" cy="1142999"/>
          </a:xfrm>
        </p:grpSpPr>
        <p:sp>
          <p:nvSpPr>
            <p:cNvPr id="34" name="AutoShape 28"/>
            <p:cNvSpPr>
              <a:spLocks noChangeAspect="1" noChangeArrowheads="1" noTextEdit="1"/>
            </p:cNvSpPr>
            <p:nvPr/>
          </p:nvSpPr>
          <p:spPr bwMode="auto">
            <a:xfrm>
              <a:off x="10515600" y="5097461"/>
              <a:ext cx="1425575"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5" name="Freeform 30"/>
            <p:cNvSpPr>
              <a:spLocks noEditPoints="1"/>
            </p:cNvSpPr>
            <p:nvPr/>
          </p:nvSpPr>
          <p:spPr bwMode="auto">
            <a:xfrm>
              <a:off x="10520363" y="5710235"/>
              <a:ext cx="1420813" cy="498475"/>
            </a:xfrm>
            <a:custGeom>
              <a:avLst/>
              <a:gdLst>
                <a:gd name="T0" fmla="*/ 308 w 323"/>
                <a:gd name="T1" fmla="*/ 6 h 113"/>
                <a:gd name="T2" fmla="*/ 317 w 323"/>
                <a:gd name="T3" fmla="*/ 15 h 113"/>
                <a:gd name="T4" fmla="*/ 317 w 323"/>
                <a:gd name="T5" fmla="*/ 98 h 113"/>
                <a:gd name="T6" fmla="*/ 308 w 323"/>
                <a:gd name="T7" fmla="*/ 107 h 113"/>
                <a:gd name="T8" fmla="*/ 15 w 323"/>
                <a:gd name="T9" fmla="*/ 107 h 113"/>
                <a:gd name="T10" fmla="*/ 6 w 323"/>
                <a:gd name="T11" fmla="*/ 98 h 113"/>
                <a:gd name="T12" fmla="*/ 6 w 323"/>
                <a:gd name="T13" fmla="*/ 15 h 113"/>
                <a:gd name="T14" fmla="*/ 15 w 323"/>
                <a:gd name="T15" fmla="*/ 6 h 113"/>
                <a:gd name="T16" fmla="*/ 308 w 323"/>
                <a:gd name="T17" fmla="*/ 6 h 113"/>
                <a:gd name="T18" fmla="*/ 308 w 323"/>
                <a:gd name="T19" fmla="*/ 0 h 113"/>
                <a:gd name="T20" fmla="*/ 15 w 323"/>
                <a:gd name="T21" fmla="*/ 0 h 113"/>
                <a:gd name="T22" fmla="*/ 0 w 323"/>
                <a:gd name="T23" fmla="*/ 15 h 113"/>
                <a:gd name="T24" fmla="*/ 0 w 323"/>
                <a:gd name="T25" fmla="*/ 98 h 113"/>
                <a:gd name="T26" fmla="*/ 15 w 323"/>
                <a:gd name="T27" fmla="*/ 113 h 113"/>
                <a:gd name="T28" fmla="*/ 308 w 323"/>
                <a:gd name="T29" fmla="*/ 113 h 113"/>
                <a:gd name="T30" fmla="*/ 323 w 323"/>
                <a:gd name="T31" fmla="*/ 98 h 113"/>
                <a:gd name="T32" fmla="*/ 323 w 323"/>
                <a:gd name="T33" fmla="*/ 15 h 113"/>
                <a:gd name="T34" fmla="*/ 308 w 323"/>
                <a:gd name="T35"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113">
                  <a:moveTo>
                    <a:pt x="308" y="6"/>
                  </a:moveTo>
                  <a:cubicBezTo>
                    <a:pt x="313" y="6"/>
                    <a:pt x="317" y="10"/>
                    <a:pt x="317" y="15"/>
                  </a:cubicBezTo>
                  <a:cubicBezTo>
                    <a:pt x="317" y="98"/>
                    <a:pt x="317" y="98"/>
                    <a:pt x="317" y="98"/>
                  </a:cubicBezTo>
                  <a:cubicBezTo>
                    <a:pt x="317" y="103"/>
                    <a:pt x="313" y="107"/>
                    <a:pt x="308" y="107"/>
                  </a:cubicBezTo>
                  <a:cubicBezTo>
                    <a:pt x="15" y="107"/>
                    <a:pt x="15" y="107"/>
                    <a:pt x="15" y="107"/>
                  </a:cubicBezTo>
                  <a:cubicBezTo>
                    <a:pt x="10" y="107"/>
                    <a:pt x="6" y="103"/>
                    <a:pt x="6" y="98"/>
                  </a:cubicBezTo>
                  <a:cubicBezTo>
                    <a:pt x="6" y="15"/>
                    <a:pt x="6" y="15"/>
                    <a:pt x="6" y="15"/>
                  </a:cubicBezTo>
                  <a:cubicBezTo>
                    <a:pt x="6" y="10"/>
                    <a:pt x="10" y="6"/>
                    <a:pt x="15" y="6"/>
                  </a:cubicBezTo>
                  <a:cubicBezTo>
                    <a:pt x="308" y="6"/>
                    <a:pt x="308" y="6"/>
                    <a:pt x="308" y="6"/>
                  </a:cubicBezTo>
                  <a:moveTo>
                    <a:pt x="308" y="0"/>
                  </a:moveTo>
                  <a:cubicBezTo>
                    <a:pt x="15" y="0"/>
                    <a:pt x="15" y="0"/>
                    <a:pt x="15" y="0"/>
                  </a:cubicBezTo>
                  <a:cubicBezTo>
                    <a:pt x="7" y="0"/>
                    <a:pt x="0" y="7"/>
                    <a:pt x="0" y="15"/>
                  </a:cubicBezTo>
                  <a:cubicBezTo>
                    <a:pt x="0" y="98"/>
                    <a:pt x="0" y="98"/>
                    <a:pt x="0" y="98"/>
                  </a:cubicBezTo>
                  <a:cubicBezTo>
                    <a:pt x="0" y="106"/>
                    <a:pt x="7" y="113"/>
                    <a:pt x="15" y="113"/>
                  </a:cubicBezTo>
                  <a:cubicBezTo>
                    <a:pt x="308" y="113"/>
                    <a:pt x="308" y="113"/>
                    <a:pt x="308" y="113"/>
                  </a:cubicBezTo>
                  <a:cubicBezTo>
                    <a:pt x="316" y="113"/>
                    <a:pt x="323" y="106"/>
                    <a:pt x="323" y="98"/>
                  </a:cubicBezTo>
                  <a:cubicBezTo>
                    <a:pt x="323" y="15"/>
                    <a:pt x="323" y="15"/>
                    <a:pt x="323" y="15"/>
                  </a:cubicBezTo>
                  <a:cubicBezTo>
                    <a:pt x="323" y="7"/>
                    <a:pt x="316" y="0"/>
                    <a:pt x="308" y="0"/>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6" name="Freeform 31"/>
            <p:cNvSpPr>
              <a:spLocks/>
            </p:cNvSpPr>
            <p:nvPr/>
          </p:nvSpPr>
          <p:spPr bwMode="auto">
            <a:xfrm>
              <a:off x="10520363" y="5102223"/>
              <a:ext cx="1420813" cy="952499"/>
            </a:xfrm>
            <a:custGeom>
              <a:avLst/>
              <a:gdLst>
                <a:gd name="T0" fmla="*/ 323 w 323"/>
                <a:gd name="T1" fmla="*/ 204 h 216"/>
                <a:gd name="T2" fmla="*/ 311 w 323"/>
                <a:gd name="T3" fmla="*/ 216 h 216"/>
                <a:gd name="T4" fmla="*/ 13 w 323"/>
                <a:gd name="T5" fmla="*/ 216 h 216"/>
                <a:gd name="T6" fmla="*/ 0 w 323"/>
                <a:gd name="T7" fmla="*/ 204 h 216"/>
                <a:gd name="T8" fmla="*/ 0 w 323"/>
                <a:gd name="T9" fmla="*/ 12 h 216"/>
                <a:gd name="T10" fmla="*/ 13 w 323"/>
                <a:gd name="T11" fmla="*/ 0 h 216"/>
                <a:gd name="T12" fmla="*/ 311 w 323"/>
                <a:gd name="T13" fmla="*/ 0 h 216"/>
                <a:gd name="T14" fmla="*/ 323 w 323"/>
                <a:gd name="T15" fmla="*/ 12 h 216"/>
                <a:gd name="T16" fmla="*/ 323 w 323"/>
                <a:gd name="T17" fmla="*/ 20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 h="216">
                  <a:moveTo>
                    <a:pt x="323" y="204"/>
                  </a:moveTo>
                  <a:cubicBezTo>
                    <a:pt x="323" y="210"/>
                    <a:pt x="317" y="216"/>
                    <a:pt x="311" y="216"/>
                  </a:cubicBezTo>
                  <a:cubicBezTo>
                    <a:pt x="13" y="216"/>
                    <a:pt x="13" y="216"/>
                    <a:pt x="13" y="216"/>
                  </a:cubicBezTo>
                  <a:cubicBezTo>
                    <a:pt x="6" y="216"/>
                    <a:pt x="0" y="210"/>
                    <a:pt x="0" y="204"/>
                  </a:cubicBezTo>
                  <a:cubicBezTo>
                    <a:pt x="0" y="12"/>
                    <a:pt x="0" y="12"/>
                    <a:pt x="0" y="12"/>
                  </a:cubicBezTo>
                  <a:cubicBezTo>
                    <a:pt x="0" y="5"/>
                    <a:pt x="6" y="0"/>
                    <a:pt x="13" y="0"/>
                  </a:cubicBezTo>
                  <a:cubicBezTo>
                    <a:pt x="311" y="0"/>
                    <a:pt x="311" y="0"/>
                    <a:pt x="311" y="0"/>
                  </a:cubicBezTo>
                  <a:cubicBezTo>
                    <a:pt x="317" y="0"/>
                    <a:pt x="323" y="5"/>
                    <a:pt x="323" y="12"/>
                  </a:cubicBezTo>
                  <a:lnTo>
                    <a:pt x="323" y="204"/>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7" name="Freeform 32"/>
            <p:cNvSpPr>
              <a:spLocks/>
            </p:cNvSpPr>
            <p:nvPr/>
          </p:nvSpPr>
          <p:spPr bwMode="auto">
            <a:xfrm>
              <a:off x="10687050" y="6146798"/>
              <a:ext cx="1055688" cy="93662"/>
            </a:xfrm>
            <a:custGeom>
              <a:avLst/>
              <a:gdLst>
                <a:gd name="T0" fmla="*/ 0 w 240"/>
                <a:gd name="T1" fmla="*/ 0 h 21"/>
                <a:gd name="T2" fmla="*/ 27 w 240"/>
                <a:gd name="T3" fmla="*/ 21 h 21"/>
                <a:gd name="T4" fmla="*/ 212 w 240"/>
                <a:gd name="T5" fmla="*/ 21 h 21"/>
                <a:gd name="T6" fmla="*/ 240 w 240"/>
                <a:gd name="T7" fmla="*/ 0 h 21"/>
                <a:gd name="T8" fmla="*/ 0 w 240"/>
                <a:gd name="T9" fmla="*/ 0 h 21"/>
              </a:gdLst>
              <a:ahLst/>
              <a:cxnLst>
                <a:cxn ang="0">
                  <a:pos x="T0" y="T1"/>
                </a:cxn>
                <a:cxn ang="0">
                  <a:pos x="T2" y="T3"/>
                </a:cxn>
                <a:cxn ang="0">
                  <a:pos x="T4" y="T5"/>
                </a:cxn>
                <a:cxn ang="0">
                  <a:pos x="T6" y="T7"/>
                </a:cxn>
                <a:cxn ang="0">
                  <a:pos x="T8" y="T9"/>
                </a:cxn>
              </a:cxnLst>
              <a:rect l="0" t="0" r="r" b="b"/>
              <a:pathLst>
                <a:path w="240" h="21">
                  <a:moveTo>
                    <a:pt x="0" y="0"/>
                  </a:moveTo>
                  <a:cubicBezTo>
                    <a:pt x="3" y="12"/>
                    <a:pt x="14" y="21"/>
                    <a:pt x="27" y="21"/>
                  </a:cubicBezTo>
                  <a:cubicBezTo>
                    <a:pt x="212" y="21"/>
                    <a:pt x="212" y="21"/>
                    <a:pt x="212" y="21"/>
                  </a:cubicBezTo>
                  <a:cubicBezTo>
                    <a:pt x="225" y="21"/>
                    <a:pt x="237" y="12"/>
                    <a:pt x="240" y="0"/>
                  </a:cubicBezTo>
                  <a:lnTo>
                    <a:pt x="0"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8" name="Oval 33"/>
            <p:cNvSpPr>
              <a:spLocks noChangeArrowheads="1"/>
            </p:cNvSpPr>
            <p:nvPr/>
          </p:nvSpPr>
          <p:spPr bwMode="auto">
            <a:xfrm>
              <a:off x="11188700" y="5957885"/>
              <a:ext cx="52388" cy="52387"/>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9" name="Rectangle 34"/>
            <p:cNvSpPr>
              <a:spLocks noChangeArrowheads="1"/>
            </p:cNvSpPr>
            <p:nvPr/>
          </p:nvSpPr>
          <p:spPr bwMode="auto">
            <a:xfrm>
              <a:off x="10625138" y="5203823"/>
              <a:ext cx="1211263" cy="669924"/>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61" name="Rectangle 53"/>
            <p:cNvSpPr>
              <a:spLocks noChangeArrowheads="1"/>
            </p:cNvSpPr>
            <p:nvPr/>
          </p:nvSpPr>
          <p:spPr bwMode="auto">
            <a:xfrm>
              <a:off x="11769725" y="5251448"/>
              <a:ext cx="39688" cy="36512"/>
            </a:xfrm>
            <a:prstGeom prst="rect">
              <a:avLst/>
            </a:pr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pic>
          <p:nvPicPr>
            <p:cNvPr id="149" name="Picture 148"/>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10833076" y="5283835"/>
              <a:ext cx="820303" cy="520062"/>
            </a:xfrm>
            <a:prstGeom prst="rect">
              <a:avLst/>
            </a:prstGeom>
          </p:spPr>
        </p:pic>
      </p:grpSp>
    </p:spTree>
    <p:extLst>
      <p:ext uri="{BB962C8B-B14F-4D97-AF65-F5344CB8AC3E}">
        <p14:creationId xmlns:p14="http://schemas.microsoft.com/office/powerpoint/2010/main" val="425347079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6406998" y="2236642"/>
            <a:ext cx="5667267" cy="4408156"/>
          </a:xfrm>
          <a:prstGeom prst="rect">
            <a:avLst/>
          </a:prstGeom>
          <a:solidFill>
            <a:srgbClr val="63BDFF">
              <a:alpha val="45000"/>
            </a:srgbClr>
          </a:solidFill>
        </p:spPr>
        <p:txBody>
          <a:bodyPr wrap="none" lIns="186521" tIns="149217" rIns="186521" bIns="149217" rtlCol="0">
            <a:noAutofit/>
          </a:bodyPr>
          <a:lstStyle/>
          <a:p>
            <a:pPr defTabSz="932597">
              <a:lnSpc>
                <a:spcPct val="90000"/>
              </a:lnSpc>
              <a:spcAft>
                <a:spcPts val="612"/>
              </a:spcAft>
              <a:defRPr/>
            </a:pPr>
            <a:endParaRPr lang="en-US" sz="2040" kern="0" dirty="0">
              <a:gradFill>
                <a:gsLst>
                  <a:gs pos="2917">
                    <a:srgbClr val="FFFFFF"/>
                  </a:gs>
                  <a:gs pos="30000">
                    <a:srgbClr val="FFFFFF"/>
                  </a:gs>
                </a:gsLst>
                <a:lin ang="5400000" scaled="0"/>
              </a:gradFill>
            </a:endParaRPr>
          </a:p>
        </p:txBody>
      </p:sp>
      <p:sp>
        <p:nvSpPr>
          <p:cNvPr id="29" name="TextBox 28"/>
          <p:cNvSpPr txBox="1"/>
          <p:nvPr/>
        </p:nvSpPr>
        <p:spPr>
          <a:xfrm>
            <a:off x="487947" y="2236642"/>
            <a:ext cx="5181699" cy="4408156"/>
          </a:xfrm>
          <a:prstGeom prst="rect">
            <a:avLst/>
          </a:prstGeom>
          <a:solidFill>
            <a:srgbClr val="63BDFF">
              <a:alpha val="45000"/>
            </a:srgbClr>
          </a:solidFill>
        </p:spPr>
        <p:txBody>
          <a:bodyPr wrap="none" lIns="186521" tIns="149217" rIns="186521" bIns="149217" rtlCol="0">
            <a:noAutofit/>
          </a:bodyPr>
          <a:lstStyle/>
          <a:p>
            <a:pPr defTabSz="932597">
              <a:lnSpc>
                <a:spcPct val="90000"/>
              </a:lnSpc>
              <a:spcAft>
                <a:spcPts val="612"/>
              </a:spcAft>
              <a:defRPr/>
            </a:pPr>
            <a:endParaRPr lang="en-US" sz="2040" kern="0" dirty="0">
              <a:gradFill>
                <a:gsLst>
                  <a:gs pos="2917">
                    <a:srgbClr val="FFFFFF"/>
                  </a:gs>
                  <a:gs pos="30000">
                    <a:srgbClr val="FFFFFF"/>
                  </a:gs>
                </a:gsLst>
                <a:lin ang="5400000" scaled="0"/>
              </a:gradFill>
            </a:endParaRPr>
          </a:p>
        </p:txBody>
      </p:sp>
      <p:sp>
        <p:nvSpPr>
          <p:cNvPr id="115" name="Title 1"/>
          <p:cNvSpPr>
            <a:spLocks noGrp="1"/>
          </p:cNvSpPr>
          <p:nvPr>
            <p:ph type="title"/>
          </p:nvPr>
        </p:nvSpPr>
        <p:spPr/>
        <p:txBody>
          <a:bodyPr/>
          <a:lstStyle/>
          <a:p>
            <a:r>
              <a:rPr lang="en-US" sz="4080" dirty="0"/>
              <a:t>Accelerate time to value with preconfigured solutions</a:t>
            </a:r>
          </a:p>
        </p:txBody>
      </p:sp>
      <p:sp>
        <p:nvSpPr>
          <p:cNvPr id="62" name="TextBox 61"/>
          <p:cNvSpPr txBox="1"/>
          <p:nvPr/>
        </p:nvSpPr>
        <p:spPr>
          <a:xfrm>
            <a:off x="6406998" y="1530549"/>
            <a:ext cx="5667267" cy="589485"/>
          </a:xfrm>
          <a:prstGeom prst="rect">
            <a:avLst/>
          </a:prstGeom>
          <a:solidFill>
            <a:srgbClr val="021939">
              <a:alpha val="45000"/>
            </a:srgbClr>
          </a:solidFill>
          <a:ln>
            <a:noFill/>
          </a:ln>
        </p:spPr>
        <p:txBody>
          <a:bodyPr wrap="square" lIns="186521" tIns="149217" rIns="186521" bIns="149217" rtlCol="0">
            <a:spAutoFit/>
          </a:bodyPr>
          <a:lstStyle/>
          <a:p>
            <a:pPr defTabSz="932597">
              <a:lnSpc>
                <a:spcPct val="90000"/>
              </a:lnSpc>
              <a:spcAft>
                <a:spcPts val="612"/>
              </a:spcAft>
              <a:defRPr/>
            </a:pPr>
            <a:r>
              <a:rPr lang="en-US" sz="2040" kern="0" dirty="0">
                <a:gradFill>
                  <a:gsLst>
                    <a:gs pos="2917">
                      <a:srgbClr val="FFFFFF"/>
                    </a:gs>
                    <a:gs pos="30000">
                      <a:srgbClr val="FFFFFF"/>
                    </a:gs>
                  </a:gsLst>
                  <a:lin ang="5400000" scaled="0"/>
                </a:gradFill>
              </a:rPr>
              <a:t>Finish with your Internet of Things application</a:t>
            </a:r>
          </a:p>
        </p:txBody>
      </p:sp>
      <p:sp>
        <p:nvSpPr>
          <p:cNvPr id="66" name="TextBox 65"/>
          <p:cNvSpPr txBox="1"/>
          <p:nvPr/>
        </p:nvSpPr>
        <p:spPr>
          <a:xfrm>
            <a:off x="487947" y="1530549"/>
            <a:ext cx="5181700" cy="589485"/>
          </a:xfrm>
          <a:prstGeom prst="rect">
            <a:avLst/>
          </a:prstGeom>
          <a:solidFill>
            <a:srgbClr val="021939">
              <a:alpha val="45000"/>
            </a:srgbClr>
          </a:solidFill>
          <a:ln>
            <a:noFill/>
          </a:ln>
        </p:spPr>
        <p:txBody>
          <a:bodyPr wrap="square" lIns="186521" tIns="149217" rIns="186521" bIns="149217" rtlCol="0">
            <a:spAutoFit/>
          </a:bodyPr>
          <a:lstStyle/>
          <a:p>
            <a:pPr defTabSz="932597">
              <a:lnSpc>
                <a:spcPct val="90000"/>
              </a:lnSpc>
              <a:spcAft>
                <a:spcPts val="612"/>
              </a:spcAft>
              <a:defRPr/>
            </a:pPr>
            <a:r>
              <a:rPr lang="en-US" sz="2040" kern="0" dirty="0">
                <a:gradFill>
                  <a:gsLst>
                    <a:gs pos="2917">
                      <a:srgbClr val="FFFFFF"/>
                    </a:gs>
                    <a:gs pos="30000">
                      <a:srgbClr val="FFFFFF"/>
                    </a:gs>
                  </a:gsLst>
                  <a:lin ang="5400000" scaled="0"/>
                </a:gradFill>
              </a:rPr>
              <a:t>Start quickly with preconfigured solutions</a:t>
            </a:r>
          </a:p>
        </p:txBody>
      </p:sp>
      <p:sp>
        <p:nvSpPr>
          <p:cNvPr id="70" name="Rectangle 69"/>
          <p:cNvSpPr/>
          <p:nvPr/>
        </p:nvSpPr>
        <p:spPr bwMode="auto">
          <a:xfrm>
            <a:off x="1167745" y="5589440"/>
            <a:ext cx="3430326" cy="620855"/>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7" lvl="1">
              <a:spcBef>
                <a:spcPts val="306"/>
              </a:spcBef>
              <a:defRPr/>
            </a:pPr>
            <a:r>
              <a:rPr lang="en-US" sz="1428" dirty="0">
                <a:solidFill>
                  <a:srgbClr val="FFFFFF"/>
                </a:solidFill>
                <a:latin typeface="Segoe UI Light"/>
              </a:rPr>
              <a:t>Modify existing rules and alerts</a:t>
            </a:r>
          </a:p>
        </p:txBody>
      </p:sp>
      <p:sp>
        <p:nvSpPr>
          <p:cNvPr id="71" name="Oval 70"/>
          <p:cNvSpPr/>
          <p:nvPr/>
        </p:nvSpPr>
        <p:spPr bwMode="auto">
          <a:xfrm>
            <a:off x="7060836" y="5321074"/>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72" name="Rectangle 71"/>
          <p:cNvSpPr/>
          <p:nvPr/>
        </p:nvSpPr>
        <p:spPr bwMode="auto">
          <a:xfrm>
            <a:off x="7250741" y="5133505"/>
            <a:ext cx="4330650" cy="559562"/>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7" lvl="1">
              <a:spcBef>
                <a:spcPts val="306"/>
              </a:spcBef>
              <a:defRPr/>
            </a:pPr>
            <a:r>
              <a:rPr lang="en-US" sz="1428" dirty="0">
                <a:solidFill>
                  <a:srgbClr val="FFFFFF"/>
                </a:solidFill>
                <a:latin typeface="Segoe UI Light"/>
              </a:rPr>
              <a:t>Fine-tuned to specific assets and processes</a:t>
            </a:r>
          </a:p>
        </p:txBody>
      </p:sp>
      <p:sp>
        <p:nvSpPr>
          <p:cNvPr id="73" name="Rectangle 72"/>
          <p:cNvSpPr/>
          <p:nvPr/>
        </p:nvSpPr>
        <p:spPr bwMode="auto">
          <a:xfrm>
            <a:off x="7250741" y="6109679"/>
            <a:ext cx="3301223" cy="559562"/>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7" lvl="1">
              <a:spcBef>
                <a:spcPts val="306"/>
              </a:spcBef>
              <a:defRPr/>
            </a:pPr>
            <a:r>
              <a:rPr lang="en-US" sz="1428" dirty="0">
                <a:solidFill>
                  <a:srgbClr val="FFFFFF"/>
                </a:solidFill>
                <a:latin typeface="Segoe UI Light"/>
              </a:rPr>
              <a:t>Integrate with back-end systems</a:t>
            </a:r>
          </a:p>
        </p:txBody>
      </p:sp>
      <p:sp>
        <p:nvSpPr>
          <p:cNvPr id="74" name="Rectangle 73"/>
          <p:cNvSpPr/>
          <p:nvPr/>
        </p:nvSpPr>
        <p:spPr bwMode="auto">
          <a:xfrm>
            <a:off x="7236151" y="5620085"/>
            <a:ext cx="4574041" cy="559562"/>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7" lvl="1">
              <a:spcBef>
                <a:spcPts val="306"/>
              </a:spcBef>
              <a:defRPr/>
            </a:pPr>
            <a:r>
              <a:rPr lang="en-US" sz="1428" dirty="0">
                <a:solidFill>
                  <a:srgbClr val="FFFFFF"/>
                </a:solidFill>
                <a:latin typeface="Segoe UI Light"/>
              </a:rPr>
              <a:t>Highly visual for your real-time operational data</a:t>
            </a:r>
          </a:p>
        </p:txBody>
      </p:sp>
      <p:sp>
        <p:nvSpPr>
          <p:cNvPr id="75" name="Oval 74"/>
          <p:cNvSpPr/>
          <p:nvPr/>
        </p:nvSpPr>
        <p:spPr bwMode="auto">
          <a:xfrm>
            <a:off x="7060836" y="5807655"/>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76" name="Oval 75"/>
          <p:cNvSpPr/>
          <p:nvPr/>
        </p:nvSpPr>
        <p:spPr bwMode="auto">
          <a:xfrm>
            <a:off x="7060835" y="6297249"/>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77" name="Oval 76"/>
          <p:cNvSpPr/>
          <p:nvPr/>
        </p:nvSpPr>
        <p:spPr bwMode="auto">
          <a:xfrm>
            <a:off x="901574" y="5321074"/>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78" name="Rectangle 77"/>
          <p:cNvSpPr/>
          <p:nvPr/>
        </p:nvSpPr>
        <p:spPr bwMode="auto">
          <a:xfrm>
            <a:off x="1153157" y="5156682"/>
            <a:ext cx="3825774" cy="513210"/>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7" lvl="1">
              <a:spcBef>
                <a:spcPts val="306"/>
              </a:spcBef>
              <a:defRPr/>
            </a:pPr>
            <a:r>
              <a:rPr lang="en-US" sz="1428" dirty="0">
                <a:solidFill>
                  <a:srgbClr val="FFFFFF"/>
                </a:solidFill>
                <a:latin typeface="Segoe UI Light"/>
              </a:rPr>
              <a:t>Get started in minutes</a:t>
            </a:r>
          </a:p>
        </p:txBody>
      </p:sp>
      <p:sp>
        <p:nvSpPr>
          <p:cNvPr id="79" name="Oval 78"/>
          <p:cNvSpPr/>
          <p:nvPr/>
        </p:nvSpPr>
        <p:spPr bwMode="auto">
          <a:xfrm>
            <a:off x="887584" y="5807655"/>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80" name="Oval 79"/>
          <p:cNvSpPr/>
          <p:nvPr/>
        </p:nvSpPr>
        <p:spPr bwMode="auto">
          <a:xfrm>
            <a:off x="894004" y="6297249"/>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81" name="Rectangle 80"/>
          <p:cNvSpPr/>
          <p:nvPr/>
        </p:nvSpPr>
        <p:spPr bwMode="auto">
          <a:xfrm>
            <a:off x="1153156" y="6079034"/>
            <a:ext cx="4663994" cy="620855"/>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7" lvl="1">
              <a:spcBef>
                <a:spcPts val="306"/>
              </a:spcBef>
              <a:defRPr/>
            </a:pPr>
            <a:r>
              <a:rPr lang="en-US" sz="1428" dirty="0">
                <a:solidFill>
                  <a:srgbClr val="FFFFFF"/>
                </a:solidFill>
                <a:latin typeface="Segoe UI Light"/>
              </a:rPr>
              <a:t>Add your devices and begin tailor to your needs</a:t>
            </a:r>
          </a:p>
        </p:txBody>
      </p:sp>
      <p:sp>
        <p:nvSpPr>
          <p:cNvPr id="82" name="Right Arrow 81"/>
          <p:cNvSpPr/>
          <p:nvPr/>
        </p:nvSpPr>
        <p:spPr bwMode="auto">
          <a:xfrm>
            <a:off x="5727457" y="3758613"/>
            <a:ext cx="509732" cy="1104939"/>
          </a:xfrm>
          <a:prstGeom prst="rightArrow">
            <a:avLst>
              <a:gd name="adj1" fmla="val 100000"/>
              <a:gd name="adj2" fmla="val 79723"/>
            </a:avLst>
          </a:prstGeom>
          <a:solidFill>
            <a:srgbClr val="505050">
              <a:alpha val="45098"/>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6834" y="2501710"/>
            <a:ext cx="3868279" cy="2631795"/>
          </a:xfrm>
          <a:prstGeom prst="rect">
            <a:avLst/>
          </a:prstGeom>
        </p:spPr>
      </p:pic>
      <p:pic>
        <p:nvPicPr>
          <p:cNvPr id="65" name="Picture 6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7205263" y="2665267"/>
            <a:ext cx="3586233" cy="2350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0652" y="2501710"/>
            <a:ext cx="3868279" cy="2631795"/>
          </a:xfrm>
          <a:prstGeom prst="rect">
            <a:avLst/>
          </a:prstGeom>
        </p:spPr>
      </p:pic>
      <p:pic>
        <p:nvPicPr>
          <p:cNvPr id="5123" name="Picture 3" descr="image001"/>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1322071" y="2666109"/>
            <a:ext cx="3438974" cy="2302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4247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nodeType="withEffect">
                                  <p:stCondLst>
                                    <p:cond delay="0"/>
                                  </p:stCondLst>
                                  <p:childTnLst>
                                    <p:set>
                                      <p:cBhvr>
                                        <p:cTn id="24" dur="1" fill="hold">
                                          <p:stCondLst>
                                            <p:cond delay="0"/>
                                          </p:stCondLst>
                                        </p:cTn>
                                        <p:tgtEl>
                                          <p:spTgt spid="5123"/>
                                        </p:tgtEl>
                                        <p:attrNameLst>
                                          <p:attrName>style.visibility</p:attrName>
                                        </p:attrNameLst>
                                      </p:cBhvr>
                                      <p:to>
                                        <p:strVal val="visible"/>
                                      </p:to>
                                    </p:set>
                                    <p:animEffect transition="in" filter="fade">
                                      <p:cBhvr>
                                        <p:cTn id="25" dur="500"/>
                                        <p:tgtEl>
                                          <p:spTgt spid="5123"/>
                                        </p:tgtEl>
                                      </p:cBhvr>
                                    </p:animEffect>
                                  </p:childTnLst>
                                </p:cTn>
                              </p:par>
                              <p:par>
                                <p:cTn id="26" presetID="10" presetClass="entr" presetSubtype="0"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0"/>
                                        </p:tgtEl>
                                        <p:attrNameLst>
                                          <p:attrName>style.visibility</p:attrName>
                                        </p:attrNameLst>
                                      </p:cBhvr>
                                      <p:to>
                                        <p:strVal val="visible"/>
                                      </p:to>
                                    </p:set>
                                    <p:animEffect transition="in" filter="fade">
                                      <p:cBhvr>
                                        <p:cTn id="31" dur="500"/>
                                        <p:tgtEl>
                                          <p:spTgt spid="8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1"/>
                                        </p:tgtEl>
                                        <p:attrNameLst>
                                          <p:attrName>style.visibility</p:attrName>
                                        </p:attrNameLst>
                                      </p:cBhvr>
                                      <p:to>
                                        <p:strVal val="visible"/>
                                      </p:to>
                                    </p:set>
                                    <p:animEffect transition="in" filter="fade">
                                      <p:cBhvr>
                                        <p:cTn id="34" dur="500"/>
                                        <p:tgtEl>
                                          <p:spTgt spid="81"/>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82"/>
                                        </p:tgtEl>
                                        <p:attrNameLst>
                                          <p:attrName>style.visibility</p:attrName>
                                        </p:attrNameLst>
                                      </p:cBhvr>
                                      <p:to>
                                        <p:strVal val="visible"/>
                                      </p:to>
                                    </p:set>
                                    <p:animEffect transition="in" filter="fade">
                                      <p:cBhvr>
                                        <p:cTn id="38" dur="500"/>
                                        <p:tgtEl>
                                          <p:spTgt spid="82"/>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fade">
                                      <p:cBhvr>
                                        <p:cTn id="42" dur="500"/>
                                        <p:tgtEl>
                                          <p:spTgt spid="6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animEffect transition="in" filter="fade">
                                      <p:cBhvr>
                                        <p:cTn id="45" dur="500"/>
                                        <p:tgtEl>
                                          <p:spTgt spid="7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2"/>
                                        </p:tgtEl>
                                        <p:attrNameLst>
                                          <p:attrName>style.visibility</p:attrName>
                                        </p:attrNameLst>
                                      </p:cBhvr>
                                      <p:to>
                                        <p:strVal val="visible"/>
                                      </p:to>
                                    </p:set>
                                    <p:animEffect transition="in" filter="fade">
                                      <p:cBhvr>
                                        <p:cTn id="48" dur="500"/>
                                        <p:tgtEl>
                                          <p:spTgt spid="7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3"/>
                                        </p:tgtEl>
                                        <p:attrNameLst>
                                          <p:attrName>style.visibility</p:attrName>
                                        </p:attrNameLst>
                                      </p:cBhvr>
                                      <p:to>
                                        <p:strVal val="visible"/>
                                      </p:to>
                                    </p:set>
                                    <p:animEffect transition="in" filter="fade">
                                      <p:cBhvr>
                                        <p:cTn id="51" dur="500"/>
                                        <p:tgtEl>
                                          <p:spTgt spid="7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4"/>
                                        </p:tgtEl>
                                        <p:attrNameLst>
                                          <p:attrName>style.visibility</p:attrName>
                                        </p:attrNameLst>
                                      </p:cBhvr>
                                      <p:to>
                                        <p:strVal val="visible"/>
                                      </p:to>
                                    </p:set>
                                    <p:animEffect transition="in" filter="fade">
                                      <p:cBhvr>
                                        <p:cTn id="54" dur="500"/>
                                        <p:tgtEl>
                                          <p:spTgt spid="7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5"/>
                                        </p:tgtEl>
                                        <p:attrNameLst>
                                          <p:attrName>style.visibility</p:attrName>
                                        </p:attrNameLst>
                                      </p:cBhvr>
                                      <p:to>
                                        <p:strVal val="visible"/>
                                      </p:to>
                                    </p:set>
                                    <p:animEffect transition="in" filter="fade">
                                      <p:cBhvr>
                                        <p:cTn id="57" dur="500"/>
                                        <p:tgtEl>
                                          <p:spTgt spid="7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6"/>
                                        </p:tgtEl>
                                        <p:attrNameLst>
                                          <p:attrName>style.visibility</p:attrName>
                                        </p:attrNameLst>
                                      </p:cBhvr>
                                      <p:to>
                                        <p:strVal val="visible"/>
                                      </p:to>
                                    </p:set>
                                    <p:animEffect transition="in" filter="fade">
                                      <p:cBhvr>
                                        <p:cTn id="60" dur="500"/>
                                        <p:tgtEl>
                                          <p:spTgt spid="7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65"/>
                                        </p:tgtEl>
                                        <p:attrNameLst>
                                          <p:attrName>style.visibility</p:attrName>
                                        </p:attrNameLst>
                                      </p:cBhvr>
                                      <p:to>
                                        <p:strVal val="visible"/>
                                      </p:to>
                                    </p:set>
                                    <p:animEffect transition="in" filter="fade">
                                      <p:cBhvr>
                                        <p:cTn id="66" dur="500"/>
                                        <p:tgtEl>
                                          <p:spTgt spid="65"/>
                                        </p:tgtEl>
                                      </p:cBhvr>
                                    </p:animEffect>
                                  </p:childTnLst>
                                </p:cTn>
                              </p:par>
                              <p:par>
                                <p:cTn id="67" presetID="10" presetClass="entr" presetSubtype="0" fill="hold" nodeType="with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fade">
                                      <p:cBhvr>
                                        <p:cTn id="6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62" grpId="0" animBg="1"/>
      <p:bldP spid="66" grpId="0" animBg="1"/>
      <p:bldP spid="70" grpId="0"/>
      <p:bldP spid="71" grpId="0" animBg="1"/>
      <p:bldP spid="72" grpId="0"/>
      <p:bldP spid="73" grpId="0"/>
      <p:bldP spid="74" grpId="0"/>
      <p:bldP spid="75" grpId="0" animBg="1"/>
      <p:bldP spid="76" grpId="0" animBg="1"/>
      <p:bldP spid="77" grpId="0" animBg="1"/>
      <p:bldP spid="78" grpId="0"/>
      <p:bldP spid="79" grpId="0" animBg="1"/>
      <p:bldP spid="80" grpId="0" animBg="1"/>
      <p:bldP spid="81" grpId="0"/>
      <p:bldP spid="8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18" b="7818"/>
          <a:stretch>
            <a:fillRect/>
          </a:stretch>
        </p:blipFill>
        <p:spPr/>
      </p:pic>
      <p:sp>
        <p:nvSpPr>
          <p:cNvPr id="7" name="Rectangle 6"/>
          <p:cNvSpPr/>
          <p:nvPr/>
        </p:nvSpPr>
        <p:spPr bwMode="ltGray">
          <a:xfrm>
            <a:off x="274638" y="307607"/>
            <a:ext cx="5486400" cy="5475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err="1"/>
              <a:t>IoT</a:t>
            </a:r>
            <a:r>
              <a:rPr lang="en-US" dirty="0"/>
              <a:t> Suite Components &amp; Structure</a:t>
            </a:r>
            <a:br>
              <a:rPr lang="en-US" dirty="0"/>
            </a:br>
            <a:endParaRPr lang="en-US" dirty="0"/>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tretch/>
        </p:blipFill>
        <p:spPr bwMode="invGray">
          <a:xfrm>
            <a:off x="10344360" y="478018"/>
            <a:ext cx="1627763" cy="347472"/>
          </a:xfrm>
          <a:prstGeom prst="rect">
            <a:avLst/>
          </a:prstGeom>
          <a:noFill/>
          <a:ln>
            <a:noFill/>
          </a:ln>
        </p:spPr>
      </p:pic>
      <p:pic>
        <p:nvPicPr>
          <p:cNvPr id="6" name="Picture 5" descr="C:\Users\petern\AppData\Local\Temp\vmware-petern\VMwareDnD\9912bbd5\PPE_Logo_RGB_bootcamp_600x131.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43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Solution #1: Remote Monitoring</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7835" y="1376132"/>
            <a:ext cx="6998792" cy="5196547"/>
          </a:xfrm>
          <a:prstGeom prst="rect">
            <a:avLst/>
          </a:prstGeom>
        </p:spPr>
      </p:pic>
      <p:sp>
        <p:nvSpPr>
          <p:cNvPr id="4" name="TextBox 3"/>
          <p:cNvSpPr txBox="1"/>
          <p:nvPr/>
        </p:nvSpPr>
        <p:spPr>
          <a:xfrm>
            <a:off x="7590208" y="1271910"/>
            <a:ext cx="4345119" cy="4068806"/>
          </a:xfrm>
          <a:prstGeom prst="rect">
            <a:avLst/>
          </a:prstGeom>
          <a:noFill/>
        </p:spPr>
        <p:txBody>
          <a:bodyPr wrap="square" lIns="182880" tIns="146304" rIns="182880" bIns="146304" rtlCol="0">
            <a:spAutoFit/>
          </a:bodyPr>
          <a:lstStyle/>
          <a:p>
            <a:pPr>
              <a:lnSpc>
                <a:spcPct val="90000"/>
              </a:lnSpc>
              <a:spcAft>
                <a:spcPts val="1200"/>
              </a:spcAft>
            </a:pPr>
            <a:r>
              <a:rPr lang="en-US" sz="2800" dirty="0"/>
              <a:t>Connect and monitor your devices to analyze untapped data and improve business outcomes by automating processes</a:t>
            </a:r>
          </a:p>
          <a:p>
            <a:pPr>
              <a:spcAft>
                <a:spcPts val="1200"/>
              </a:spcAft>
            </a:pPr>
            <a:r>
              <a:rPr lang="en-US" sz="2800" dirty="0">
                <a:gradFill>
                  <a:gsLst>
                    <a:gs pos="2917">
                      <a:schemeClr val="tx1"/>
                    </a:gs>
                    <a:gs pos="30000">
                      <a:schemeClr val="tx1"/>
                    </a:gs>
                  </a:gsLst>
                  <a:lin ang="5400000" scaled="0"/>
                </a:gradFill>
              </a:rPr>
              <a:t>Supports telemetry, C&amp;C, rules/alerting, data viz., basic device registration</a:t>
            </a:r>
            <a:endParaRPr lang="en-US" sz="3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6886277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6" name="Rectangle 16"/>
          <p:cNvSpPr>
            <a:spLocks noChangeArrowheads="1"/>
          </p:cNvSpPr>
          <p:nvPr/>
        </p:nvSpPr>
        <p:spPr bwMode="auto">
          <a:xfrm>
            <a:off x="350922" y="3241073"/>
            <a:ext cx="1394048" cy="2310461"/>
          </a:xfrm>
          <a:prstGeom prst="rect">
            <a:avLst/>
          </a:prstGeom>
          <a:solidFill>
            <a:srgbClr val="021939">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156">
              <a:defRPr/>
            </a:pPr>
            <a:r>
              <a:rPr lang="en-US" altLang="en-US" sz="1632" kern="0" dirty="0">
                <a:solidFill>
                  <a:prstClr val="white"/>
                </a:solidFill>
                <a:latin typeface="Segoe UI Light" panose="020B0502040204020203" pitchFamily="34" charset="0"/>
                <a:cs typeface="Segoe UI Light" panose="020B0502040204020203" pitchFamily="34" charset="0"/>
              </a:rPr>
              <a:t>Devices</a:t>
            </a:r>
            <a:endParaRPr lang="en-US" sz="1632" kern="0" dirty="0">
              <a:solidFill>
                <a:prstClr val="white"/>
              </a:solidFill>
              <a:latin typeface="Segoe UI Light" panose="020B0502040204020203" pitchFamily="34" charset="0"/>
              <a:cs typeface="Segoe UI Light" panose="020B0502040204020203" pitchFamily="34" charset="0"/>
            </a:endParaRPr>
          </a:p>
        </p:txBody>
      </p:sp>
      <p:sp>
        <p:nvSpPr>
          <p:cNvPr id="6" name="Azuee Iot Suite"/>
          <p:cNvSpPr>
            <a:spLocks noChangeArrowheads="1"/>
          </p:cNvSpPr>
          <p:nvPr/>
        </p:nvSpPr>
        <p:spPr bwMode="auto">
          <a:xfrm>
            <a:off x="3002752" y="2016994"/>
            <a:ext cx="6691521" cy="4173413"/>
          </a:xfrm>
          <a:prstGeom prst="rect">
            <a:avLst/>
          </a:prstGeom>
          <a:solidFill>
            <a:srgbClr val="021939"/>
          </a:solidFill>
          <a:ln>
            <a:noFill/>
          </a:ln>
        </p:spPr>
        <p:txBody>
          <a:bodyPr vert="horz" wrap="square" lIns="93260" tIns="46630" rIns="93260" bIns="46630" numCol="1" anchor="t" anchorCtr="0" compatLnSpc="1">
            <a:prstTxWarp prst="textNoShape">
              <a:avLst/>
            </a:prstTxWarp>
          </a:bodyPr>
          <a:lstStyle/>
          <a:p>
            <a:pPr defTabSz="932597">
              <a:defRPr/>
            </a:pPr>
            <a:r>
              <a:rPr lang="en-US" altLang="en-US" sz="1836" dirty="0">
                <a:latin typeface="Segoe UI Light" panose="020B0502040204020203" pitchFamily="34" charset="0"/>
              </a:rPr>
              <a:t>Azure </a:t>
            </a:r>
            <a:r>
              <a:rPr lang="en-US" altLang="en-US" sz="1836" dirty="0" err="1">
                <a:latin typeface="Segoe UI Light" panose="020B0502040204020203" pitchFamily="34" charset="0"/>
              </a:rPr>
              <a:t>IoT</a:t>
            </a:r>
            <a:r>
              <a:rPr lang="en-US" altLang="en-US" sz="1836" dirty="0">
                <a:latin typeface="Segoe UI Light" panose="020B0502040204020203" pitchFamily="34" charset="0"/>
              </a:rPr>
              <a:t> Suite Remote Monitoring</a:t>
            </a:r>
            <a:endParaRPr lang="en-US" altLang="en-US" sz="1428" dirty="0">
              <a:latin typeface="Arial" panose="020B0604020202020204" pitchFamily="34" charset="0"/>
            </a:endParaRPr>
          </a:p>
          <a:p>
            <a:pPr defTabSz="932597">
              <a:defRPr/>
            </a:pPr>
            <a:endParaRPr lang="en-US" sz="1836" dirty="0">
              <a:latin typeface="Segoe UI"/>
            </a:endParaRPr>
          </a:p>
        </p:txBody>
      </p:sp>
      <p:sp>
        <p:nvSpPr>
          <p:cNvPr id="115" name="Title 1"/>
          <p:cNvSpPr>
            <a:spLocks noGrp="1"/>
          </p:cNvSpPr>
          <p:nvPr>
            <p:ph type="title"/>
          </p:nvPr>
        </p:nvSpPr>
        <p:spPr/>
        <p:txBody>
          <a:bodyPr/>
          <a:lstStyle/>
          <a:p>
            <a:r>
              <a:rPr lang="en-US" sz="3600" dirty="0"/>
              <a:t>What you get with remote monitoring preconfigured solution</a:t>
            </a:r>
          </a:p>
        </p:txBody>
      </p:sp>
      <p:sp>
        <p:nvSpPr>
          <p:cNvPr id="3080" name="Rectangle 148"/>
          <p:cNvSpPr>
            <a:spLocks noChangeArrowheads="1"/>
          </p:cNvSpPr>
          <p:nvPr/>
        </p:nvSpPr>
        <p:spPr bwMode="auto">
          <a:xfrm>
            <a:off x="7053567" y="3150583"/>
            <a:ext cx="3434436" cy="2412283"/>
          </a:xfrm>
          <a:prstGeom prst="rect">
            <a:avLst/>
          </a:prstGeom>
          <a:no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12293" name="Group 12292"/>
          <p:cNvGrpSpPr/>
          <p:nvPr/>
        </p:nvGrpSpPr>
        <p:grpSpPr>
          <a:xfrm>
            <a:off x="1811353" y="4393874"/>
            <a:ext cx="1075084" cy="118195"/>
            <a:chOff x="2220913" y="3722688"/>
            <a:chExt cx="1054100" cy="115888"/>
          </a:xfrm>
          <a:solidFill>
            <a:schemeClr val="tx1"/>
          </a:solidFill>
        </p:grpSpPr>
        <p:sp>
          <p:nvSpPr>
            <p:cNvPr id="3208" name="Line 18"/>
            <p:cNvSpPr>
              <a:spLocks noChangeShapeType="1"/>
            </p:cNvSpPr>
            <p:nvPr/>
          </p:nvSpPr>
          <p:spPr bwMode="auto">
            <a:xfrm>
              <a:off x="2220913" y="3779838"/>
              <a:ext cx="966788" cy="0"/>
            </a:xfrm>
            <a:prstGeom prst="line">
              <a:avLst/>
            </a:prstGeom>
            <a:grpFill/>
            <a:ln w="22225" cap="rnd">
              <a:solidFill>
                <a:schemeClr val="tx1"/>
              </a:solidFill>
              <a:prstDash val="solid"/>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209" name="Freeform 19"/>
            <p:cNvSpPr>
              <a:spLocks/>
            </p:cNvSpPr>
            <p:nvPr/>
          </p:nvSpPr>
          <p:spPr bwMode="auto">
            <a:xfrm>
              <a:off x="3159125" y="3722688"/>
              <a:ext cx="115888" cy="115888"/>
            </a:xfrm>
            <a:custGeom>
              <a:avLst/>
              <a:gdLst>
                <a:gd name="T0" fmla="*/ 171 w 171"/>
                <a:gd name="T1" fmla="*/ 85 h 171"/>
                <a:gd name="T2" fmla="*/ 0 w 171"/>
                <a:gd name="T3" fmla="*/ 171 h 171"/>
                <a:gd name="T4" fmla="*/ 0 w 171"/>
                <a:gd name="T5" fmla="*/ 0 h 171"/>
                <a:gd name="T6" fmla="*/ 171 w 171"/>
                <a:gd name="T7" fmla="*/ 85 h 171"/>
              </a:gdLst>
              <a:ahLst/>
              <a:cxnLst>
                <a:cxn ang="0">
                  <a:pos x="T0" y="T1"/>
                </a:cxn>
                <a:cxn ang="0">
                  <a:pos x="T2" y="T3"/>
                </a:cxn>
                <a:cxn ang="0">
                  <a:pos x="T4" y="T5"/>
                </a:cxn>
                <a:cxn ang="0">
                  <a:pos x="T6" y="T7"/>
                </a:cxn>
              </a:cxnLst>
              <a:rect l="0" t="0" r="r" b="b"/>
              <a:pathLst>
                <a:path w="171" h="171">
                  <a:moveTo>
                    <a:pt x="171" y="85"/>
                  </a:moveTo>
                  <a:lnTo>
                    <a:pt x="0" y="171"/>
                  </a:lnTo>
                  <a:cubicBezTo>
                    <a:pt x="27" y="117"/>
                    <a:pt x="27" y="54"/>
                    <a:pt x="0" y="0"/>
                  </a:cubicBezTo>
                  <a:lnTo>
                    <a:pt x="171" y="85"/>
                  </a:lnTo>
                  <a:close/>
                </a:path>
              </a:pathLst>
            </a:custGeom>
            <a:grpFill/>
            <a:ln w="0">
              <a:solidFill>
                <a:schemeClr val="tx1"/>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nvGrpSpPr>
          <p:cNvPr id="12295" name="Group 12294"/>
          <p:cNvGrpSpPr/>
          <p:nvPr/>
        </p:nvGrpSpPr>
        <p:grpSpPr>
          <a:xfrm>
            <a:off x="1811353" y="4659407"/>
            <a:ext cx="1062132" cy="118195"/>
            <a:chOff x="2220913" y="3983038"/>
            <a:chExt cx="1041400" cy="115888"/>
          </a:xfrm>
          <a:solidFill>
            <a:schemeClr val="tx1"/>
          </a:solidFill>
        </p:grpSpPr>
        <p:sp>
          <p:nvSpPr>
            <p:cNvPr id="209" name="Line 83"/>
            <p:cNvSpPr>
              <a:spLocks noChangeShapeType="1"/>
            </p:cNvSpPr>
            <p:nvPr/>
          </p:nvSpPr>
          <p:spPr bwMode="auto">
            <a:xfrm flipH="1">
              <a:off x="2308225" y="4041775"/>
              <a:ext cx="954088" cy="0"/>
            </a:xfrm>
            <a:prstGeom prst="line">
              <a:avLst/>
            </a:prstGeom>
            <a:grpFill/>
            <a:ln w="22225" cap="rnd">
              <a:solidFill>
                <a:schemeClr val="tx1"/>
              </a:solidFill>
              <a:prstDash val="solid"/>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10"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grpFill/>
            <a:ln w="0">
              <a:solidFill>
                <a:schemeClr val="tx1"/>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nvGrpSpPr>
          <p:cNvPr id="12289" name="Group 12288"/>
          <p:cNvGrpSpPr/>
          <p:nvPr/>
        </p:nvGrpSpPr>
        <p:grpSpPr>
          <a:xfrm>
            <a:off x="880369" y="3866046"/>
            <a:ext cx="333535" cy="344869"/>
            <a:chOff x="1308100" y="3205163"/>
            <a:chExt cx="327025" cy="338138"/>
          </a:xfrm>
          <a:solidFill>
            <a:schemeClr val="tx1"/>
          </a:solidFill>
        </p:grpSpPr>
        <p:sp>
          <p:nvSpPr>
            <p:cNvPr id="249" name="Freeform 123"/>
            <p:cNvSpPr>
              <a:spLocks noEditPoints="1"/>
            </p:cNvSpPr>
            <p:nvPr/>
          </p:nvSpPr>
          <p:spPr bwMode="auto">
            <a:xfrm>
              <a:off x="1308100" y="3205163"/>
              <a:ext cx="327025" cy="338138"/>
            </a:xfrm>
            <a:custGeom>
              <a:avLst/>
              <a:gdLst>
                <a:gd name="T0" fmla="*/ 382 w 482"/>
                <a:gd name="T1" fmla="*/ 0 h 500"/>
                <a:gd name="T2" fmla="*/ 67 w 482"/>
                <a:gd name="T3" fmla="*/ 0 h 500"/>
                <a:gd name="T4" fmla="*/ 0 w 482"/>
                <a:gd name="T5" fmla="*/ 67 h 500"/>
                <a:gd name="T6" fmla="*/ 0 w 482"/>
                <a:gd name="T7" fmla="*/ 434 h 500"/>
                <a:gd name="T8" fmla="*/ 67 w 482"/>
                <a:gd name="T9" fmla="*/ 500 h 500"/>
                <a:gd name="T10" fmla="*/ 415 w 482"/>
                <a:gd name="T11" fmla="*/ 500 h 500"/>
                <a:gd name="T12" fmla="*/ 482 w 482"/>
                <a:gd name="T13" fmla="*/ 434 h 500"/>
                <a:gd name="T14" fmla="*/ 482 w 482"/>
                <a:gd name="T15" fmla="*/ 99 h 500"/>
                <a:gd name="T16" fmla="*/ 382 w 482"/>
                <a:gd name="T17" fmla="*/ 0 h 500"/>
                <a:gd name="T18" fmla="*/ 441 w 482"/>
                <a:gd name="T19" fmla="*/ 434 h 500"/>
                <a:gd name="T20" fmla="*/ 415 w 482"/>
                <a:gd name="T21" fmla="*/ 460 h 500"/>
                <a:gd name="T22" fmla="*/ 67 w 482"/>
                <a:gd name="T23" fmla="*/ 460 h 500"/>
                <a:gd name="T24" fmla="*/ 41 w 482"/>
                <a:gd name="T25" fmla="*/ 434 h 500"/>
                <a:gd name="T26" fmla="*/ 41 w 482"/>
                <a:gd name="T27" fmla="*/ 67 h 500"/>
                <a:gd name="T28" fmla="*/ 67 w 482"/>
                <a:gd name="T29" fmla="*/ 41 h 500"/>
                <a:gd name="T30" fmla="*/ 361 w 482"/>
                <a:gd name="T31" fmla="*/ 41 h 500"/>
                <a:gd name="T32" fmla="*/ 361 w 482"/>
                <a:gd name="T33" fmla="*/ 123 h 500"/>
                <a:gd name="T34" fmla="*/ 441 w 482"/>
                <a:gd name="T35" fmla="*/ 123 h 500"/>
                <a:gd name="T36" fmla="*/ 441 w 482"/>
                <a:gd name="T37" fmla="*/ 434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2" h="500">
                  <a:moveTo>
                    <a:pt x="382" y="0"/>
                  </a:moveTo>
                  <a:lnTo>
                    <a:pt x="67" y="0"/>
                  </a:lnTo>
                  <a:cubicBezTo>
                    <a:pt x="30" y="0"/>
                    <a:pt x="0" y="30"/>
                    <a:pt x="0" y="67"/>
                  </a:cubicBezTo>
                  <a:lnTo>
                    <a:pt x="0" y="434"/>
                  </a:lnTo>
                  <a:cubicBezTo>
                    <a:pt x="0" y="471"/>
                    <a:pt x="30" y="500"/>
                    <a:pt x="67" y="500"/>
                  </a:cubicBezTo>
                  <a:lnTo>
                    <a:pt x="415" y="500"/>
                  </a:lnTo>
                  <a:cubicBezTo>
                    <a:pt x="452" y="500"/>
                    <a:pt x="482" y="471"/>
                    <a:pt x="482" y="434"/>
                  </a:cubicBezTo>
                  <a:lnTo>
                    <a:pt x="482" y="99"/>
                  </a:lnTo>
                  <a:lnTo>
                    <a:pt x="382" y="0"/>
                  </a:lnTo>
                  <a:close/>
                  <a:moveTo>
                    <a:pt x="441" y="434"/>
                  </a:moveTo>
                  <a:cubicBezTo>
                    <a:pt x="441" y="448"/>
                    <a:pt x="430" y="460"/>
                    <a:pt x="415" y="460"/>
                  </a:cubicBezTo>
                  <a:lnTo>
                    <a:pt x="67" y="460"/>
                  </a:lnTo>
                  <a:cubicBezTo>
                    <a:pt x="52" y="460"/>
                    <a:pt x="41" y="448"/>
                    <a:pt x="41" y="434"/>
                  </a:cubicBezTo>
                  <a:lnTo>
                    <a:pt x="41" y="67"/>
                  </a:lnTo>
                  <a:cubicBezTo>
                    <a:pt x="41" y="52"/>
                    <a:pt x="52" y="41"/>
                    <a:pt x="67" y="41"/>
                  </a:cubicBezTo>
                  <a:lnTo>
                    <a:pt x="361" y="41"/>
                  </a:lnTo>
                  <a:lnTo>
                    <a:pt x="361" y="123"/>
                  </a:lnTo>
                  <a:lnTo>
                    <a:pt x="441" y="123"/>
                  </a:lnTo>
                  <a:lnTo>
                    <a:pt x="441" y="434"/>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50" name="Freeform 124"/>
            <p:cNvSpPr>
              <a:spLocks/>
            </p:cNvSpPr>
            <p:nvPr/>
          </p:nvSpPr>
          <p:spPr bwMode="auto">
            <a:xfrm>
              <a:off x="1390650" y="3284538"/>
              <a:ext cx="58738" cy="179388"/>
            </a:xfrm>
            <a:custGeom>
              <a:avLst/>
              <a:gdLst>
                <a:gd name="T0" fmla="*/ 23 w 86"/>
                <a:gd name="T1" fmla="*/ 56 h 265"/>
                <a:gd name="T2" fmla="*/ 23 w 86"/>
                <a:gd name="T3" fmla="*/ 89 h 265"/>
                <a:gd name="T4" fmla="*/ 0 w 86"/>
                <a:gd name="T5" fmla="*/ 118 h 265"/>
                <a:gd name="T6" fmla="*/ 0 w 86"/>
                <a:gd name="T7" fmla="*/ 146 h 265"/>
                <a:gd name="T8" fmla="*/ 23 w 86"/>
                <a:gd name="T9" fmla="*/ 174 h 265"/>
                <a:gd name="T10" fmla="*/ 23 w 86"/>
                <a:gd name="T11" fmla="*/ 210 h 265"/>
                <a:gd name="T12" fmla="*/ 35 w 86"/>
                <a:gd name="T13" fmla="*/ 250 h 265"/>
                <a:gd name="T14" fmla="*/ 86 w 86"/>
                <a:gd name="T15" fmla="*/ 265 h 265"/>
                <a:gd name="T16" fmla="*/ 86 w 86"/>
                <a:gd name="T17" fmla="*/ 236 h 265"/>
                <a:gd name="T18" fmla="*/ 67 w 86"/>
                <a:gd name="T19" fmla="*/ 230 h 265"/>
                <a:gd name="T20" fmla="*/ 61 w 86"/>
                <a:gd name="T21" fmla="*/ 209 h 265"/>
                <a:gd name="T22" fmla="*/ 61 w 86"/>
                <a:gd name="T23" fmla="*/ 179 h 265"/>
                <a:gd name="T24" fmla="*/ 38 w 86"/>
                <a:gd name="T25" fmla="*/ 132 h 265"/>
                <a:gd name="T26" fmla="*/ 38 w 86"/>
                <a:gd name="T27" fmla="*/ 132 h 265"/>
                <a:gd name="T28" fmla="*/ 61 w 86"/>
                <a:gd name="T29" fmla="*/ 86 h 265"/>
                <a:gd name="T30" fmla="*/ 61 w 86"/>
                <a:gd name="T31" fmla="*/ 54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89"/>
                  </a:lnTo>
                  <a:cubicBezTo>
                    <a:pt x="23" y="109"/>
                    <a:pt x="15" y="118"/>
                    <a:pt x="0" y="118"/>
                  </a:cubicBezTo>
                  <a:lnTo>
                    <a:pt x="0" y="146"/>
                  </a:lnTo>
                  <a:cubicBezTo>
                    <a:pt x="15" y="146"/>
                    <a:pt x="23" y="155"/>
                    <a:pt x="23" y="174"/>
                  </a:cubicBezTo>
                  <a:lnTo>
                    <a:pt x="23" y="210"/>
                  </a:lnTo>
                  <a:cubicBezTo>
                    <a:pt x="23" y="229"/>
                    <a:pt x="27" y="242"/>
                    <a:pt x="35" y="250"/>
                  </a:cubicBezTo>
                  <a:cubicBezTo>
                    <a:pt x="45" y="260"/>
                    <a:pt x="62" y="265"/>
                    <a:pt x="86" y="265"/>
                  </a:cubicBezTo>
                  <a:lnTo>
                    <a:pt x="86" y="236"/>
                  </a:lnTo>
                  <a:cubicBezTo>
                    <a:pt x="77" y="236"/>
                    <a:pt x="71" y="234"/>
                    <a:pt x="67" y="230"/>
                  </a:cubicBezTo>
                  <a:cubicBezTo>
                    <a:pt x="63" y="226"/>
                    <a:pt x="61" y="219"/>
                    <a:pt x="61" y="209"/>
                  </a:cubicBezTo>
                  <a:lnTo>
                    <a:pt x="61" y="179"/>
                  </a:lnTo>
                  <a:cubicBezTo>
                    <a:pt x="61" y="154"/>
                    <a:pt x="54" y="139"/>
                    <a:pt x="38" y="132"/>
                  </a:cubicBezTo>
                  <a:lnTo>
                    <a:pt x="38" y="132"/>
                  </a:lnTo>
                  <a:cubicBezTo>
                    <a:pt x="54" y="125"/>
                    <a:pt x="61" y="110"/>
                    <a:pt x="61" y="86"/>
                  </a:cubicBezTo>
                  <a:lnTo>
                    <a:pt x="61" y="54"/>
                  </a:lnTo>
                  <a:cubicBezTo>
                    <a:pt x="61" y="37"/>
                    <a:pt x="70" y="28"/>
                    <a:pt x="86" y="28"/>
                  </a:cubicBezTo>
                  <a:lnTo>
                    <a:pt x="86" y="0"/>
                  </a:lnTo>
                  <a:cubicBezTo>
                    <a:pt x="62" y="0"/>
                    <a:pt x="46" y="5"/>
                    <a:pt x="36" y="14"/>
                  </a:cubicBezTo>
                  <a:cubicBezTo>
                    <a:pt x="27" y="23"/>
                    <a:pt x="23" y="37"/>
                    <a:pt x="23" y="5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51" name="Freeform 125"/>
            <p:cNvSpPr>
              <a:spLocks/>
            </p:cNvSpPr>
            <p:nvPr/>
          </p:nvSpPr>
          <p:spPr bwMode="auto">
            <a:xfrm>
              <a:off x="1484313" y="3284538"/>
              <a:ext cx="57150" cy="179388"/>
            </a:xfrm>
            <a:custGeom>
              <a:avLst/>
              <a:gdLst>
                <a:gd name="T0" fmla="*/ 62 w 85"/>
                <a:gd name="T1" fmla="*/ 90 h 265"/>
                <a:gd name="T2" fmla="*/ 62 w 85"/>
                <a:gd name="T3" fmla="*/ 55 h 265"/>
                <a:gd name="T4" fmla="*/ 49 w 85"/>
                <a:gd name="T5" fmla="*/ 14 h 265"/>
                <a:gd name="T6" fmla="*/ 0 w 85"/>
                <a:gd name="T7" fmla="*/ 0 h 265"/>
                <a:gd name="T8" fmla="*/ 0 w 85"/>
                <a:gd name="T9" fmla="*/ 28 h 265"/>
                <a:gd name="T10" fmla="*/ 24 w 85"/>
                <a:gd name="T11" fmla="*/ 54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8 w 85"/>
                <a:gd name="T23" fmla="*/ 230 h 265"/>
                <a:gd name="T24" fmla="*/ 0 w 85"/>
                <a:gd name="T25" fmla="*/ 236 h 265"/>
                <a:gd name="T26" fmla="*/ 0 w 85"/>
                <a:gd name="T27" fmla="*/ 265 h 265"/>
                <a:gd name="T28" fmla="*/ 50 w 85"/>
                <a:gd name="T29" fmla="*/ 250 h 265"/>
                <a:gd name="T30" fmla="*/ 62 w 85"/>
                <a:gd name="T31" fmla="*/ 209 h 265"/>
                <a:gd name="T32" fmla="*/ 62 w 85"/>
                <a:gd name="T33" fmla="*/ 174 h 265"/>
                <a:gd name="T34" fmla="*/ 85 w 85"/>
                <a:gd name="T35" fmla="*/ 146 h 265"/>
                <a:gd name="T36" fmla="*/ 85 w 85"/>
                <a:gd name="T37" fmla="*/ 118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5"/>
                  </a:lnTo>
                  <a:cubicBezTo>
                    <a:pt x="62" y="36"/>
                    <a:pt x="58" y="23"/>
                    <a:pt x="49" y="14"/>
                  </a:cubicBezTo>
                  <a:cubicBezTo>
                    <a:pt x="40" y="5"/>
                    <a:pt x="23" y="0"/>
                    <a:pt x="0" y="0"/>
                  </a:cubicBezTo>
                  <a:lnTo>
                    <a:pt x="0" y="28"/>
                  </a:lnTo>
                  <a:cubicBezTo>
                    <a:pt x="16" y="28"/>
                    <a:pt x="24" y="37"/>
                    <a:pt x="24" y="54"/>
                  </a:cubicBezTo>
                  <a:lnTo>
                    <a:pt x="24" y="85"/>
                  </a:lnTo>
                  <a:cubicBezTo>
                    <a:pt x="24" y="110"/>
                    <a:pt x="31" y="126"/>
                    <a:pt x="47" y="132"/>
                  </a:cubicBezTo>
                  <a:lnTo>
                    <a:pt x="47" y="133"/>
                  </a:lnTo>
                  <a:cubicBezTo>
                    <a:pt x="31" y="139"/>
                    <a:pt x="24" y="154"/>
                    <a:pt x="24" y="178"/>
                  </a:cubicBezTo>
                  <a:lnTo>
                    <a:pt x="24" y="210"/>
                  </a:lnTo>
                  <a:cubicBezTo>
                    <a:pt x="24" y="219"/>
                    <a:pt x="22" y="226"/>
                    <a:pt x="18" y="230"/>
                  </a:cubicBezTo>
                  <a:cubicBezTo>
                    <a:pt x="15" y="234"/>
                    <a:pt x="9" y="236"/>
                    <a:pt x="0" y="236"/>
                  </a:cubicBezTo>
                  <a:lnTo>
                    <a:pt x="0" y="265"/>
                  </a:lnTo>
                  <a:cubicBezTo>
                    <a:pt x="24" y="265"/>
                    <a:pt x="40" y="260"/>
                    <a:pt x="50" y="250"/>
                  </a:cubicBezTo>
                  <a:cubicBezTo>
                    <a:pt x="58" y="242"/>
                    <a:pt x="62" y="228"/>
                    <a:pt x="62" y="209"/>
                  </a:cubicBezTo>
                  <a:lnTo>
                    <a:pt x="62" y="174"/>
                  </a:lnTo>
                  <a:cubicBezTo>
                    <a:pt x="62" y="155"/>
                    <a:pt x="70" y="146"/>
                    <a:pt x="85" y="146"/>
                  </a:cubicBezTo>
                  <a:lnTo>
                    <a:pt x="85" y="118"/>
                  </a:lnTo>
                  <a:cubicBezTo>
                    <a:pt x="70" y="118"/>
                    <a:pt x="62" y="109"/>
                    <a:pt x="62" y="9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3210" name="Rectangle 20"/>
          <p:cNvSpPr>
            <a:spLocks noChangeArrowheads="1"/>
          </p:cNvSpPr>
          <p:nvPr/>
        </p:nvSpPr>
        <p:spPr bwMode="auto">
          <a:xfrm>
            <a:off x="10868159" y="3510078"/>
            <a:ext cx="1341810" cy="1861968"/>
          </a:xfrm>
          <a:prstGeom prst="rect">
            <a:avLst/>
          </a:prstGeom>
          <a:solidFill>
            <a:srgbClr val="021939">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156">
              <a:defRPr/>
            </a:pPr>
            <a:r>
              <a:rPr lang="en-US" altLang="en-US" sz="1632" kern="0" dirty="0">
                <a:solidFill>
                  <a:prstClr val="white"/>
                </a:solidFill>
                <a:latin typeface="Segoe UI Light" panose="020B0502040204020203" pitchFamily="34" charset="0"/>
                <a:cs typeface="Segoe UI Light" panose="020B0502040204020203" pitchFamily="34" charset="0"/>
              </a:rPr>
              <a:t>Back end systems and processes</a:t>
            </a:r>
          </a:p>
          <a:p>
            <a:pPr defTabSz="951156">
              <a:defRPr/>
            </a:pPr>
            <a:endParaRPr lang="en-US" sz="1632" kern="0" dirty="0">
              <a:solidFill>
                <a:prstClr val="white"/>
              </a:solidFill>
              <a:latin typeface="Segoe UI Light" panose="020B0502040204020203" pitchFamily="34" charset="0"/>
              <a:cs typeface="Segoe UI Light" panose="020B0502040204020203" pitchFamily="34" charset="0"/>
            </a:endParaRPr>
          </a:p>
        </p:txBody>
      </p:sp>
      <p:sp>
        <p:nvSpPr>
          <p:cNvPr id="253" name="Rectangle 127"/>
          <p:cNvSpPr>
            <a:spLocks noChangeArrowheads="1"/>
          </p:cNvSpPr>
          <p:nvPr/>
        </p:nvSpPr>
        <p:spPr bwMode="auto">
          <a:xfrm>
            <a:off x="762174" y="4321014"/>
            <a:ext cx="35968" cy="16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020" dirty="0">
                <a:solidFill>
                  <a:srgbClr val="00188F"/>
                </a:solidFill>
                <a:latin typeface="Segoe UI" panose="020B0502040204020203" pitchFamily="34" charset="0"/>
              </a:rPr>
              <a:t> </a:t>
            </a:r>
            <a:endParaRPr lang="en-US" altLang="en-US" sz="1836" dirty="0">
              <a:solidFill>
                <a:prstClr val="black"/>
              </a:solidFill>
            </a:endParaRPr>
          </a:p>
        </p:txBody>
      </p:sp>
      <p:sp>
        <p:nvSpPr>
          <p:cNvPr id="254" name="Rectangle 128"/>
          <p:cNvSpPr>
            <a:spLocks noChangeArrowheads="1"/>
          </p:cNvSpPr>
          <p:nvPr/>
        </p:nvSpPr>
        <p:spPr bwMode="auto">
          <a:xfrm>
            <a:off x="680876" y="4362586"/>
            <a:ext cx="748791" cy="16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020" dirty="0">
                <a:solidFill>
                  <a:prstClr val="white"/>
                </a:solidFill>
                <a:latin typeface="Segoe UI" panose="020B0502040204020203" pitchFamily="34" charset="0"/>
              </a:rPr>
              <a:t>C# simulator</a:t>
            </a:r>
            <a:endParaRPr lang="en-US" altLang="en-US" sz="1836" dirty="0">
              <a:solidFill>
                <a:prstClr val="white"/>
              </a:solidFill>
            </a:endParaRPr>
          </a:p>
        </p:txBody>
      </p:sp>
      <p:sp>
        <p:nvSpPr>
          <p:cNvPr id="387" name="Freeform 386"/>
          <p:cNvSpPr>
            <a:spLocks noChangeAspect="1"/>
          </p:cNvSpPr>
          <p:nvPr/>
        </p:nvSpPr>
        <p:spPr bwMode="auto">
          <a:xfrm rot="5280000">
            <a:off x="3296673" y="4052170"/>
            <a:ext cx="456237" cy="580136"/>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5417">
                    <a:srgbClr val="505050"/>
                  </a:gs>
                  <a:gs pos="100000">
                    <a:srgbClr val="505050"/>
                  </a:gs>
                </a:gsLst>
                <a:lin ang="5400000" scaled="0"/>
              </a:gradFill>
              <a:latin typeface="Segoe UI"/>
            </a:endParaRPr>
          </a:p>
        </p:txBody>
      </p:sp>
      <p:grpSp>
        <p:nvGrpSpPr>
          <p:cNvPr id="12575" name="Group 12574"/>
          <p:cNvGrpSpPr/>
          <p:nvPr/>
        </p:nvGrpSpPr>
        <p:grpSpPr>
          <a:xfrm>
            <a:off x="5473751" y="4104136"/>
            <a:ext cx="493826" cy="508398"/>
            <a:chOff x="2296894" y="-3310276"/>
            <a:chExt cx="484187" cy="498475"/>
          </a:xfrm>
          <a:solidFill>
            <a:schemeClr val="tx1"/>
          </a:solidFill>
        </p:grpSpPr>
        <p:sp>
          <p:nvSpPr>
            <p:cNvPr id="12361"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62"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63"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64"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65"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66"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67"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68"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12369" name="Rectangle 180"/>
          <p:cNvSpPr>
            <a:spLocks noChangeArrowheads="1"/>
          </p:cNvSpPr>
          <p:nvPr/>
        </p:nvSpPr>
        <p:spPr bwMode="auto">
          <a:xfrm>
            <a:off x="5396034" y="4617390"/>
            <a:ext cx="668681"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Event Hub</a:t>
            </a:r>
            <a:endParaRPr lang="en-US" altLang="en-US" sz="1836" dirty="0"/>
          </a:p>
        </p:txBody>
      </p:sp>
      <p:sp>
        <p:nvSpPr>
          <p:cNvPr id="12370" name="Line 181"/>
          <p:cNvSpPr>
            <a:spLocks noChangeShapeType="1"/>
          </p:cNvSpPr>
          <p:nvPr/>
        </p:nvSpPr>
        <p:spPr bwMode="auto">
          <a:xfrm>
            <a:off x="3765597" y="4358334"/>
            <a:ext cx="388585"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71" name="Freeform 182"/>
          <p:cNvSpPr>
            <a:spLocks/>
          </p:cNvSpPr>
          <p:nvPr/>
        </p:nvSpPr>
        <p:spPr bwMode="auto">
          <a:xfrm>
            <a:off x="4121800"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72" name="Line 183"/>
          <p:cNvSpPr>
            <a:spLocks noChangeShapeType="1"/>
          </p:cNvSpPr>
          <p:nvPr/>
        </p:nvSpPr>
        <p:spPr bwMode="auto">
          <a:xfrm>
            <a:off x="5975673" y="4358334"/>
            <a:ext cx="469540"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73" name="Freeform 184"/>
          <p:cNvSpPr>
            <a:spLocks/>
          </p:cNvSpPr>
          <p:nvPr/>
        </p:nvSpPr>
        <p:spPr bwMode="auto">
          <a:xfrm>
            <a:off x="6414450" y="4293570"/>
            <a:ext cx="129528" cy="129528"/>
          </a:xfrm>
          <a:custGeom>
            <a:avLst/>
            <a:gdLst>
              <a:gd name="T0" fmla="*/ 171 w 171"/>
              <a:gd name="T1" fmla="*/ 86 h 171"/>
              <a:gd name="T2" fmla="*/ 0 w 171"/>
              <a:gd name="T3" fmla="*/ 171 h 171"/>
              <a:gd name="T4" fmla="*/ 0 w 171"/>
              <a:gd name="T5" fmla="*/ 0 h 171"/>
              <a:gd name="T6" fmla="*/ 171 w 171"/>
              <a:gd name="T7" fmla="*/ 86 h 171"/>
            </a:gdLst>
            <a:ahLst/>
            <a:cxnLst>
              <a:cxn ang="0">
                <a:pos x="T0" y="T1"/>
              </a:cxn>
              <a:cxn ang="0">
                <a:pos x="T2" y="T3"/>
              </a:cxn>
              <a:cxn ang="0">
                <a:pos x="T4" y="T5"/>
              </a:cxn>
              <a:cxn ang="0">
                <a:pos x="T6" y="T7"/>
              </a:cxn>
            </a:cxnLst>
            <a:rect l="0" t="0" r="r" b="b"/>
            <a:pathLst>
              <a:path w="171" h="171">
                <a:moveTo>
                  <a:pt x="171" y="86"/>
                </a:moveTo>
                <a:lnTo>
                  <a:pt x="0" y="171"/>
                </a:lnTo>
                <a:cubicBezTo>
                  <a:pt x="27" y="117"/>
                  <a:pt x="27" y="54"/>
                  <a:pt x="0" y="0"/>
                </a:cubicBezTo>
                <a:lnTo>
                  <a:pt x="171"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12574" name="Group 12573"/>
          <p:cNvGrpSpPr/>
          <p:nvPr/>
        </p:nvGrpSpPr>
        <p:grpSpPr>
          <a:xfrm>
            <a:off x="5494800" y="3247630"/>
            <a:ext cx="467920" cy="406395"/>
            <a:chOff x="2317532" y="-4150064"/>
            <a:chExt cx="458787" cy="398463"/>
          </a:xfrm>
          <a:solidFill>
            <a:schemeClr val="tx1"/>
          </a:solidFill>
        </p:grpSpPr>
        <p:sp>
          <p:nvSpPr>
            <p:cNvPr id="12374"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75"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76"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77"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12378" name="Rectangle 189"/>
          <p:cNvSpPr>
            <a:spLocks noChangeArrowheads="1"/>
          </p:cNvSpPr>
          <p:nvPr/>
        </p:nvSpPr>
        <p:spPr bwMode="auto">
          <a:xfrm>
            <a:off x="5289173" y="3670216"/>
            <a:ext cx="90247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Storage blobs</a:t>
            </a:r>
            <a:endParaRPr lang="en-US" altLang="en-US" sz="1836"/>
          </a:p>
        </p:txBody>
      </p:sp>
      <p:sp>
        <p:nvSpPr>
          <p:cNvPr id="12379" name="Freeform 190"/>
          <p:cNvSpPr>
            <a:spLocks noEditPoints="1"/>
          </p:cNvSpPr>
          <p:nvPr/>
        </p:nvSpPr>
        <p:spPr bwMode="auto">
          <a:xfrm>
            <a:off x="7661159" y="3242773"/>
            <a:ext cx="317344" cy="414490"/>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chemeClr val="tx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80" name="Rectangle 191"/>
          <p:cNvSpPr>
            <a:spLocks noChangeArrowheads="1"/>
          </p:cNvSpPr>
          <p:nvPr/>
        </p:nvSpPr>
        <p:spPr bwMode="auto">
          <a:xfrm>
            <a:off x="7418294" y="3650786"/>
            <a:ext cx="861600"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DocumentDB</a:t>
            </a:r>
            <a:endParaRPr lang="en-US" altLang="en-US" sz="1836"/>
          </a:p>
        </p:txBody>
      </p:sp>
      <p:sp>
        <p:nvSpPr>
          <p:cNvPr id="12381" name="Freeform 192"/>
          <p:cNvSpPr>
            <a:spLocks/>
          </p:cNvSpPr>
          <p:nvPr/>
        </p:nvSpPr>
        <p:spPr bwMode="auto">
          <a:xfrm>
            <a:off x="7016756" y="3950320"/>
            <a:ext cx="803075" cy="383728"/>
          </a:xfrm>
          <a:custGeom>
            <a:avLst/>
            <a:gdLst>
              <a:gd name="T0" fmla="*/ 0 w 496"/>
              <a:gd name="T1" fmla="*/ 237 h 237"/>
              <a:gd name="T2" fmla="*/ 496 w 496"/>
              <a:gd name="T3" fmla="*/ 237 h 237"/>
              <a:gd name="T4" fmla="*/ 496 w 496"/>
              <a:gd name="T5" fmla="*/ 0 h 237"/>
            </a:gdLst>
            <a:ahLst/>
            <a:cxnLst>
              <a:cxn ang="0">
                <a:pos x="T0" y="T1"/>
              </a:cxn>
              <a:cxn ang="0">
                <a:pos x="T2" y="T3"/>
              </a:cxn>
              <a:cxn ang="0">
                <a:pos x="T4" y="T5"/>
              </a:cxn>
            </a:cxnLst>
            <a:rect l="0" t="0" r="r" b="b"/>
            <a:pathLst>
              <a:path w="496" h="237">
                <a:moveTo>
                  <a:pt x="0" y="237"/>
                </a:moveTo>
                <a:lnTo>
                  <a:pt x="496" y="237"/>
                </a:lnTo>
                <a:lnTo>
                  <a:pt x="496"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82" name="Freeform 193"/>
          <p:cNvSpPr>
            <a:spLocks/>
          </p:cNvSpPr>
          <p:nvPr/>
        </p:nvSpPr>
        <p:spPr bwMode="auto">
          <a:xfrm>
            <a:off x="7755067" y="3851556"/>
            <a:ext cx="129528" cy="129528"/>
          </a:xfrm>
          <a:custGeom>
            <a:avLst/>
            <a:gdLst>
              <a:gd name="T0" fmla="*/ 86 w 172"/>
              <a:gd name="T1" fmla="*/ 0 h 171"/>
              <a:gd name="T2" fmla="*/ 172 w 172"/>
              <a:gd name="T3" fmla="*/ 171 h 171"/>
              <a:gd name="T4" fmla="*/ 0 w 172"/>
              <a:gd name="T5" fmla="*/ 171 h 171"/>
              <a:gd name="T6" fmla="*/ 86 w 172"/>
              <a:gd name="T7" fmla="*/ 0 h 171"/>
            </a:gdLst>
            <a:ahLst/>
            <a:cxnLst>
              <a:cxn ang="0">
                <a:pos x="T0" y="T1"/>
              </a:cxn>
              <a:cxn ang="0">
                <a:pos x="T2" y="T3"/>
              </a:cxn>
              <a:cxn ang="0">
                <a:pos x="T4" y="T5"/>
              </a:cxn>
              <a:cxn ang="0">
                <a:pos x="T6" y="T7"/>
              </a:cxn>
            </a:cxnLst>
            <a:rect l="0" t="0" r="r" b="b"/>
            <a:pathLst>
              <a:path w="172" h="171">
                <a:moveTo>
                  <a:pt x="86" y="0"/>
                </a:moveTo>
                <a:lnTo>
                  <a:pt x="172" y="171"/>
                </a:lnTo>
                <a:cubicBezTo>
                  <a:pt x="118" y="144"/>
                  <a:pt x="54" y="144"/>
                  <a:pt x="0" y="171"/>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83" name="Freeform 194"/>
          <p:cNvSpPr>
            <a:spLocks/>
          </p:cNvSpPr>
          <p:nvPr/>
        </p:nvSpPr>
        <p:spPr bwMode="auto">
          <a:xfrm>
            <a:off x="4588101" y="3451637"/>
            <a:ext cx="788503" cy="652499"/>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84" name="Freeform 195"/>
          <p:cNvSpPr>
            <a:spLocks/>
          </p:cNvSpPr>
          <p:nvPr/>
        </p:nvSpPr>
        <p:spPr bwMode="auto">
          <a:xfrm>
            <a:off x="5344223" y="3385254"/>
            <a:ext cx="131147" cy="131148"/>
          </a:xfrm>
          <a:custGeom>
            <a:avLst/>
            <a:gdLst>
              <a:gd name="T0" fmla="*/ 172 w 172"/>
              <a:gd name="T1" fmla="*/ 86 h 172"/>
              <a:gd name="T2" fmla="*/ 0 w 172"/>
              <a:gd name="T3" fmla="*/ 172 h 172"/>
              <a:gd name="T4" fmla="*/ 0 w 172"/>
              <a:gd name="T5" fmla="*/ 0 h 172"/>
              <a:gd name="T6" fmla="*/ 172 w 172"/>
              <a:gd name="T7" fmla="*/ 86 h 172"/>
            </a:gdLst>
            <a:ahLst/>
            <a:cxnLst>
              <a:cxn ang="0">
                <a:pos x="T0" y="T1"/>
              </a:cxn>
              <a:cxn ang="0">
                <a:pos x="T2" y="T3"/>
              </a:cxn>
              <a:cxn ang="0">
                <a:pos x="T4" y="T5"/>
              </a:cxn>
              <a:cxn ang="0">
                <a:pos x="T6" y="T7"/>
              </a:cxn>
            </a:cxnLst>
            <a:rect l="0" t="0" r="r" b="b"/>
            <a:pathLst>
              <a:path w="172" h="172">
                <a:moveTo>
                  <a:pt x="172" y="86"/>
                </a:moveTo>
                <a:lnTo>
                  <a:pt x="0" y="172"/>
                </a:lnTo>
                <a:cubicBezTo>
                  <a:pt x="27" y="118"/>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12579" name="Group 12578"/>
          <p:cNvGrpSpPr/>
          <p:nvPr/>
        </p:nvGrpSpPr>
        <p:grpSpPr>
          <a:xfrm>
            <a:off x="6511596" y="2463984"/>
            <a:ext cx="518113" cy="459825"/>
            <a:chOff x="3314482" y="-4918414"/>
            <a:chExt cx="508000" cy="450850"/>
          </a:xfrm>
          <a:solidFill>
            <a:schemeClr val="tx1"/>
          </a:solidFill>
        </p:grpSpPr>
        <p:sp>
          <p:nvSpPr>
            <p:cNvPr id="12385" name="Freeform 196"/>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12578" name="Group 12577"/>
            <p:cNvGrpSpPr/>
            <p:nvPr/>
          </p:nvGrpSpPr>
          <p:grpSpPr>
            <a:xfrm>
              <a:off x="3395444" y="-4880314"/>
              <a:ext cx="363537" cy="342900"/>
              <a:chOff x="3395444" y="-4880314"/>
              <a:chExt cx="363537" cy="342900"/>
            </a:xfrm>
            <a:grpFill/>
          </p:grpSpPr>
          <p:sp>
            <p:nvSpPr>
              <p:cNvPr id="12386"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87"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88"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90"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91"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92"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93"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94"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95"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96"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97"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98"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99"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sp>
        <p:nvSpPr>
          <p:cNvPr id="12402" name="Rectangle 212"/>
          <p:cNvSpPr>
            <a:spLocks noChangeArrowheads="1"/>
          </p:cNvSpPr>
          <p:nvPr/>
        </p:nvSpPr>
        <p:spPr bwMode="auto">
          <a:xfrm>
            <a:off x="6293756" y="2918095"/>
            <a:ext cx="1121551"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Web/Mobile App</a:t>
            </a:r>
            <a:endParaRPr lang="en-US" altLang="en-US" sz="1836" dirty="0"/>
          </a:p>
        </p:txBody>
      </p:sp>
      <p:sp>
        <p:nvSpPr>
          <p:cNvPr id="12403" name="Freeform 213"/>
          <p:cNvSpPr>
            <a:spLocks/>
          </p:cNvSpPr>
          <p:nvPr/>
        </p:nvSpPr>
        <p:spPr bwMode="auto">
          <a:xfrm>
            <a:off x="7113902" y="2693897"/>
            <a:ext cx="705929" cy="450111"/>
          </a:xfrm>
          <a:custGeom>
            <a:avLst/>
            <a:gdLst>
              <a:gd name="T0" fmla="*/ 0 w 436"/>
              <a:gd name="T1" fmla="*/ 0 h 278"/>
              <a:gd name="T2" fmla="*/ 436 w 436"/>
              <a:gd name="T3" fmla="*/ 0 h 278"/>
              <a:gd name="T4" fmla="*/ 436 w 436"/>
              <a:gd name="T5" fmla="*/ 278 h 278"/>
            </a:gdLst>
            <a:ahLst/>
            <a:cxnLst>
              <a:cxn ang="0">
                <a:pos x="T0" y="T1"/>
              </a:cxn>
              <a:cxn ang="0">
                <a:pos x="T2" y="T3"/>
              </a:cxn>
              <a:cxn ang="0">
                <a:pos x="T4" y="T5"/>
              </a:cxn>
            </a:cxnLst>
            <a:rect l="0" t="0" r="r" b="b"/>
            <a:pathLst>
              <a:path w="436" h="278">
                <a:moveTo>
                  <a:pt x="0" y="0"/>
                </a:moveTo>
                <a:lnTo>
                  <a:pt x="436" y="0"/>
                </a:lnTo>
                <a:lnTo>
                  <a:pt x="436" y="278"/>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404" name="Freeform 214"/>
          <p:cNvSpPr>
            <a:spLocks/>
          </p:cNvSpPr>
          <p:nvPr/>
        </p:nvSpPr>
        <p:spPr bwMode="auto">
          <a:xfrm>
            <a:off x="7016756" y="2629132"/>
            <a:ext cx="127909" cy="129528"/>
          </a:xfrm>
          <a:custGeom>
            <a:avLst/>
            <a:gdLst>
              <a:gd name="T0" fmla="*/ 0 w 171"/>
              <a:gd name="T1" fmla="*/ 85 h 171"/>
              <a:gd name="T2" fmla="*/ 171 w 171"/>
              <a:gd name="T3" fmla="*/ 0 h 171"/>
              <a:gd name="T4" fmla="*/ 171 w 171"/>
              <a:gd name="T5" fmla="*/ 171 h 171"/>
              <a:gd name="T6" fmla="*/ 0 w 171"/>
              <a:gd name="T7" fmla="*/ 85 h 171"/>
            </a:gdLst>
            <a:ahLst/>
            <a:cxnLst>
              <a:cxn ang="0">
                <a:pos x="T0" y="T1"/>
              </a:cxn>
              <a:cxn ang="0">
                <a:pos x="T2" y="T3"/>
              </a:cxn>
              <a:cxn ang="0">
                <a:pos x="T4" y="T5"/>
              </a:cxn>
              <a:cxn ang="0">
                <a:pos x="T6" y="T7"/>
              </a:cxn>
            </a:cxnLst>
            <a:rect l="0" t="0" r="r" b="b"/>
            <a:pathLst>
              <a:path w="171" h="171">
                <a:moveTo>
                  <a:pt x="0" y="85"/>
                </a:moveTo>
                <a:lnTo>
                  <a:pt x="171" y="0"/>
                </a:lnTo>
                <a:cubicBezTo>
                  <a:pt x="144" y="54"/>
                  <a:pt x="144" y="117"/>
                  <a:pt x="171" y="171"/>
                </a:cubicBezTo>
                <a:lnTo>
                  <a:pt x="0" y="85"/>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405" name="Freeform 215"/>
          <p:cNvSpPr>
            <a:spLocks/>
          </p:cNvSpPr>
          <p:nvPr/>
        </p:nvSpPr>
        <p:spPr bwMode="auto">
          <a:xfrm>
            <a:off x="7755067" y="3113245"/>
            <a:ext cx="129528" cy="129528"/>
          </a:xfrm>
          <a:custGeom>
            <a:avLst/>
            <a:gdLst>
              <a:gd name="T0" fmla="*/ 86 w 172"/>
              <a:gd name="T1" fmla="*/ 171 h 171"/>
              <a:gd name="T2" fmla="*/ 0 w 172"/>
              <a:gd name="T3" fmla="*/ 0 h 171"/>
              <a:gd name="T4" fmla="*/ 172 w 172"/>
              <a:gd name="T5" fmla="*/ 0 h 171"/>
              <a:gd name="T6" fmla="*/ 86 w 172"/>
              <a:gd name="T7" fmla="*/ 171 h 171"/>
            </a:gdLst>
            <a:ahLst/>
            <a:cxnLst>
              <a:cxn ang="0">
                <a:pos x="T0" y="T1"/>
              </a:cxn>
              <a:cxn ang="0">
                <a:pos x="T2" y="T3"/>
              </a:cxn>
              <a:cxn ang="0">
                <a:pos x="T4" y="T5"/>
              </a:cxn>
              <a:cxn ang="0">
                <a:pos x="T6" y="T7"/>
              </a:cxn>
            </a:cxnLst>
            <a:rect l="0" t="0" r="r" b="b"/>
            <a:pathLst>
              <a:path w="172" h="171">
                <a:moveTo>
                  <a:pt x="86" y="171"/>
                </a:moveTo>
                <a:lnTo>
                  <a:pt x="0" y="0"/>
                </a:lnTo>
                <a:cubicBezTo>
                  <a:pt x="54" y="27"/>
                  <a:pt x="118" y="27"/>
                  <a:pt x="172" y="0"/>
                </a:cubicBezTo>
                <a:lnTo>
                  <a:pt x="86" y="171"/>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406" name="Freeform 216"/>
          <p:cNvSpPr>
            <a:spLocks/>
          </p:cNvSpPr>
          <p:nvPr/>
        </p:nvSpPr>
        <p:spPr bwMode="auto">
          <a:xfrm>
            <a:off x="5729569" y="2693896"/>
            <a:ext cx="786884" cy="539162"/>
          </a:xfrm>
          <a:custGeom>
            <a:avLst/>
            <a:gdLst>
              <a:gd name="T0" fmla="*/ 486 w 486"/>
              <a:gd name="T1" fmla="*/ 0 h 333"/>
              <a:gd name="T2" fmla="*/ 0 w 486"/>
              <a:gd name="T3" fmla="*/ 0 h 333"/>
              <a:gd name="T4" fmla="*/ 0 w 486"/>
              <a:gd name="T5" fmla="*/ 333 h 333"/>
            </a:gdLst>
            <a:ahLst/>
            <a:cxnLst>
              <a:cxn ang="0">
                <a:pos x="T0" y="T1"/>
              </a:cxn>
              <a:cxn ang="0">
                <a:pos x="T2" y="T3"/>
              </a:cxn>
              <a:cxn ang="0">
                <a:pos x="T4" y="T5"/>
              </a:cxn>
            </a:cxnLst>
            <a:rect l="0" t="0" r="r" b="b"/>
            <a:pathLst>
              <a:path w="486" h="333">
                <a:moveTo>
                  <a:pt x="486" y="0"/>
                </a:moveTo>
                <a:lnTo>
                  <a:pt x="0" y="0"/>
                </a:lnTo>
                <a:lnTo>
                  <a:pt x="0" y="333"/>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407" name="Line 217"/>
          <p:cNvSpPr>
            <a:spLocks noChangeShapeType="1"/>
          </p:cNvSpPr>
          <p:nvPr/>
        </p:nvSpPr>
        <p:spPr bwMode="auto">
          <a:xfrm flipV="1">
            <a:off x="6770653" y="3302680"/>
            <a:ext cx="0" cy="79498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408" name="Freeform 218"/>
          <p:cNvSpPr>
            <a:spLocks/>
          </p:cNvSpPr>
          <p:nvPr/>
        </p:nvSpPr>
        <p:spPr bwMode="auto">
          <a:xfrm>
            <a:off x="6705889" y="3203914"/>
            <a:ext cx="129528" cy="129528"/>
          </a:xfrm>
          <a:custGeom>
            <a:avLst/>
            <a:gdLst>
              <a:gd name="T0" fmla="*/ 86 w 172"/>
              <a:gd name="T1" fmla="*/ 0 h 172"/>
              <a:gd name="T2" fmla="*/ 172 w 172"/>
              <a:gd name="T3" fmla="*/ 172 h 172"/>
              <a:gd name="T4" fmla="*/ 0 w 172"/>
              <a:gd name="T5" fmla="*/ 172 h 172"/>
              <a:gd name="T6" fmla="*/ 86 w 172"/>
              <a:gd name="T7" fmla="*/ 0 h 172"/>
            </a:gdLst>
            <a:ahLst/>
            <a:cxnLst>
              <a:cxn ang="0">
                <a:pos x="T0" y="T1"/>
              </a:cxn>
              <a:cxn ang="0">
                <a:pos x="T2" y="T3"/>
              </a:cxn>
              <a:cxn ang="0">
                <a:pos x="T4" y="T5"/>
              </a:cxn>
              <a:cxn ang="0">
                <a:pos x="T6" y="T7"/>
              </a:cxn>
            </a:cxnLst>
            <a:rect l="0" t="0" r="r" b="b"/>
            <a:pathLst>
              <a:path w="172" h="172">
                <a:moveTo>
                  <a:pt x="86" y="0"/>
                </a:moveTo>
                <a:lnTo>
                  <a:pt x="172" y="172"/>
                </a:lnTo>
                <a:cubicBezTo>
                  <a:pt x="118" y="145"/>
                  <a:pt x="54" y="145"/>
                  <a:pt x="0" y="172"/>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34" name="Freeform 234"/>
          <p:cNvSpPr>
            <a:spLocks/>
          </p:cNvSpPr>
          <p:nvPr/>
        </p:nvSpPr>
        <p:spPr bwMode="auto">
          <a:xfrm>
            <a:off x="3487112" y="2693897"/>
            <a:ext cx="3029341" cy="1313093"/>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35" name="Freeform 235"/>
          <p:cNvSpPr>
            <a:spLocks/>
          </p:cNvSpPr>
          <p:nvPr/>
        </p:nvSpPr>
        <p:spPr bwMode="auto">
          <a:xfrm>
            <a:off x="3422348" y="3974607"/>
            <a:ext cx="129528" cy="129528"/>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12576" name="Group 12575"/>
          <p:cNvGrpSpPr/>
          <p:nvPr/>
        </p:nvGrpSpPr>
        <p:grpSpPr>
          <a:xfrm>
            <a:off x="4261043" y="4104136"/>
            <a:ext cx="654117" cy="508398"/>
            <a:chOff x="1107857" y="-3310276"/>
            <a:chExt cx="641349" cy="498475"/>
          </a:xfrm>
          <a:solidFill>
            <a:schemeClr val="tx1"/>
          </a:solidFill>
        </p:grpSpPr>
        <p:sp>
          <p:nvSpPr>
            <p:cNvPr id="336"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37"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38"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39"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340" name="Rectangle 240"/>
          <p:cNvSpPr>
            <a:spLocks noChangeArrowheads="1"/>
          </p:cNvSpPr>
          <p:nvPr/>
        </p:nvSpPr>
        <p:spPr bwMode="auto">
          <a:xfrm>
            <a:off x="4063513" y="4619010"/>
            <a:ext cx="1070869"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Stream Analytics</a:t>
            </a:r>
            <a:endParaRPr lang="en-US" altLang="en-US" sz="1836"/>
          </a:p>
        </p:txBody>
      </p:sp>
      <p:sp>
        <p:nvSpPr>
          <p:cNvPr id="341" name="Line 241"/>
          <p:cNvSpPr>
            <a:spLocks noChangeShapeType="1"/>
          </p:cNvSpPr>
          <p:nvPr/>
        </p:nvSpPr>
        <p:spPr bwMode="auto">
          <a:xfrm>
            <a:off x="4932971" y="4358334"/>
            <a:ext cx="435538"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42" name="Freeform 242"/>
          <p:cNvSpPr>
            <a:spLocks/>
          </p:cNvSpPr>
          <p:nvPr/>
        </p:nvSpPr>
        <p:spPr bwMode="auto">
          <a:xfrm>
            <a:off x="5336128"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12577" name="Group 12576"/>
          <p:cNvGrpSpPr/>
          <p:nvPr/>
        </p:nvGrpSpPr>
        <p:grpSpPr>
          <a:xfrm>
            <a:off x="8982347" y="4115469"/>
            <a:ext cx="433920" cy="435539"/>
            <a:chOff x="5737007" y="-3299164"/>
            <a:chExt cx="425450" cy="427038"/>
          </a:xfrm>
          <a:solidFill>
            <a:schemeClr val="tx1"/>
          </a:solidFill>
        </p:grpSpPr>
        <p:sp>
          <p:nvSpPr>
            <p:cNvPr id="348"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49" name="Oval 249"/>
            <p:cNvSpPr>
              <a:spLocks noChangeArrowheads="1"/>
            </p:cNvSpPr>
            <p:nvPr/>
          </p:nvSpPr>
          <p:spPr bwMode="auto">
            <a:xfrm>
              <a:off x="5937032" y="-3132476"/>
              <a:ext cx="60325" cy="60325"/>
            </a:xfrm>
            <a:prstGeom prst="ellipse">
              <a:avLst/>
            </a:pr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350" name="Rectangle 250"/>
          <p:cNvSpPr>
            <a:spLocks noChangeArrowheads="1"/>
          </p:cNvSpPr>
          <p:nvPr/>
        </p:nvSpPr>
        <p:spPr bwMode="auto">
          <a:xfrm>
            <a:off x="8817199" y="4565579"/>
            <a:ext cx="716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Logic Apps</a:t>
            </a:r>
            <a:endParaRPr lang="en-US" altLang="en-US" sz="1836"/>
          </a:p>
        </p:txBody>
      </p:sp>
      <p:sp>
        <p:nvSpPr>
          <p:cNvPr id="352" name="Line 251"/>
          <p:cNvSpPr>
            <a:spLocks noChangeShapeType="1"/>
          </p:cNvSpPr>
          <p:nvPr/>
        </p:nvSpPr>
        <p:spPr bwMode="auto">
          <a:xfrm>
            <a:off x="7016756" y="4334048"/>
            <a:ext cx="1857111"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53" name="Freeform 252"/>
          <p:cNvSpPr>
            <a:spLocks/>
          </p:cNvSpPr>
          <p:nvPr/>
        </p:nvSpPr>
        <p:spPr bwMode="auto">
          <a:xfrm>
            <a:off x="8841485" y="4269284"/>
            <a:ext cx="129528"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2" name="Group 1"/>
          <p:cNvGrpSpPr/>
          <p:nvPr/>
        </p:nvGrpSpPr>
        <p:grpSpPr>
          <a:xfrm>
            <a:off x="7573728" y="5078836"/>
            <a:ext cx="488969" cy="495446"/>
            <a:chOff x="7646253" y="4979703"/>
            <a:chExt cx="479425" cy="485775"/>
          </a:xfrm>
          <a:solidFill>
            <a:schemeClr val="tx1"/>
          </a:solidFill>
        </p:grpSpPr>
        <p:sp>
          <p:nvSpPr>
            <p:cNvPr id="354" name="Freeform 253"/>
            <p:cNvSpPr>
              <a:spLocks/>
            </p:cNvSpPr>
            <p:nvPr/>
          </p:nvSpPr>
          <p:spPr bwMode="auto">
            <a:xfrm>
              <a:off x="7789128" y="5165440"/>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55" name="Freeform 254"/>
            <p:cNvSpPr>
              <a:spLocks/>
            </p:cNvSpPr>
            <p:nvPr/>
          </p:nvSpPr>
          <p:spPr bwMode="auto">
            <a:xfrm>
              <a:off x="7893903" y="5163853"/>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56" name="Freeform 255"/>
            <p:cNvSpPr>
              <a:spLocks noEditPoints="1"/>
            </p:cNvSpPr>
            <p:nvPr/>
          </p:nvSpPr>
          <p:spPr bwMode="auto">
            <a:xfrm>
              <a:off x="7646253" y="4979703"/>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375" name="Rectangle 256"/>
          <p:cNvSpPr>
            <a:spLocks noChangeArrowheads="1"/>
          </p:cNvSpPr>
          <p:nvPr/>
        </p:nvSpPr>
        <p:spPr bwMode="auto">
          <a:xfrm>
            <a:off x="7640110" y="5634187"/>
            <a:ext cx="413634"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Azure </a:t>
            </a:r>
            <a:endParaRPr lang="en-US" altLang="en-US" sz="1836"/>
          </a:p>
        </p:txBody>
      </p:sp>
      <p:sp>
        <p:nvSpPr>
          <p:cNvPr id="376" name="Rectangle 257"/>
          <p:cNvSpPr>
            <a:spLocks noChangeArrowheads="1"/>
          </p:cNvSpPr>
          <p:nvPr/>
        </p:nvSpPr>
        <p:spPr bwMode="auto">
          <a:xfrm>
            <a:off x="7316290" y="5810670"/>
            <a:ext cx="1025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Active Directory</a:t>
            </a:r>
            <a:endParaRPr lang="en-US" altLang="en-US" sz="1836"/>
          </a:p>
        </p:txBody>
      </p:sp>
      <p:sp>
        <p:nvSpPr>
          <p:cNvPr id="378" name="Rectangle 260"/>
          <p:cNvSpPr>
            <a:spLocks noChangeArrowheads="1"/>
          </p:cNvSpPr>
          <p:nvPr/>
        </p:nvSpPr>
        <p:spPr bwMode="auto">
          <a:xfrm>
            <a:off x="3257199" y="4636820"/>
            <a:ext cx="518268"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err="1">
                <a:latin typeface="Segoe UI" panose="020B0502040204020203" pitchFamily="34" charset="0"/>
              </a:rPr>
              <a:t>IoT</a:t>
            </a:r>
            <a:r>
              <a:rPr lang="en-US" altLang="en-US" sz="1122" dirty="0">
                <a:latin typeface="Segoe UI" panose="020B0502040204020203" pitchFamily="34" charset="0"/>
              </a:rPr>
              <a:t> Hub</a:t>
            </a:r>
            <a:endParaRPr lang="en-US" altLang="en-US" sz="1836" dirty="0"/>
          </a:p>
        </p:txBody>
      </p:sp>
      <p:grpSp>
        <p:nvGrpSpPr>
          <p:cNvPr id="12570" name="Group 12569"/>
          <p:cNvGrpSpPr/>
          <p:nvPr/>
        </p:nvGrpSpPr>
        <p:grpSpPr>
          <a:xfrm>
            <a:off x="6511596" y="4104136"/>
            <a:ext cx="518113" cy="458207"/>
            <a:chOff x="3314482" y="-3310276"/>
            <a:chExt cx="508000" cy="449263"/>
          </a:xfrm>
          <a:solidFill>
            <a:schemeClr val="tx1"/>
          </a:solidFill>
        </p:grpSpPr>
        <p:sp>
          <p:nvSpPr>
            <p:cNvPr id="383"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44"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45"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48"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49"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50"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51"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52"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53"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54"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55"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56"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57"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58"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12559" name="Rectangle 275"/>
          <p:cNvSpPr>
            <a:spLocks noChangeArrowheads="1"/>
          </p:cNvSpPr>
          <p:nvPr/>
        </p:nvSpPr>
        <p:spPr bwMode="auto">
          <a:xfrm>
            <a:off x="6466262" y="4575294"/>
            <a:ext cx="62944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Web Jobs</a:t>
            </a:r>
            <a:endParaRPr lang="en-US" altLang="en-US" sz="1836" dirty="0"/>
          </a:p>
        </p:txBody>
      </p:sp>
      <p:sp>
        <p:nvSpPr>
          <p:cNvPr id="12569" name="Rectangle 287"/>
          <p:cNvSpPr>
            <a:spLocks noChangeArrowheads="1"/>
          </p:cNvSpPr>
          <p:nvPr/>
        </p:nvSpPr>
        <p:spPr bwMode="auto">
          <a:xfrm>
            <a:off x="8633646" y="3011118"/>
            <a:ext cx="565680"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solidFill>
                  <a:srgbClr val="0070C0"/>
                </a:solidFill>
                <a:latin typeface="Segoe UI" panose="020B0502040204020203" pitchFamily="34" charset="0"/>
              </a:rPr>
              <a:t>Power BI</a:t>
            </a:r>
            <a:endParaRPr lang="en-US" altLang="en-US" sz="1836" dirty="0">
              <a:solidFill>
                <a:prstClr val="black"/>
              </a:solidFill>
            </a:endParaRPr>
          </a:p>
        </p:txBody>
      </p:sp>
      <p:sp>
        <p:nvSpPr>
          <p:cNvPr id="12581" name="Rectangle 12580"/>
          <p:cNvSpPr/>
          <p:nvPr>
            <p:custDataLst>
              <p:tags r:id="rId1"/>
            </p:custDataLst>
          </p:nvPr>
        </p:nvSpPr>
        <p:spPr bwMode="auto">
          <a:xfrm>
            <a:off x="8638684" y="2425056"/>
            <a:ext cx="544157" cy="544157"/>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defTabSz="951028" fontAlgn="base">
              <a:spcBef>
                <a:spcPct val="0"/>
              </a:spcBef>
              <a:spcAft>
                <a:spcPct val="0"/>
              </a:spcAft>
              <a:defRPr/>
            </a:pPr>
            <a:endParaRPr lang="en-US" sz="1530" dirty="0">
              <a:gradFill flip="none" rotWithShape="1">
                <a:gsLst>
                  <a:gs pos="5417">
                    <a:srgbClr val="FFFFFF"/>
                  </a:gs>
                  <a:gs pos="100000">
                    <a:srgbClr val="FFFFFF"/>
                  </a:gs>
                </a:gsLst>
                <a:lin ang="5400000" scaled="0"/>
                <a:tileRect/>
              </a:gradFill>
              <a:latin typeface="Segoe UI"/>
            </a:endParaRPr>
          </a:p>
        </p:txBody>
      </p:sp>
      <p:grpSp>
        <p:nvGrpSpPr>
          <p:cNvPr id="326" name="Group 325"/>
          <p:cNvGrpSpPr/>
          <p:nvPr/>
        </p:nvGrpSpPr>
        <p:grpSpPr>
          <a:xfrm>
            <a:off x="8773506" y="2565162"/>
            <a:ext cx="274515" cy="285888"/>
            <a:chOff x="11472827" y="4545788"/>
            <a:chExt cx="280728" cy="284825"/>
          </a:xfrm>
        </p:grpSpPr>
        <p:sp>
          <p:nvSpPr>
            <p:cNvPr id="327" name="Rounded Rectangle 326"/>
            <p:cNvSpPr/>
            <p:nvPr/>
          </p:nvSpPr>
          <p:spPr bwMode="auto">
            <a:xfrm>
              <a:off x="11472827" y="4699141"/>
              <a:ext cx="35603" cy="80649"/>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328" name="Rounded Rectangle 327"/>
            <p:cNvSpPr/>
            <p:nvPr/>
          </p:nvSpPr>
          <p:spPr bwMode="auto">
            <a:xfrm>
              <a:off x="11527518" y="4680314"/>
              <a:ext cx="35603" cy="111152"/>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329" name="Rounded Rectangle 328"/>
            <p:cNvSpPr/>
            <p:nvPr/>
          </p:nvSpPr>
          <p:spPr bwMode="auto">
            <a:xfrm>
              <a:off x="11581398" y="4660852"/>
              <a:ext cx="35603" cy="151148"/>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330" name="Rounded Rectangle 329"/>
            <p:cNvSpPr/>
            <p:nvPr/>
          </p:nvSpPr>
          <p:spPr bwMode="auto">
            <a:xfrm>
              <a:off x="11637498" y="4643936"/>
              <a:ext cx="35603" cy="186677"/>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331" name="Freeform 330"/>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12700" cap="rnd">
              <a:solidFill>
                <a:srgbClr val="02162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prstClr val="white"/>
                </a:solidFill>
                <a:latin typeface="Segoe UI"/>
              </a:endParaRPr>
            </a:p>
          </p:txBody>
        </p:sp>
      </p:grpSp>
      <p:grpSp>
        <p:nvGrpSpPr>
          <p:cNvPr id="299" name="Group 298"/>
          <p:cNvGrpSpPr/>
          <p:nvPr/>
        </p:nvGrpSpPr>
        <p:grpSpPr>
          <a:xfrm>
            <a:off x="9773996" y="4728469"/>
            <a:ext cx="1075084" cy="118195"/>
            <a:chOff x="2220913" y="3722688"/>
            <a:chExt cx="1054100" cy="115888"/>
          </a:xfrm>
          <a:solidFill>
            <a:schemeClr val="tx1"/>
          </a:solidFill>
        </p:grpSpPr>
        <p:sp>
          <p:nvSpPr>
            <p:cNvPr id="300" name="Line 18"/>
            <p:cNvSpPr>
              <a:spLocks noChangeShapeType="1"/>
            </p:cNvSpPr>
            <p:nvPr/>
          </p:nvSpPr>
          <p:spPr bwMode="auto">
            <a:xfrm>
              <a:off x="2220913" y="3779838"/>
              <a:ext cx="966788" cy="0"/>
            </a:xfrm>
            <a:prstGeom prst="line">
              <a:avLst/>
            </a:prstGeom>
            <a:grpFill/>
            <a:ln w="22225" cap="rnd">
              <a:solidFill>
                <a:schemeClr val="tx1"/>
              </a:solidFill>
              <a:prstDash val="solid"/>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01" name="Freeform 19"/>
            <p:cNvSpPr>
              <a:spLocks/>
            </p:cNvSpPr>
            <p:nvPr/>
          </p:nvSpPr>
          <p:spPr bwMode="auto">
            <a:xfrm>
              <a:off x="3159125" y="3722688"/>
              <a:ext cx="115888" cy="115888"/>
            </a:xfrm>
            <a:custGeom>
              <a:avLst/>
              <a:gdLst>
                <a:gd name="T0" fmla="*/ 171 w 171"/>
                <a:gd name="T1" fmla="*/ 85 h 171"/>
                <a:gd name="T2" fmla="*/ 0 w 171"/>
                <a:gd name="T3" fmla="*/ 171 h 171"/>
                <a:gd name="T4" fmla="*/ 0 w 171"/>
                <a:gd name="T5" fmla="*/ 0 h 171"/>
                <a:gd name="T6" fmla="*/ 171 w 171"/>
                <a:gd name="T7" fmla="*/ 85 h 171"/>
              </a:gdLst>
              <a:ahLst/>
              <a:cxnLst>
                <a:cxn ang="0">
                  <a:pos x="T0" y="T1"/>
                </a:cxn>
                <a:cxn ang="0">
                  <a:pos x="T2" y="T3"/>
                </a:cxn>
                <a:cxn ang="0">
                  <a:pos x="T4" y="T5"/>
                </a:cxn>
                <a:cxn ang="0">
                  <a:pos x="T6" y="T7"/>
                </a:cxn>
              </a:cxnLst>
              <a:rect l="0" t="0" r="r" b="b"/>
              <a:pathLst>
                <a:path w="171" h="171">
                  <a:moveTo>
                    <a:pt x="171" y="85"/>
                  </a:moveTo>
                  <a:lnTo>
                    <a:pt x="0" y="171"/>
                  </a:lnTo>
                  <a:cubicBezTo>
                    <a:pt x="27" y="117"/>
                    <a:pt x="27" y="54"/>
                    <a:pt x="0" y="0"/>
                  </a:cubicBezTo>
                  <a:lnTo>
                    <a:pt x="171" y="85"/>
                  </a:lnTo>
                  <a:close/>
                </a:path>
              </a:pathLst>
            </a:custGeom>
            <a:grpFill/>
            <a:ln w="0">
              <a:solidFill>
                <a:schemeClr val="tx1"/>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nvGrpSpPr>
          <p:cNvPr id="302" name="Group 301"/>
          <p:cNvGrpSpPr/>
          <p:nvPr/>
        </p:nvGrpSpPr>
        <p:grpSpPr>
          <a:xfrm>
            <a:off x="9714899" y="4487191"/>
            <a:ext cx="1062132" cy="118195"/>
            <a:chOff x="2220913" y="3983038"/>
            <a:chExt cx="1041400" cy="115888"/>
          </a:xfrm>
          <a:solidFill>
            <a:schemeClr val="tx1"/>
          </a:solidFill>
        </p:grpSpPr>
        <p:sp>
          <p:nvSpPr>
            <p:cNvPr id="303" name="Line 83"/>
            <p:cNvSpPr>
              <a:spLocks noChangeShapeType="1"/>
            </p:cNvSpPr>
            <p:nvPr/>
          </p:nvSpPr>
          <p:spPr bwMode="auto">
            <a:xfrm flipH="1">
              <a:off x="2308225" y="4041775"/>
              <a:ext cx="954088" cy="0"/>
            </a:xfrm>
            <a:prstGeom prst="line">
              <a:avLst/>
            </a:prstGeom>
            <a:grpFill/>
            <a:ln w="22225" cap="rnd">
              <a:solidFill>
                <a:schemeClr val="tx1"/>
              </a:solidFill>
              <a:prstDash val="solid"/>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04"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grpFill/>
            <a:ln w="0">
              <a:solidFill>
                <a:schemeClr val="tx1"/>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Tree>
    <p:extLst>
      <p:ext uri="{BB962C8B-B14F-4D97-AF65-F5344CB8AC3E}">
        <p14:creationId xmlns:p14="http://schemas.microsoft.com/office/powerpoint/2010/main" val="7770749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are you?</a:t>
            </a:r>
          </a:p>
        </p:txBody>
      </p:sp>
      <p:sp>
        <p:nvSpPr>
          <p:cNvPr id="3" name="Content Placeholder 2"/>
          <p:cNvSpPr>
            <a:spLocks noGrp="1"/>
          </p:cNvSpPr>
          <p:nvPr>
            <p:ph sz="quarter" idx="10"/>
          </p:nvPr>
        </p:nvSpPr>
        <p:spPr>
          <a:xfrm>
            <a:off x="387021" y="1415862"/>
            <a:ext cx="11756355" cy="3493264"/>
          </a:xfrm>
        </p:spPr>
        <p:txBody>
          <a:bodyPr/>
          <a:lstStyle/>
          <a:p>
            <a:r>
              <a:rPr lang="en-US" dirty="0"/>
              <a:t>Go around the room and have people introduce themselves</a:t>
            </a:r>
          </a:p>
          <a:p>
            <a:r>
              <a:rPr lang="en-US" dirty="0"/>
              <a:t>Name</a:t>
            </a:r>
          </a:p>
          <a:p>
            <a:r>
              <a:rPr lang="en-US" dirty="0"/>
              <a:t>Role in their organization</a:t>
            </a:r>
          </a:p>
          <a:p>
            <a:r>
              <a:rPr lang="en-US" dirty="0"/>
              <a:t>What do the expect from today’s training?</a:t>
            </a:r>
          </a:p>
        </p:txBody>
      </p:sp>
    </p:spTree>
    <p:extLst>
      <p:ext uri="{BB962C8B-B14F-4D97-AF65-F5344CB8AC3E}">
        <p14:creationId xmlns:p14="http://schemas.microsoft.com/office/powerpoint/2010/main" val="22750214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a:t>
            </a:r>
          </a:p>
        </p:txBody>
      </p:sp>
      <p:grpSp>
        <p:nvGrpSpPr>
          <p:cNvPr id="101" name="Group 100"/>
          <p:cNvGrpSpPr/>
          <p:nvPr/>
        </p:nvGrpSpPr>
        <p:grpSpPr>
          <a:xfrm>
            <a:off x="407659" y="1487507"/>
            <a:ext cx="6691521" cy="4173413"/>
            <a:chOff x="3002752" y="2016994"/>
            <a:chExt cx="6691521" cy="4173413"/>
          </a:xfrm>
        </p:grpSpPr>
        <p:sp>
          <p:nvSpPr>
            <p:cNvPr id="3" name="Azuee Iot Suite"/>
            <p:cNvSpPr>
              <a:spLocks noChangeArrowheads="1"/>
            </p:cNvSpPr>
            <p:nvPr/>
          </p:nvSpPr>
          <p:spPr bwMode="auto">
            <a:xfrm>
              <a:off x="3002752" y="2016994"/>
              <a:ext cx="6691521" cy="4173413"/>
            </a:xfrm>
            <a:prstGeom prst="rect">
              <a:avLst/>
            </a:prstGeom>
            <a:solidFill>
              <a:srgbClr val="021939"/>
            </a:solidFill>
            <a:ln>
              <a:noFill/>
            </a:ln>
          </p:spPr>
          <p:txBody>
            <a:bodyPr vert="horz" wrap="square" lIns="93260" tIns="46630" rIns="93260" bIns="46630" numCol="1" anchor="t" anchorCtr="0" compatLnSpc="1">
              <a:prstTxWarp prst="textNoShape">
                <a:avLst/>
              </a:prstTxWarp>
            </a:bodyPr>
            <a:lstStyle/>
            <a:p>
              <a:pPr defTabSz="932597">
                <a:defRPr/>
              </a:pPr>
              <a:r>
                <a:rPr lang="en-US" altLang="en-US" sz="1836" dirty="0">
                  <a:latin typeface="Segoe UI Light" panose="020B0502040204020203" pitchFamily="34" charset="0"/>
                </a:rPr>
                <a:t>Azure </a:t>
              </a:r>
              <a:r>
                <a:rPr lang="en-US" altLang="en-US" sz="1836" dirty="0" err="1">
                  <a:latin typeface="Segoe UI Light" panose="020B0502040204020203" pitchFamily="34" charset="0"/>
                </a:rPr>
                <a:t>IoT</a:t>
              </a:r>
              <a:r>
                <a:rPr lang="en-US" altLang="en-US" sz="1836" dirty="0">
                  <a:latin typeface="Segoe UI Light" panose="020B0502040204020203" pitchFamily="34" charset="0"/>
                </a:rPr>
                <a:t> Suite Remote Monitoring</a:t>
              </a:r>
              <a:endParaRPr lang="en-US" altLang="en-US" sz="1428" dirty="0">
                <a:latin typeface="Arial" panose="020B0604020202020204" pitchFamily="34" charset="0"/>
              </a:endParaRPr>
            </a:p>
            <a:p>
              <a:pPr defTabSz="932597">
                <a:defRPr/>
              </a:pPr>
              <a:endParaRPr lang="en-US" sz="1836" dirty="0">
                <a:latin typeface="Segoe UI"/>
              </a:endParaRPr>
            </a:p>
          </p:txBody>
        </p:sp>
        <p:sp>
          <p:nvSpPr>
            <p:cNvPr id="4" name="Freeform 3"/>
            <p:cNvSpPr>
              <a:spLocks noChangeAspect="1"/>
            </p:cNvSpPr>
            <p:nvPr/>
          </p:nvSpPr>
          <p:spPr bwMode="auto">
            <a:xfrm rot="5280000">
              <a:off x="3296673" y="4052170"/>
              <a:ext cx="456237" cy="580136"/>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5417">
                      <a:srgbClr val="505050"/>
                    </a:gs>
                    <a:gs pos="100000">
                      <a:srgbClr val="505050"/>
                    </a:gs>
                  </a:gsLst>
                  <a:lin ang="5400000" scaled="0"/>
                </a:gradFill>
                <a:latin typeface="Segoe UI"/>
              </a:endParaRPr>
            </a:p>
          </p:txBody>
        </p:sp>
        <p:grpSp>
          <p:nvGrpSpPr>
            <p:cNvPr id="5" name="Group 4"/>
            <p:cNvGrpSpPr/>
            <p:nvPr/>
          </p:nvGrpSpPr>
          <p:grpSpPr>
            <a:xfrm>
              <a:off x="5473751" y="4104136"/>
              <a:ext cx="493826" cy="508398"/>
              <a:chOff x="2296894" y="-3310276"/>
              <a:chExt cx="484187" cy="498475"/>
            </a:xfrm>
            <a:solidFill>
              <a:schemeClr val="tx1"/>
            </a:solidFill>
          </p:grpSpPr>
          <p:sp>
            <p:nvSpPr>
              <p:cNvPr id="6"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0"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1"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3"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14" name="Rectangle 180"/>
            <p:cNvSpPr>
              <a:spLocks noChangeArrowheads="1"/>
            </p:cNvSpPr>
            <p:nvPr/>
          </p:nvSpPr>
          <p:spPr bwMode="auto">
            <a:xfrm>
              <a:off x="5396034" y="4617390"/>
              <a:ext cx="668681"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Event Hub</a:t>
              </a:r>
              <a:endParaRPr lang="en-US" altLang="en-US" sz="1836" dirty="0"/>
            </a:p>
          </p:txBody>
        </p:sp>
        <p:sp>
          <p:nvSpPr>
            <p:cNvPr id="15" name="Line 181"/>
            <p:cNvSpPr>
              <a:spLocks noChangeShapeType="1"/>
            </p:cNvSpPr>
            <p:nvPr/>
          </p:nvSpPr>
          <p:spPr bwMode="auto">
            <a:xfrm>
              <a:off x="3765597" y="4358334"/>
              <a:ext cx="388585"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6" name="Freeform 182"/>
            <p:cNvSpPr>
              <a:spLocks/>
            </p:cNvSpPr>
            <p:nvPr/>
          </p:nvSpPr>
          <p:spPr bwMode="auto">
            <a:xfrm>
              <a:off x="4121800"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7" name="Line 183"/>
            <p:cNvSpPr>
              <a:spLocks noChangeShapeType="1"/>
            </p:cNvSpPr>
            <p:nvPr/>
          </p:nvSpPr>
          <p:spPr bwMode="auto">
            <a:xfrm>
              <a:off x="5975673" y="4358334"/>
              <a:ext cx="469540"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8" name="Freeform 184"/>
            <p:cNvSpPr>
              <a:spLocks/>
            </p:cNvSpPr>
            <p:nvPr/>
          </p:nvSpPr>
          <p:spPr bwMode="auto">
            <a:xfrm>
              <a:off x="6414450" y="4293570"/>
              <a:ext cx="129528" cy="129528"/>
            </a:xfrm>
            <a:custGeom>
              <a:avLst/>
              <a:gdLst>
                <a:gd name="T0" fmla="*/ 171 w 171"/>
                <a:gd name="T1" fmla="*/ 86 h 171"/>
                <a:gd name="T2" fmla="*/ 0 w 171"/>
                <a:gd name="T3" fmla="*/ 171 h 171"/>
                <a:gd name="T4" fmla="*/ 0 w 171"/>
                <a:gd name="T5" fmla="*/ 0 h 171"/>
                <a:gd name="T6" fmla="*/ 171 w 171"/>
                <a:gd name="T7" fmla="*/ 86 h 171"/>
              </a:gdLst>
              <a:ahLst/>
              <a:cxnLst>
                <a:cxn ang="0">
                  <a:pos x="T0" y="T1"/>
                </a:cxn>
                <a:cxn ang="0">
                  <a:pos x="T2" y="T3"/>
                </a:cxn>
                <a:cxn ang="0">
                  <a:pos x="T4" y="T5"/>
                </a:cxn>
                <a:cxn ang="0">
                  <a:pos x="T6" y="T7"/>
                </a:cxn>
              </a:cxnLst>
              <a:rect l="0" t="0" r="r" b="b"/>
              <a:pathLst>
                <a:path w="171" h="171">
                  <a:moveTo>
                    <a:pt x="171" y="86"/>
                  </a:moveTo>
                  <a:lnTo>
                    <a:pt x="0" y="171"/>
                  </a:lnTo>
                  <a:cubicBezTo>
                    <a:pt x="27" y="117"/>
                    <a:pt x="27" y="54"/>
                    <a:pt x="0" y="0"/>
                  </a:cubicBezTo>
                  <a:lnTo>
                    <a:pt x="171"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19" name="Group 18"/>
            <p:cNvGrpSpPr/>
            <p:nvPr/>
          </p:nvGrpSpPr>
          <p:grpSpPr>
            <a:xfrm>
              <a:off x="5494800" y="3247630"/>
              <a:ext cx="467920" cy="406395"/>
              <a:chOff x="2317532" y="-4150064"/>
              <a:chExt cx="458787" cy="398463"/>
            </a:xfrm>
            <a:solidFill>
              <a:schemeClr val="tx1"/>
            </a:solidFill>
          </p:grpSpPr>
          <p:sp>
            <p:nvSpPr>
              <p:cNvPr id="20"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1"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2"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3"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24" name="Rectangle 189"/>
            <p:cNvSpPr>
              <a:spLocks noChangeArrowheads="1"/>
            </p:cNvSpPr>
            <p:nvPr/>
          </p:nvSpPr>
          <p:spPr bwMode="auto">
            <a:xfrm>
              <a:off x="5289173" y="3670216"/>
              <a:ext cx="90247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Storage blobs</a:t>
              </a:r>
              <a:endParaRPr lang="en-US" altLang="en-US" sz="1836"/>
            </a:p>
          </p:txBody>
        </p:sp>
        <p:sp>
          <p:nvSpPr>
            <p:cNvPr id="25" name="Freeform 190"/>
            <p:cNvSpPr>
              <a:spLocks noEditPoints="1"/>
            </p:cNvSpPr>
            <p:nvPr/>
          </p:nvSpPr>
          <p:spPr bwMode="auto">
            <a:xfrm>
              <a:off x="7661159" y="3242773"/>
              <a:ext cx="317344" cy="414490"/>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chemeClr val="tx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6" name="Rectangle 191"/>
            <p:cNvSpPr>
              <a:spLocks noChangeArrowheads="1"/>
            </p:cNvSpPr>
            <p:nvPr/>
          </p:nvSpPr>
          <p:spPr bwMode="auto">
            <a:xfrm>
              <a:off x="7418294" y="3650786"/>
              <a:ext cx="861600"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DocumentDB</a:t>
              </a:r>
              <a:endParaRPr lang="en-US" altLang="en-US" sz="1836"/>
            </a:p>
          </p:txBody>
        </p:sp>
        <p:sp>
          <p:nvSpPr>
            <p:cNvPr id="27" name="Freeform 192"/>
            <p:cNvSpPr>
              <a:spLocks/>
            </p:cNvSpPr>
            <p:nvPr/>
          </p:nvSpPr>
          <p:spPr bwMode="auto">
            <a:xfrm>
              <a:off x="7016756" y="3950320"/>
              <a:ext cx="803075" cy="383728"/>
            </a:xfrm>
            <a:custGeom>
              <a:avLst/>
              <a:gdLst>
                <a:gd name="T0" fmla="*/ 0 w 496"/>
                <a:gd name="T1" fmla="*/ 237 h 237"/>
                <a:gd name="T2" fmla="*/ 496 w 496"/>
                <a:gd name="T3" fmla="*/ 237 h 237"/>
                <a:gd name="T4" fmla="*/ 496 w 496"/>
                <a:gd name="T5" fmla="*/ 0 h 237"/>
              </a:gdLst>
              <a:ahLst/>
              <a:cxnLst>
                <a:cxn ang="0">
                  <a:pos x="T0" y="T1"/>
                </a:cxn>
                <a:cxn ang="0">
                  <a:pos x="T2" y="T3"/>
                </a:cxn>
                <a:cxn ang="0">
                  <a:pos x="T4" y="T5"/>
                </a:cxn>
              </a:cxnLst>
              <a:rect l="0" t="0" r="r" b="b"/>
              <a:pathLst>
                <a:path w="496" h="237">
                  <a:moveTo>
                    <a:pt x="0" y="237"/>
                  </a:moveTo>
                  <a:lnTo>
                    <a:pt x="496" y="237"/>
                  </a:lnTo>
                  <a:lnTo>
                    <a:pt x="496"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8" name="Freeform 193"/>
            <p:cNvSpPr>
              <a:spLocks/>
            </p:cNvSpPr>
            <p:nvPr/>
          </p:nvSpPr>
          <p:spPr bwMode="auto">
            <a:xfrm>
              <a:off x="7755067" y="3851556"/>
              <a:ext cx="129528" cy="129528"/>
            </a:xfrm>
            <a:custGeom>
              <a:avLst/>
              <a:gdLst>
                <a:gd name="T0" fmla="*/ 86 w 172"/>
                <a:gd name="T1" fmla="*/ 0 h 171"/>
                <a:gd name="T2" fmla="*/ 172 w 172"/>
                <a:gd name="T3" fmla="*/ 171 h 171"/>
                <a:gd name="T4" fmla="*/ 0 w 172"/>
                <a:gd name="T5" fmla="*/ 171 h 171"/>
                <a:gd name="T6" fmla="*/ 86 w 172"/>
                <a:gd name="T7" fmla="*/ 0 h 171"/>
              </a:gdLst>
              <a:ahLst/>
              <a:cxnLst>
                <a:cxn ang="0">
                  <a:pos x="T0" y="T1"/>
                </a:cxn>
                <a:cxn ang="0">
                  <a:pos x="T2" y="T3"/>
                </a:cxn>
                <a:cxn ang="0">
                  <a:pos x="T4" y="T5"/>
                </a:cxn>
                <a:cxn ang="0">
                  <a:pos x="T6" y="T7"/>
                </a:cxn>
              </a:cxnLst>
              <a:rect l="0" t="0" r="r" b="b"/>
              <a:pathLst>
                <a:path w="172" h="171">
                  <a:moveTo>
                    <a:pt x="86" y="0"/>
                  </a:moveTo>
                  <a:lnTo>
                    <a:pt x="172" y="171"/>
                  </a:lnTo>
                  <a:cubicBezTo>
                    <a:pt x="118" y="144"/>
                    <a:pt x="54" y="144"/>
                    <a:pt x="0" y="171"/>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9" name="Freeform 194"/>
            <p:cNvSpPr>
              <a:spLocks/>
            </p:cNvSpPr>
            <p:nvPr/>
          </p:nvSpPr>
          <p:spPr bwMode="auto">
            <a:xfrm>
              <a:off x="4588101" y="3451637"/>
              <a:ext cx="788503" cy="652499"/>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0" name="Freeform 195"/>
            <p:cNvSpPr>
              <a:spLocks/>
            </p:cNvSpPr>
            <p:nvPr/>
          </p:nvSpPr>
          <p:spPr bwMode="auto">
            <a:xfrm>
              <a:off x="5344223" y="3385254"/>
              <a:ext cx="131147" cy="131148"/>
            </a:xfrm>
            <a:custGeom>
              <a:avLst/>
              <a:gdLst>
                <a:gd name="T0" fmla="*/ 172 w 172"/>
                <a:gd name="T1" fmla="*/ 86 h 172"/>
                <a:gd name="T2" fmla="*/ 0 w 172"/>
                <a:gd name="T3" fmla="*/ 172 h 172"/>
                <a:gd name="T4" fmla="*/ 0 w 172"/>
                <a:gd name="T5" fmla="*/ 0 h 172"/>
                <a:gd name="T6" fmla="*/ 172 w 172"/>
                <a:gd name="T7" fmla="*/ 86 h 172"/>
              </a:gdLst>
              <a:ahLst/>
              <a:cxnLst>
                <a:cxn ang="0">
                  <a:pos x="T0" y="T1"/>
                </a:cxn>
                <a:cxn ang="0">
                  <a:pos x="T2" y="T3"/>
                </a:cxn>
                <a:cxn ang="0">
                  <a:pos x="T4" y="T5"/>
                </a:cxn>
                <a:cxn ang="0">
                  <a:pos x="T6" y="T7"/>
                </a:cxn>
              </a:cxnLst>
              <a:rect l="0" t="0" r="r" b="b"/>
              <a:pathLst>
                <a:path w="172" h="172">
                  <a:moveTo>
                    <a:pt x="172" y="86"/>
                  </a:moveTo>
                  <a:lnTo>
                    <a:pt x="0" y="172"/>
                  </a:lnTo>
                  <a:cubicBezTo>
                    <a:pt x="27" y="118"/>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31" name="Group 30"/>
            <p:cNvGrpSpPr/>
            <p:nvPr/>
          </p:nvGrpSpPr>
          <p:grpSpPr>
            <a:xfrm>
              <a:off x="6511596" y="2463984"/>
              <a:ext cx="518113" cy="459825"/>
              <a:chOff x="3314482" y="-4918414"/>
              <a:chExt cx="508000" cy="450850"/>
            </a:xfrm>
            <a:solidFill>
              <a:schemeClr val="tx1"/>
            </a:solidFill>
          </p:grpSpPr>
          <p:sp>
            <p:nvSpPr>
              <p:cNvPr id="32" name="Freeform 196"/>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33" name="Group 32"/>
              <p:cNvGrpSpPr/>
              <p:nvPr/>
            </p:nvGrpSpPr>
            <p:grpSpPr>
              <a:xfrm>
                <a:off x="3395444" y="-4880314"/>
                <a:ext cx="363537" cy="342900"/>
                <a:chOff x="3395444" y="-4880314"/>
                <a:chExt cx="363537" cy="342900"/>
              </a:xfrm>
              <a:grpFill/>
            </p:grpSpPr>
            <p:sp>
              <p:nvSpPr>
                <p:cNvPr id="34"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5"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6"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7"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8"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9"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0"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1"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2"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3"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4"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5"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6"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sp>
          <p:nvSpPr>
            <p:cNvPr id="47" name="Rectangle 212"/>
            <p:cNvSpPr>
              <a:spLocks noChangeArrowheads="1"/>
            </p:cNvSpPr>
            <p:nvPr/>
          </p:nvSpPr>
          <p:spPr bwMode="auto">
            <a:xfrm>
              <a:off x="6293756" y="2918095"/>
              <a:ext cx="1121551"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Web/Mobile App</a:t>
              </a:r>
              <a:endParaRPr lang="en-US" altLang="en-US" sz="1836" dirty="0"/>
            </a:p>
          </p:txBody>
        </p:sp>
        <p:sp>
          <p:nvSpPr>
            <p:cNvPr id="48" name="Freeform 213"/>
            <p:cNvSpPr>
              <a:spLocks/>
            </p:cNvSpPr>
            <p:nvPr/>
          </p:nvSpPr>
          <p:spPr bwMode="auto">
            <a:xfrm>
              <a:off x="7113902" y="2693897"/>
              <a:ext cx="705929" cy="450111"/>
            </a:xfrm>
            <a:custGeom>
              <a:avLst/>
              <a:gdLst>
                <a:gd name="T0" fmla="*/ 0 w 436"/>
                <a:gd name="T1" fmla="*/ 0 h 278"/>
                <a:gd name="T2" fmla="*/ 436 w 436"/>
                <a:gd name="T3" fmla="*/ 0 h 278"/>
                <a:gd name="T4" fmla="*/ 436 w 436"/>
                <a:gd name="T5" fmla="*/ 278 h 278"/>
              </a:gdLst>
              <a:ahLst/>
              <a:cxnLst>
                <a:cxn ang="0">
                  <a:pos x="T0" y="T1"/>
                </a:cxn>
                <a:cxn ang="0">
                  <a:pos x="T2" y="T3"/>
                </a:cxn>
                <a:cxn ang="0">
                  <a:pos x="T4" y="T5"/>
                </a:cxn>
              </a:cxnLst>
              <a:rect l="0" t="0" r="r" b="b"/>
              <a:pathLst>
                <a:path w="436" h="278">
                  <a:moveTo>
                    <a:pt x="0" y="0"/>
                  </a:moveTo>
                  <a:lnTo>
                    <a:pt x="436" y="0"/>
                  </a:lnTo>
                  <a:lnTo>
                    <a:pt x="436" y="278"/>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9" name="Freeform 214"/>
            <p:cNvSpPr>
              <a:spLocks/>
            </p:cNvSpPr>
            <p:nvPr/>
          </p:nvSpPr>
          <p:spPr bwMode="auto">
            <a:xfrm>
              <a:off x="7016756" y="2629132"/>
              <a:ext cx="127909" cy="129528"/>
            </a:xfrm>
            <a:custGeom>
              <a:avLst/>
              <a:gdLst>
                <a:gd name="T0" fmla="*/ 0 w 171"/>
                <a:gd name="T1" fmla="*/ 85 h 171"/>
                <a:gd name="T2" fmla="*/ 171 w 171"/>
                <a:gd name="T3" fmla="*/ 0 h 171"/>
                <a:gd name="T4" fmla="*/ 171 w 171"/>
                <a:gd name="T5" fmla="*/ 171 h 171"/>
                <a:gd name="T6" fmla="*/ 0 w 171"/>
                <a:gd name="T7" fmla="*/ 85 h 171"/>
              </a:gdLst>
              <a:ahLst/>
              <a:cxnLst>
                <a:cxn ang="0">
                  <a:pos x="T0" y="T1"/>
                </a:cxn>
                <a:cxn ang="0">
                  <a:pos x="T2" y="T3"/>
                </a:cxn>
                <a:cxn ang="0">
                  <a:pos x="T4" y="T5"/>
                </a:cxn>
                <a:cxn ang="0">
                  <a:pos x="T6" y="T7"/>
                </a:cxn>
              </a:cxnLst>
              <a:rect l="0" t="0" r="r" b="b"/>
              <a:pathLst>
                <a:path w="171" h="171">
                  <a:moveTo>
                    <a:pt x="0" y="85"/>
                  </a:moveTo>
                  <a:lnTo>
                    <a:pt x="171" y="0"/>
                  </a:lnTo>
                  <a:cubicBezTo>
                    <a:pt x="144" y="54"/>
                    <a:pt x="144" y="117"/>
                    <a:pt x="171" y="171"/>
                  </a:cubicBezTo>
                  <a:lnTo>
                    <a:pt x="0" y="85"/>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0" name="Freeform 215"/>
            <p:cNvSpPr>
              <a:spLocks/>
            </p:cNvSpPr>
            <p:nvPr/>
          </p:nvSpPr>
          <p:spPr bwMode="auto">
            <a:xfrm>
              <a:off x="7755067" y="3113245"/>
              <a:ext cx="129528" cy="129528"/>
            </a:xfrm>
            <a:custGeom>
              <a:avLst/>
              <a:gdLst>
                <a:gd name="T0" fmla="*/ 86 w 172"/>
                <a:gd name="T1" fmla="*/ 171 h 171"/>
                <a:gd name="T2" fmla="*/ 0 w 172"/>
                <a:gd name="T3" fmla="*/ 0 h 171"/>
                <a:gd name="T4" fmla="*/ 172 w 172"/>
                <a:gd name="T5" fmla="*/ 0 h 171"/>
                <a:gd name="T6" fmla="*/ 86 w 172"/>
                <a:gd name="T7" fmla="*/ 171 h 171"/>
              </a:gdLst>
              <a:ahLst/>
              <a:cxnLst>
                <a:cxn ang="0">
                  <a:pos x="T0" y="T1"/>
                </a:cxn>
                <a:cxn ang="0">
                  <a:pos x="T2" y="T3"/>
                </a:cxn>
                <a:cxn ang="0">
                  <a:pos x="T4" y="T5"/>
                </a:cxn>
                <a:cxn ang="0">
                  <a:pos x="T6" y="T7"/>
                </a:cxn>
              </a:cxnLst>
              <a:rect l="0" t="0" r="r" b="b"/>
              <a:pathLst>
                <a:path w="172" h="171">
                  <a:moveTo>
                    <a:pt x="86" y="171"/>
                  </a:moveTo>
                  <a:lnTo>
                    <a:pt x="0" y="0"/>
                  </a:lnTo>
                  <a:cubicBezTo>
                    <a:pt x="54" y="27"/>
                    <a:pt x="118" y="27"/>
                    <a:pt x="172" y="0"/>
                  </a:cubicBezTo>
                  <a:lnTo>
                    <a:pt x="86" y="171"/>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1" name="Freeform 216"/>
            <p:cNvSpPr>
              <a:spLocks/>
            </p:cNvSpPr>
            <p:nvPr/>
          </p:nvSpPr>
          <p:spPr bwMode="auto">
            <a:xfrm>
              <a:off x="5729569" y="2693896"/>
              <a:ext cx="786884" cy="539162"/>
            </a:xfrm>
            <a:custGeom>
              <a:avLst/>
              <a:gdLst>
                <a:gd name="T0" fmla="*/ 486 w 486"/>
                <a:gd name="T1" fmla="*/ 0 h 333"/>
                <a:gd name="T2" fmla="*/ 0 w 486"/>
                <a:gd name="T3" fmla="*/ 0 h 333"/>
                <a:gd name="T4" fmla="*/ 0 w 486"/>
                <a:gd name="T5" fmla="*/ 333 h 333"/>
              </a:gdLst>
              <a:ahLst/>
              <a:cxnLst>
                <a:cxn ang="0">
                  <a:pos x="T0" y="T1"/>
                </a:cxn>
                <a:cxn ang="0">
                  <a:pos x="T2" y="T3"/>
                </a:cxn>
                <a:cxn ang="0">
                  <a:pos x="T4" y="T5"/>
                </a:cxn>
              </a:cxnLst>
              <a:rect l="0" t="0" r="r" b="b"/>
              <a:pathLst>
                <a:path w="486" h="333">
                  <a:moveTo>
                    <a:pt x="486" y="0"/>
                  </a:moveTo>
                  <a:lnTo>
                    <a:pt x="0" y="0"/>
                  </a:lnTo>
                  <a:lnTo>
                    <a:pt x="0" y="333"/>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2" name="Line 217"/>
            <p:cNvSpPr>
              <a:spLocks noChangeShapeType="1"/>
            </p:cNvSpPr>
            <p:nvPr/>
          </p:nvSpPr>
          <p:spPr bwMode="auto">
            <a:xfrm flipV="1">
              <a:off x="6770653" y="3302680"/>
              <a:ext cx="0" cy="79498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3" name="Freeform 218"/>
            <p:cNvSpPr>
              <a:spLocks/>
            </p:cNvSpPr>
            <p:nvPr/>
          </p:nvSpPr>
          <p:spPr bwMode="auto">
            <a:xfrm>
              <a:off x="6705889" y="3203914"/>
              <a:ext cx="129528" cy="129528"/>
            </a:xfrm>
            <a:custGeom>
              <a:avLst/>
              <a:gdLst>
                <a:gd name="T0" fmla="*/ 86 w 172"/>
                <a:gd name="T1" fmla="*/ 0 h 172"/>
                <a:gd name="T2" fmla="*/ 172 w 172"/>
                <a:gd name="T3" fmla="*/ 172 h 172"/>
                <a:gd name="T4" fmla="*/ 0 w 172"/>
                <a:gd name="T5" fmla="*/ 172 h 172"/>
                <a:gd name="T6" fmla="*/ 86 w 172"/>
                <a:gd name="T7" fmla="*/ 0 h 172"/>
              </a:gdLst>
              <a:ahLst/>
              <a:cxnLst>
                <a:cxn ang="0">
                  <a:pos x="T0" y="T1"/>
                </a:cxn>
                <a:cxn ang="0">
                  <a:pos x="T2" y="T3"/>
                </a:cxn>
                <a:cxn ang="0">
                  <a:pos x="T4" y="T5"/>
                </a:cxn>
                <a:cxn ang="0">
                  <a:pos x="T6" y="T7"/>
                </a:cxn>
              </a:cxnLst>
              <a:rect l="0" t="0" r="r" b="b"/>
              <a:pathLst>
                <a:path w="172" h="172">
                  <a:moveTo>
                    <a:pt x="86" y="0"/>
                  </a:moveTo>
                  <a:lnTo>
                    <a:pt x="172" y="172"/>
                  </a:lnTo>
                  <a:cubicBezTo>
                    <a:pt x="118" y="145"/>
                    <a:pt x="54" y="145"/>
                    <a:pt x="0" y="172"/>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4" name="Freeform 234"/>
            <p:cNvSpPr>
              <a:spLocks/>
            </p:cNvSpPr>
            <p:nvPr/>
          </p:nvSpPr>
          <p:spPr bwMode="auto">
            <a:xfrm>
              <a:off x="3487112" y="2693897"/>
              <a:ext cx="3029341" cy="1313093"/>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5" name="Freeform 235"/>
            <p:cNvSpPr>
              <a:spLocks/>
            </p:cNvSpPr>
            <p:nvPr/>
          </p:nvSpPr>
          <p:spPr bwMode="auto">
            <a:xfrm>
              <a:off x="3422348" y="3974607"/>
              <a:ext cx="129528" cy="129528"/>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56" name="Group 55"/>
            <p:cNvGrpSpPr/>
            <p:nvPr/>
          </p:nvGrpSpPr>
          <p:grpSpPr>
            <a:xfrm>
              <a:off x="4261043" y="4104136"/>
              <a:ext cx="654117" cy="508398"/>
              <a:chOff x="1107857" y="-3310276"/>
              <a:chExt cx="641349" cy="498475"/>
            </a:xfrm>
            <a:solidFill>
              <a:schemeClr val="tx1"/>
            </a:solidFill>
          </p:grpSpPr>
          <p:sp>
            <p:nvSpPr>
              <p:cNvPr id="57"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8"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9"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0"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61" name="Rectangle 240"/>
            <p:cNvSpPr>
              <a:spLocks noChangeArrowheads="1"/>
            </p:cNvSpPr>
            <p:nvPr/>
          </p:nvSpPr>
          <p:spPr bwMode="auto">
            <a:xfrm>
              <a:off x="4063513" y="4619010"/>
              <a:ext cx="1070869"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Stream Analytics</a:t>
              </a:r>
              <a:endParaRPr lang="en-US" altLang="en-US" sz="1836"/>
            </a:p>
          </p:txBody>
        </p:sp>
        <p:sp>
          <p:nvSpPr>
            <p:cNvPr id="62" name="Line 241"/>
            <p:cNvSpPr>
              <a:spLocks noChangeShapeType="1"/>
            </p:cNvSpPr>
            <p:nvPr/>
          </p:nvSpPr>
          <p:spPr bwMode="auto">
            <a:xfrm>
              <a:off x="4932971" y="4358334"/>
              <a:ext cx="435538"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3" name="Freeform 242"/>
            <p:cNvSpPr>
              <a:spLocks/>
            </p:cNvSpPr>
            <p:nvPr/>
          </p:nvSpPr>
          <p:spPr bwMode="auto">
            <a:xfrm>
              <a:off x="5336128"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64" name="Group 63"/>
            <p:cNvGrpSpPr/>
            <p:nvPr/>
          </p:nvGrpSpPr>
          <p:grpSpPr>
            <a:xfrm>
              <a:off x="8982347" y="4115469"/>
              <a:ext cx="433920" cy="435539"/>
              <a:chOff x="5737007" y="-3299164"/>
              <a:chExt cx="425450" cy="427038"/>
            </a:xfrm>
            <a:solidFill>
              <a:schemeClr val="tx1"/>
            </a:solidFill>
          </p:grpSpPr>
          <p:sp>
            <p:nvSpPr>
              <p:cNvPr id="65"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6" name="Oval 249"/>
              <p:cNvSpPr>
                <a:spLocks noChangeArrowheads="1"/>
              </p:cNvSpPr>
              <p:nvPr/>
            </p:nvSpPr>
            <p:spPr bwMode="auto">
              <a:xfrm>
                <a:off x="5937032" y="-3132476"/>
                <a:ext cx="60325" cy="60325"/>
              </a:xfrm>
              <a:prstGeom prst="ellipse">
                <a:avLst/>
              </a:pr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67" name="Rectangle 250"/>
            <p:cNvSpPr>
              <a:spLocks noChangeArrowheads="1"/>
            </p:cNvSpPr>
            <p:nvPr/>
          </p:nvSpPr>
          <p:spPr bwMode="auto">
            <a:xfrm>
              <a:off x="8817199" y="4565579"/>
              <a:ext cx="716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Logic Apps</a:t>
              </a:r>
              <a:endParaRPr lang="en-US" altLang="en-US" sz="1836"/>
            </a:p>
          </p:txBody>
        </p:sp>
        <p:sp>
          <p:nvSpPr>
            <p:cNvPr id="68" name="Line 251"/>
            <p:cNvSpPr>
              <a:spLocks noChangeShapeType="1"/>
            </p:cNvSpPr>
            <p:nvPr/>
          </p:nvSpPr>
          <p:spPr bwMode="auto">
            <a:xfrm>
              <a:off x="7016756" y="4334048"/>
              <a:ext cx="1857111"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9" name="Freeform 252"/>
            <p:cNvSpPr>
              <a:spLocks/>
            </p:cNvSpPr>
            <p:nvPr/>
          </p:nvSpPr>
          <p:spPr bwMode="auto">
            <a:xfrm>
              <a:off x="8841485" y="4269284"/>
              <a:ext cx="129528"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70" name="Group 69"/>
            <p:cNvGrpSpPr/>
            <p:nvPr/>
          </p:nvGrpSpPr>
          <p:grpSpPr>
            <a:xfrm>
              <a:off x="7573728" y="5078836"/>
              <a:ext cx="488969" cy="495446"/>
              <a:chOff x="7646253" y="4979703"/>
              <a:chExt cx="479425" cy="485775"/>
            </a:xfrm>
            <a:solidFill>
              <a:schemeClr val="tx1"/>
            </a:solidFill>
          </p:grpSpPr>
          <p:sp>
            <p:nvSpPr>
              <p:cNvPr id="71" name="Freeform 253"/>
              <p:cNvSpPr>
                <a:spLocks/>
              </p:cNvSpPr>
              <p:nvPr/>
            </p:nvSpPr>
            <p:spPr bwMode="auto">
              <a:xfrm>
                <a:off x="7789128" y="5165440"/>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2" name="Freeform 254"/>
              <p:cNvSpPr>
                <a:spLocks/>
              </p:cNvSpPr>
              <p:nvPr/>
            </p:nvSpPr>
            <p:spPr bwMode="auto">
              <a:xfrm>
                <a:off x="7893903" y="5163853"/>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3" name="Freeform 255"/>
              <p:cNvSpPr>
                <a:spLocks noEditPoints="1"/>
              </p:cNvSpPr>
              <p:nvPr/>
            </p:nvSpPr>
            <p:spPr bwMode="auto">
              <a:xfrm>
                <a:off x="7646253" y="4979703"/>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74" name="Rectangle 256"/>
            <p:cNvSpPr>
              <a:spLocks noChangeArrowheads="1"/>
            </p:cNvSpPr>
            <p:nvPr/>
          </p:nvSpPr>
          <p:spPr bwMode="auto">
            <a:xfrm>
              <a:off x="7640110" y="5634187"/>
              <a:ext cx="413634"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Azure </a:t>
              </a:r>
              <a:endParaRPr lang="en-US" altLang="en-US" sz="1836"/>
            </a:p>
          </p:txBody>
        </p:sp>
        <p:sp>
          <p:nvSpPr>
            <p:cNvPr id="75" name="Rectangle 257"/>
            <p:cNvSpPr>
              <a:spLocks noChangeArrowheads="1"/>
            </p:cNvSpPr>
            <p:nvPr/>
          </p:nvSpPr>
          <p:spPr bwMode="auto">
            <a:xfrm>
              <a:off x="7316290" y="5810670"/>
              <a:ext cx="1025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Active Directory</a:t>
              </a:r>
              <a:endParaRPr lang="en-US" altLang="en-US" sz="1836"/>
            </a:p>
          </p:txBody>
        </p:sp>
        <p:sp>
          <p:nvSpPr>
            <p:cNvPr id="76" name="Rectangle 260"/>
            <p:cNvSpPr>
              <a:spLocks noChangeArrowheads="1"/>
            </p:cNvSpPr>
            <p:nvPr/>
          </p:nvSpPr>
          <p:spPr bwMode="auto">
            <a:xfrm>
              <a:off x="3257199" y="4636820"/>
              <a:ext cx="518268"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err="1">
                  <a:latin typeface="Segoe UI" panose="020B0502040204020203" pitchFamily="34" charset="0"/>
                </a:rPr>
                <a:t>IoT</a:t>
              </a:r>
              <a:r>
                <a:rPr lang="en-US" altLang="en-US" sz="1122" dirty="0">
                  <a:latin typeface="Segoe UI" panose="020B0502040204020203" pitchFamily="34" charset="0"/>
                </a:rPr>
                <a:t> Hub</a:t>
              </a:r>
              <a:endParaRPr lang="en-US" altLang="en-US" sz="1836" dirty="0"/>
            </a:p>
          </p:txBody>
        </p:sp>
        <p:grpSp>
          <p:nvGrpSpPr>
            <p:cNvPr id="77" name="Group 76"/>
            <p:cNvGrpSpPr/>
            <p:nvPr/>
          </p:nvGrpSpPr>
          <p:grpSpPr>
            <a:xfrm>
              <a:off x="6511596" y="4104136"/>
              <a:ext cx="518113" cy="458207"/>
              <a:chOff x="3314482" y="-3310276"/>
              <a:chExt cx="508000" cy="449263"/>
            </a:xfrm>
            <a:solidFill>
              <a:schemeClr val="tx1"/>
            </a:solidFill>
          </p:grpSpPr>
          <p:sp>
            <p:nvSpPr>
              <p:cNvPr id="78"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9"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0"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1"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2"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3"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4"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5"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6"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7"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8"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9"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0"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1"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92" name="Rectangle 275"/>
            <p:cNvSpPr>
              <a:spLocks noChangeArrowheads="1"/>
            </p:cNvSpPr>
            <p:nvPr/>
          </p:nvSpPr>
          <p:spPr bwMode="auto">
            <a:xfrm>
              <a:off x="6466262" y="4575294"/>
              <a:ext cx="62944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Web Jobs</a:t>
              </a:r>
              <a:endParaRPr lang="en-US" altLang="en-US" sz="1836" dirty="0"/>
            </a:p>
          </p:txBody>
        </p:sp>
        <p:sp>
          <p:nvSpPr>
            <p:cNvPr id="93" name="Rectangle 287"/>
            <p:cNvSpPr>
              <a:spLocks noChangeArrowheads="1"/>
            </p:cNvSpPr>
            <p:nvPr/>
          </p:nvSpPr>
          <p:spPr bwMode="auto">
            <a:xfrm>
              <a:off x="8633646" y="3011118"/>
              <a:ext cx="565680"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solidFill>
                    <a:srgbClr val="0070C0"/>
                  </a:solidFill>
                  <a:latin typeface="Segoe UI" panose="020B0502040204020203" pitchFamily="34" charset="0"/>
                </a:rPr>
                <a:t>Power BI</a:t>
              </a:r>
              <a:endParaRPr lang="en-US" altLang="en-US" sz="1836" dirty="0">
                <a:solidFill>
                  <a:prstClr val="black"/>
                </a:solidFill>
              </a:endParaRPr>
            </a:p>
          </p:txBody>
        </p:sp>
        <p:sp>
          <p:nvSpPr>
            <p:cNvPr id="94" name="Rectangle 93"/>
            <p:cNvSpPr/>
            <p:nvPr>
              <p:custDataLst>
                <p:tags r:id="rId1"/>
              </p:custDataLst>
            </p:nvPr>
          </p:nvSpPr>
          <p:spPr bwMode="auto">
            <a:xfrm>
              <a:off x="8638684" y="2425056"/>
              <a:ext cx="544157" cy="544157"/>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defTabSz="951028" fontAlgn="base">
                <a:spcBef>
                  <a:spcPct val="0"/>
                </a:spcBef>
                <a:spcAft>
                  <a:spcPct val="0"/>
                </a:spcAft>
                <a:defRPr/>
              </a:pPr>
              <a:endParaRPr lang="en-US" sz="1530" dirty="0">
                <a:gradFill flip="none" rotWithShape="1">
                  <a:gsLst>
                    <a:gs pos="5417">
                      <a:srgbClr val="FFFFFF"/>
                    </a:gs>
                    <a:gs pos="100000">
                      <a:srgbClr val="FFFFFF"/>
                    </a:gs>
                  </a:gsLst>
                  <a:lin ang="5400000" scaled="0"/>
                  <a:tileRect/>
                </a:gradFill>
                <a:latin typeface="Segoe UI"/>
              </a:endParaRPr>
            </a:p>
          </p:txBody>
        </p:sp>
        <p:grpSp>
          <p:nvGrpSpPr>
            <p:cNvPr id="95" name="Group 94"/>
            <p:cNvGrpSpPr/>
            <p:nvPr/>
          </p:nvGrpSpPr>
          <p:grpSpPr>
            <a:xfrm>
              <a:off x="8773506" y="2565162"/>
              <a:ext cx="274515" cy="285888"/>
              <a:chOff x="11472827" y="4545788"/>
              <a:chExt cx="280728" cy="284825"/>
            </a:xfrm>
          </p:grpSpPr>
          <p:sp>
            <p:nvSpPr>
              <p:cNvPr id="96" name="Rounded Rectangle 95"/>
              <p:cNvSpPr/>
              <p:nvPr/>
            </p:nvSpPr>
            <p:spPr bwMode="auto">
              <a:xfrm>
                <a:off x="11472827" y="4699141"/>
                <a:ext cx="35603" cy="80649"/>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97" name="Rounded Rectangle 96"/>
              <p:cNvSpPr/>
              <p:nvPr/>
            </p:nvSpPr>
            <p:spPr bwMode="auto">
              <a:xfrm>
                <a:off x="11527518" y="4680314"/>
                <a:ext cx="35603" cy="111152"/>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98" name="Rounded Rectangle 97"/>
              <p:cNvSpPr/>
              <p:nvPr/>
            </p:nvSpPr>
            <p:spPr bwMode="auto">
              <a:xfrm>
                <a:off x="11581398" y="4660852"/>
                <a:ext cx="35603" cy="151148"/>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99" name="Rounded Rectangle 98"/>
              <p:cNvSpPr/>
              <p:nvPr/>
            </p:nvSpPr>
            <p:spPr bwMode="auto">
              <a:xfrm>
                <a:off x="11637498" y="4643936"/>
                <a:ext cx="35603" cy="186677"/>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100" name="Freeform 99"/>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12700" cap="rnd">
                <a:solidFill>
                  <a:srgbClr val="02162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prstClr val="white"/>
                  </a:solidFill>
                  <a:latin typeface="Segoe UI"/>
                </a:endParaRPr>
              </a:p>
            </p:txBody>
          </p:sp>
        </p:grpSp>
      </p:grpSp>
      <p:sp>
        <p:nvSpPr>
          <p:cNvPr id="102" name="TextBox 101"/>
          <p:cNvSpPr txBox="1"/>
          <p:nvPr/>
        </p:nvSpPr>
        <p:spPr>
          <a:xfrm>
            <a:off x="7317020" y="1432953"/>
            <a:ext cx="4946675" cy="2674578"/>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Gateway: device connection point</a:t>
            </a:r>
          </a:p>
          <a:p>
            <a:pPr>
              <a:lnSpc>
                <a:spcPct val="90000"/>
              </a:lnSpc>
              <a:spcAft>
                <a:spcPts val="600"/>
              </a:spcAft>
            </a:pPr>
            <a:r>
              <a:rPr lang="en-US" sz="2400" dirty="0">
                <a:gradFill>
                  <a:gsLst>
                    <a:gs pos="2917">
                      <a:schemeClr val="tx1"/>
                    </a:gs>
                    <a:gs pos="30000">
                      <a:schemeClr val="tx1"/>
                    </a:gs>
                  </a:gsLst>
                  <a:lin ang="5400000" scaled="0"/>
                </a:gradFill>
              </a:rPr>
              <a:t>Cold analytics: raw data</a:t>
            </a:r>
          </a:p>
          <a:p>
            <a:pPr>
              <a:lnSpc>
                <a:spcPct val="90000"/>
              </a:lnSpc>
              <a:spcAft>
                <a:spcPts val="600"/>
              </a:spcAft>
            </a:pPr>
            <a:r>
              <a:rPr lang="en-US" sz="2400" dirty="0">
                <a:gradFill>
                  <a:gsLst>
                    <a:gs pos="2917">
                      <a:schemeClr val="tx1"/>
                    </a:gs>
                    <a:gs pos="30000">
                      <a:schemeClr val="tx1"/>
                    </a:gs>
                  </a:gsLst>
                  <a:lin ang="5400000" scaled="0"/>
                </a:gradFill>
              </a:rPr>
              <a:t>Hot analytics: summarized data</a:t>
            </a:r>
          </a:p>
          <a:p>
            <a:pPr>
              <a:lnSpc>
                <a:spcPct val="90000"/>
              </a:lnSpc>
              <a:spcAft>
                <a:spcPts val="600"/>
              </a:spcAft>
            </a:pPr>
            <a:r>
              <a:rPr lang="en-US" sz="2400" dirty="0">
                <a:gradFill>
                  <a:gsLst>
                    <a:gs pos="2917">
                      <a:schemeClr val="tx1"/>
                    </a:gs>
                    <a:gs pos="30000">
                      <a:schemeClr val="tx1"/>
                    </a:gs>
                  </a:gsLst>
                  <a:lin ang="5400000" scaled="0"/>
                </a:gradFill>
              </a:rPr>
              <a:t>Commands: C2D requests</a:t>
            </a:r>
          </a:p>
          <a:p>
            <a:pPr>
              <a:lnSpc>
                <a:spcPct val="90000"/>
              </a:lnSpc>
              <a:spcAft>
                <a:spcPts val="600"/>
              </a:spcAft>
            </a:pPr>
            <a:r>
              <a:rPr lang="en-US" sz="2400" dirty="0">
                <a:gradFill>
                  <a:gsLst>
                    <a:gs pos="2917">
                      <a:schemeClr val="tx1"/>
                    </a:gs>
                    <a:gs pos="30000">
                      <a:schemeClr val="tx1"/>
                    </a:gs>
                  </a:gsLst>
                  <a:lin ang="5400000" scaled="0"/>
                </a:gradFill>
              </a:rPr>
              <a:t>Actions: business logic</a:t>
            </a:r>
          </a:p>
          <a:p>
            <a:pPr>
              <a:lnSpc>
                <a:spcPct val="90000"/>
              </a:lnSpc>
              <a:spcAft>
                <a:spcPts val="600"/>
              </a:spcAft>
            </a:pPr>
            <a:r>
              <a:rPr lang="en-US" sz="2400" dirty="0">
                <a:gradFill>
                  <a:gsLst>
                    <a:gs pos="2917">
                      <a:schemeClr val="tx1"/>
                    </a:gs>
                    <a:gs pos="30000">
                      <a:schemeClr val="tx1"/>
                    </a:gs>
                  </a:gsLst>
                  <a:lin ang="5400000" scaled="0"/>
                </a:gradFill>
              </a:rPr>
              <a:t>Registry: identity + device</a:t>
            </a:r>
          </a:p>
        </p:txBody>
      </p:sp>
      <p:sp>
        <p:nvSpPr>
          <p:cNvPr id="103" name="Oval 102"/>
          <p:cNvSpPr/>
          <p:nvPr/>
        </p:nvSpPr>
        <p:spPr bwMode="auto">
          <a:xfrm>
            <a:off x="293847" y="3273667"/>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4" name="Oval 103"/>
          <p:cNvSpPr/>
          <p:nvPr/>
        </p:nvSpPr>
        <p:spPr bwMode="auto">
          <a:xfrm>
            <a:off x="1373064" y="3297413"/>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Oval 104"/>
          <p:cNvSpPr/>
          <p:nvPr/>
        </p:nvSpPr>
        <p:spPr bwMode="auto">
          <a:xfrm>
            <a:off x="2509650" y="2399884"/>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Oval 105"/>
          <p:cNvSpPr/>
          <p:nvPr/>
        </p:nvSpPr>
        <p:spPr bwMode="auto">
          <a:xfrm>
            <a:off x="3555960" y="1610515"/>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Oval 106"/>
          <p:cNvSpPr/>
          <p:nvPr/>
        </p:nvSpPr>
        <p:spPr bwMode="auto">
          <a:xfrm>
            <a:off x="3563665" y="3297413"/>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Oval 107"/>
          <p:cNvSpPr/>
          <p:nvPr/>
        </p:nvSpPr>
        <p:spPr bwMode="auto">
          <a:xfrm>
            <a:off x="5970937" y="3291939"/>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p:cNvSpPr/>
          <p:nvPr/>
        </p:nvSpPr>
        <p:spPr bwMode="auto">
          <a:xfrm>
            <a:off x="4609697" y="2413288"/>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652312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
                                            <p:txEl>
                                              <p:pRg st="1" end="1"/>
                                            </p:txEl>
                                          </p:spTgt>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103"/>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0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2">
                                            <p:txEl>
                                              <p:pRg st="3" end="3"/>
                                            </p:txEl>
                                          </p:spTgt>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0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05"/>
                                        </p:tgtEl>
                                        <p:attrNameLst>
                                          <p:attrName>style.visibility</p:attrName>
                                        </p:attrNameLst>
                                      </p:cBhvr>
                                      <p:to>
                                        <p:strVal val="hidden"/>
                                      </p:to>
                                    </p:set>
                                  </p:childTnLst>
                                </p:cTn>
                              </p:par>
                              <p:par>
                                <p:cTn id="33" presetID="1" presetClass="entr" presetSubtype="0" fill="hold" grpId="3" nodeType="withEffect">
                                  <p:stCondLst>
                                    <p:cond delay="0"/>
                                  </p:stCondLst>
                                  <p:childTnLst>
                                    <p:set>
                                      <p:cBhvr>
                                        <p:cTn id="34" dur="1" fill="hold">
                                          <p:stCondLst>
                                            <p:cond delay="0"/>
                                          </p:stCondLst>
                                        </p:cTn>
                                        <p:tgtEl>
                                          <p:spTgt spid="10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2">
                                            <p:txEl>
                                              <p:pRg st="4" end="4"/>
                                            </p:txEl>
                                          </p:spTgt>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106"/>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0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8"/>
                                        </p:tgtEl>
                                        <p:attrNameLst>
                                          <p:attrName>style.visibility</p:attrName>
                                        </p:attrNameLst>
                                      </p:cBhvr>
                                      <p:to>
                                        <p:strVal val="visible"/>
                                      </p:to>
                                    </p:set>
                                  </p:childTnLst>
                                </p:cTn>
                              </p:par>
                              <p:par>
                                <p:cTn id="45" presetID="1" presetClass="exit" presetSubtype="0" fill="hold" grpId="4" nodeType="withEffect">
                                  <p:stCondLst>
                                    <p:cond delay="0"/>
                                  </p:stCondLst>
                                  <p:childTnLst>
                                    <p:set>
                                      <p:cBhvr>
                                        <p:cTn id="46" dur="1" fill="hold">
                                          <p:stCondLst>
                                            <p:cond delay="0"/>
                                          </p:stCondLst>
                                        </p:cTn>
                                        <p:tgtEl>
                                          <p:spTgt spid="10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2">
                                            <p:txEl>
                                              <p:pRg st="5" end="5"/>
                                            </p:txEl>
                                          </p:spTgt>
                                        </p:tgtEl>
                                        <p:attrNameLst>
                                          <p:attrName>style.visibility</p:attrName>
                                        </p:attrNameLst>
                                      </p:cBhvr>
                                      <p:to>
                                        <p:strVal val="visible"/>
                                      </p:to>
                                    </p:set>
                                  </p:childTnLst>
                                </p:cTn>
                              </p:par>
                              <p:par>
                                <p:cTn id="51" presetID="1" presetClass="exit" presetSubtype="0" fill="hold" grpId="1" nodeType="withEffect">
                                  <p:stCondLst>
                                    <p:cond delay="0"/>
                                  </p:stCondLst>
                                  <p:childTnLst>
                                    <p:set>
                                      <p:cBhvr>
                                        <p:cTn id="52" dur="1" fill="hold">
                                          <p:stCondLst>
                                            <p:cond delay="0"/>
                                          </p:stCondLst>
                                        </p:cTn>
                                        <p:tgtEl>
                                          <p:spTgt spid="107"/>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08"/>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09"/>
                                        </p:tgtEl>
                                        <p:attrNameLst>
                                          <p:attrName>style.visibility</p:attrName>
                                        </p:attrNameLst>
                                      </p:cBhvr>
                                      <p:to>
                                        <p:strVal val="visible"/>
                                      </p:to>
                                    </p:set>
                                  </p:childTnLst>
                                </p:cTn>
                              </p:par>
                              <p:par>
                                <p:cTn id="57" presetID="1" presetClass="entr" presetSubtype="0" fill="hold" grpId="5" nodeType="withEffect">
                                  <p:stCondLst>
                                    <p:cond delay="0"/>
                                  </p:stCondLst>
                                  <p:childTnLst>
                                    <p:set>
                                      <p:cBhvr>
                                        <p:cTn id="58"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3" grpId="1" animBg="1"/>
      <p:bldP spid="103" grpId="3" animBg="1"/>
      <p:bldP spid="103" grpId="4" animBg="1"/>
      <p:bldP spid="103" grpId="5"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p>
        </p:txBody>
      </p:sp>
      <p:sp>
        <p:nvSpPr>
          <p:cNvPr id="4" name="Rectangle 3"/>
          <p:cNvSpPr/>
          <p:nvPr/>
        </p:nvSpPr>
        <p:spPr>
          <a:xfrm>
            <a:off x="403336" y="2844995"/>
            <a:ext cx="932603" cy="916471"/>
          </a:xfrm>
          <a:prstGeom prst="rect">
            <a:avLst/>
          </a:prstGeom>
          <a:solidFill>
            <a:schemeClr val="accent4"/>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Segoe UI" panose="020B0502040204020203" pitchFamily="34" charset="0"/>
                <a:cs typeface="Segoe UI" panose="020B0502040204020203" pitchFamily="34" charset="0"/>
              </a:rPr>
              <a:t>C# simulator</a:t>
            </a:r>
          </a:p>
        </p:txBody>
      </p:sp>
      <p:sp>
        <p:nvSpPr>
          <p:cNvPr id="5" name="Rectangle 4"/>
          <p:cNvSpPr/>
          <p:nvPr/>
        </p:nvSpPr>
        <p:spPr>
          <a:xfrm>
            <a:off x="2424711" y="1859551"/>
            <a:ext cx="932603" cy="2887358"/>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latin typeface="Segoe UI" panose="020B0502040204020203" pitchFamily="34" charset="0"/>
                <a:cs typeface="Segoe UI" panose="020B0502040204020203" pitchFamily="34" charset="0"/>
              </a:rPr>
              <a:t>IoT</a:t>
            </a:r>
            <a:r>
              <a:rPr lang="en-US" sz="1400" dirty="0">
                <a:latin typeface="Segoe UI" panose="020B0502040204020203" pitchFamily="34" charset="0"/>
                <a:cs typeface="Segoe UI" panose="020B0502040204020203" pitchFamily="34" charset="0"/>
              </a:rPr>
              <a:t> Hub</a:t>
            </a:r>
          </a:p>
        </p:txBody>
      </p:sp>
      <p:sp>
        <p:nvSpPr>
          <p:cNvPr id="6" name="Rectangle 5"/>
          <p:cNvSpPr/>
          <p:nvPr/>
        </p:nvSpPr>
        <p:spPr>
          <a:xfrm>
            <a:off x="4229552" y="1876512"/>
            <a:ext cx="1711227" cy="23721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22" dirty="0">
                <a:latin typeface="Segoe UI" panose="020B0502040204020203" pitchFamily="34" charset="0"/>
                <a:cs typeface="Segoe UI" panose="020B0502040204020203" pitchFamily="34" charset="0"/>
              </a:rPr>
              <a:t>Azure Stream Analytics</a:t>
            </a:r>
          </a:p>
        </p:txBody>
      </p:sp>
      <p:sp>
        <p:nvSpPr>
          <p:cNvPr id="7" name="Rectangle 6"/>
          <p:cNvSpPr/>
          <p:nvPr/>
        </p:nvSpPr>
        <p:spPr>
          <a:xfrm>
            <a:off x="4400240" y="2297418"/>
            <a:ext cx="1369852" cy="51932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latin typeface="Segoe UI" panose="020B0502040204020203" pitchFamily="34" charset="0"/>
                <a:cs typeface="Segoe UI" panose="020B0502040204020203" pitchFamily="34" charset="0"/>
              </a:rPr>
              <a:t>Telemetry Job</a:t>
            </a:r>
          </a:p>
        </p:txBody>
      </p:sp>
      <p:sp>
        <p:nvSpPr>
          <p:cNvPr id="8" name="Rectangle 7"/>
          <p:cNvSpPr/>
          <p:nvPr/>
        </p:nvSpPr>
        <p:spPr>
          <a:xfrm>
            <a:off x="4400240" y="3565016"/>
            <a:ext cx="1369852" cy="51932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latin typeface="Segoe UI" panose="020B0502040204020203" pitchFamily="34" charset="0"/>
                <a:cs typeface="Segoe UI" panose="020B0502040204020203" pitchFamily="34" charset="0"/>
              </a:rPr>
              <a:t>Device Info Job</a:t>
            </a:r>
          </a:p>
        </p:txBody>
      </p:sp>
      <p:sp>
        <p:nvSpPr>
          <p:cNvPr id="9" name="Rectangle 8"/>
          <p:cNvSpPr/>
          <p:nvPr/>
        </p:nvSpPr>
        <p:spPr>
          <a:xfrm>
            <a:off x="4400240" y="2931217"/>
            <a:ext cx="1369852" cy="51932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latin typeface="Segoe UI" panose="020B0502040204020203" pitchFamily="34" charset="0"/>
                <a:cs typeface="Segoe UI" panose="020B0502040204020203" pitchFamily="34" charset="0"/>
              </a:rPr>
              <a:t>Rules Job</a:t>
            </a:r>
          </a:p>
        </p:txBody>
      </p:sp>
      <p:sp>
        <p:nvSpPr>
          <p:cNvPr id="10" name="Rectangle 9"/>
          <p:cNvSpPr/>
          <p:nvPr/>
        </p:nvSpPr>
        <p:spPr>
          <a:xfrm>
            <a:off x="7113655" y="3253784"/>
            <a:ext cx="932603" cy="6885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latin typeface="Segoe UI" panose="020B0502040204020203" pitchFamily="34" charset="0"/>
                <a:cs typeface="Segoe UI" panose="020B0502040204020203" pitchFamily="34" charset="0"/>
              </a:rPr>
              <a:t>Event Hub</a:t>
            </a:r>
          </a:p>
        </p:txBody>
      </p:sp>
      <p:sp>
        <p:nvSpPr>
          <p:cNvPr id="11" name="Rectangle 10"/>
          <p:cNvSpPr/>
          <p:nvPr/>
        </p:nvSpPr>
        <p:spPr>
          <a:xfrm>
            <a:off x="8623830" y="1759736"/>
            <a:ext cx="932603" cy="688558"/>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latin typeface="Segoe UI" panose="020B0502040204020203" pitchFamily="34" charset="0"/>
                <a:cs typeface="Segoe UI" panose="020B0502040204020203" pitchFamily="34" charset="0"/>
              </a:rPr>
              <a:t>Telemetry</a:t>
            </a:r>
          </a:p>
        </p:txBody>
      </p:sp>
      <p:sp>
        <p:nvSpPr>
          <p:cNvPr id="12" name="Rectangle 11"/>
          <p:cNvSpPr/>
          <p:nvPr/>
        </p:nvSpPr>
        <p:spPr>
          <a:xfrm>
            <a:off x="8621883" y="913537"/>
            <a:ext cx="932603" cy="688558"/>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latin typeface="Segoe UI" panose="020B0502040204020203" pitchFamily="34" charset="0"/>
                <a:cs typeface="Segoe UI" panose="020B0502040204020203" pitchFamily="34" charset="0"/>
              </a:rPr>
              <a:t>Telemetry Summary</a:t>
            </a:r>
          </a:p>
        </p:txBody>
      </p:sp>
      <p:sp>
        <p:nvSpPr>
          <p:cNvPr id="13" name="Rectangle 12"/>
          <p:cNvSpPr/>
          <p:nvPr/>
        </p:nvSpPr>
        <p:spPr>
          <a:xfrm>
            <a:off x="10505586" y="2454966"/>
            <a:ext cx="1305935" cy="1792158"/>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22" dirty="0">
                <a:latin typeface="Segoe UI" panose="020B0502040204020203" pitchFamily="34" charset="0"/>
                <a:cs typeface="Segoe UI" panose="020B0502040204020203" pitchFamily="34" charset="0"/>
              </a:rPr>
              <a:t>Web Application</a:t>
            </a:r>
          </a:p>
        </p:txBody>
      </p:sp>
      <p:sp>
        <p:nvSpPr>
          <p:cNvPr id="14" name="Rectangle 13"/>
          <p:cNvSpPr/>
          <p:nvPr/>
        </p:nvSpPr>
        <p:spPr>
          <a:xfrm>
            <a:off x="8741432" y="4776324"/>
            <a:ext cx="1305935" cy="1751899"/>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22" dirty="0">
                <a:latin typeface="Segoe UI" panose="020B0502040204020203" pitchFamily="34" charset="0"/>
                <a:cs typeface="Segoe UI" panose="020B0502040204020203" pitchFamily="34" charset="0"/>
              </a:rPr>
              <a:t>Web Job</a:t>
            </a:r>
          </a:p>
        </p:txBody>
      </p:sp>
      <p:sp>
        <p:nvSpPr>
          <p:cNvPr id="15" name="Rectangle 14"/>
          <p:cNvSpPr/>
          <p:nvPr/>
        </p:nvSpPr>
        <p:spPr>
          <a:xfrm>
            <a:off x="8940809" y="5105791"/>
            <a:ext cx="907180" cy="56444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solidFill>
                  <a:schemeClr val="tx1"/>
                </a:solidFill>
                <a:latin typeface="Segoe UI" panose="020B0502040204020203" pitchFamily="34" charset="0"/>
                <a:cs typeface="Segoe UI" panose="020B0502040204020203" pitchFamily="34" charset="0"/>
              </a:rPr>
              <a:t>Event Processor</a:t>
            </a:r>
          </a:p>
        </p:txBody>
      </p:sp>
      <p:sp>
        <p:nvSpPr>
          <p:cNvPr id="16" name="Rectangle 15"/>
          <p:cNvSpPr/>
          <p:nvPr/>
        </p:nvSpPr>
        <p:spPr>
          <a:xfrm>
            <a:off x="8940809" y="5805330"/>
            <a:ext cx="907180" cy="564442"/>
          </a:xfrm>
          <a:prstGeom prst="rect">
            <a:avLst/>
          </a:prstGeom>
          <a:solidFill>
            <a:schemeClr val="accent6">
              <a:lumMod val="20000"/>
              <a:lumOff val="80000"/>
            </a:schemeClr>
          </a:solidFill>
          <a:ln>
            <a:solidFill>
              <a:schemeClr val="accent6">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solidFill>
                  <a:schemeClr val="tx1"/>
                </a:solidFill>
                <a:latin typeface="Segoe UI" panose="020B0502040204020203" pitchFamily="34" charset="0"/>
                <a:cs typeface="Segoe UI" panose="020B0502040204020203" pitchFamily="34" charset="0"/>
              </a:rPr>
              <a:t>C# Simulator</a:t>
            </a:r>
          </a:p>
        </p:txBody>
      </p:sp>
      <p:sp>
        <p:nvSpPr>
          <p:cNvPr id="19" name="TextBox 18"/>
          <p:cNvSpPr txBox="1"/>
          <p:nvPr/>
        </p:nvSpPr>
        <p:spPr>
          <a:xfrm>
            <a:off x="1436587" y="2967528"/>
            <a:ext cx="855387" cy="266818"/>
          </a:xfrm>
          <a:prstGeom prst="rect">
            <a:avLst/>
          </a:prstGeom>
          <a:noFill/>
        </p:spPr>
        <p:txBody>
          <a:bodyPr wrap="none" rtlCol="0">
            <a:spAutoFit/>
          </a:bodyPr>
          <a:lstStyle/>
          <a:p>
            <a:r>
              <a:rPr lang="en-US" sz="1071" dirty="0">
                <a:latin typeface="Segoe UI" panose="020B0502040204020203" pitchFamily="34" charset="0"/>
                <a:cs typeface="Segoe UI" panose="020B0502040204020203" pitchFamily="34" charset="0"/>
              </a:rPr>
              <a:t>Device Info</a:t>
            </a:r>
          </a:p>
        </p:txBody>
      </p:sp>
      <p:cxnSp>
        <p:nvCxnSpPr>
          <p:cNvPr id="24" name="Elbow Connector 23"/>
          <p:cNvCxnSpPr>
            <a:stCxn id="4" idx="3"/>
            <a:endCxn id="5" idx="1"/>
          </p:cNvCxnSpPr>
          <p:nvPr/>
        </p:nvCxnSpPr>
        <p:spPr>
          <a:xfrm flipV="1">
            <a:off x="1335939" y="3303230"/>
            <a:ext cx="1088772" cy="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482749" y="3360614"/>
            <a:ext cx="785793" cy="257122"/>
          </a:xfrm>
          <a:prstGeom prst="rect">
            <a:avLst/>
          </a:prstGeom>
          <a:noFill/>
        </p:spPr>
        <p:txBody>
          <a:bodyPr wrap="none" rtlCol="0">
            <a:spAutoFit/>
          </a:bodyPr>
          <a:lstStyle/>
          <a:p>
            <a:r>
              <a:rPr lang="en-US" sz="1071" dirty="0">
                <a:latin typeface="Segoe UI" panose="020B0502040204020203" pitchFamily="34" charset="0"/>
                <a:cs typeface="Segoe UI" panose="020B0502040204020203" pitchFamily="34" charset="0"/>
              </a:rPr>
              <a:t>Telemetry</a:t>
            </a:r>
          </a:p>
        </p:txBody>
      </p:sp>
      <p:cxnSp>
        <p:nvCxnSpPr>
          <p:cNvPr id="33" name="Elbow Connector 32"/>
          <p:cNvCxnSpPr>
            <a:stCxn id="7" idx="3"/>
            <a:endCxn id="11" idx="1"/>
          </p:cNvCxnSpPr>
          <p:nvPr/>
        </p:nvCxnSpPr>
        <p:spPr>
          <a:xfrm flipV="1">
            <a:off x="5770092" y="2104016"/>
            <a:ext cx="2853738" cy="45306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7" idx="3"/>
            <a:endCxn id="12" idx="1"/>
          </p:cNvCxnSpPr>
          <p:nvPr/>
        </p:nvCxnSpPr>
        <p:spPr>
          <a:xfrm flipV="1">
            <a:off x="5770092" y="1257816"/>
            <a:ext cx="2851791" cy="129926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7548204" y="1301629"/>
            <a:ext cx="1043876" cy="257122"/>
          </a:xfrm>
          <a:prstGeom prst="rect">
            <a:avLst/>
          </a:prstGeom>
          <a:noFill/>
        </p:spPr>
        <p:txBody>
          <a:bodyPr wrap="none" rtlCol="0">
            <a:spAutoFit/>
          </a:bodyPr>
          <a:lstStyle/>
          <a:p>
            <a:r>
              <a:rPr lang="en-US" sz="1071" dirty="0" err="1">
                <a:latin typeface="Segoe UI" panose="020B0502040204020203" pitchFamily="34" charset="0"/>
                <a:cs typeface="Segoe UI" panose="020B0502040204020203" pitchFamily="34" charset="0"/>
              </a:rPr>
              <a:t>Avg</a:t>
            </a:r>
            <a:r>
              <a:rPr lang="en-US" sz="1071" dirty="0">
                <a:latin typeface="Segoe UI" panose="020B0502040204020203" pitchFamily="34" charset="0"/>
                <a:cs typeface="Segoe UI" panose="020B0502040204020203" pitchFamily="34" charset="0"/>
              </a:rPr>
              <a:t>, Min, Max</a:t>
            </a:r>
          </a:p>
        </p:txBody>
      </p:sp>
      <p:sp>
        <p:nvSpPr>
          <p:cNvPr id="37" name="TextBox 36"/>
          <p:cNvSpPr txBox="1"/>
          <p:nvPr/>
        </p:nvSpPr>
        <p:spPr>
          <a:xfrm>
            <a:off x="7846977" y="2189323"/>
            <a:ext cx="756938" cy="257122"/>
          </a:xfrm>
          <a:prstGeom prst="rect">
            <a:avLst/>
          </a:prstGeom>
          <a:noFill/>
        </p:spPr>
        <p:txBody>
          <a:bodyPr wrap="none" rtlCol="0">
            <a:spAutoFit/>
          </a:bodyPr>
          <a:lstStyle/>
          <a:p>
            <a:r>
              <a:rPr lang="en-US" sz="1071" dirty="0">
                <a:latin typeface="Segoe UI" panose="020B0502040204020203" pitchFamily="34" charset="0"/>
                <a:cs typeface="Segoe UI" panose="020B0502040204020203" pitchFamily="34" charset="0"/>
              </a:rPr>
              <a:t>Raw Data</a:t>
            </a:r>
          </a:p>
        </p:txBody>
      </p:sp>
      <p:cxnSp>
        <p:nvCxnSpPr>
          <p:cNvPr id="39" name="Elbow Connector 38"/>
          <p:cNvCxnSpPr>
            <a:stCxn id="9" idx="3"/>
            <a:endCxn id="10" idx="1"/>
          </p:cNvCxnSpPr>
          <p:nvPr/>
        </p:nvCxnSpPr>
        <p:spPr>
          <a:xfrm>
            <a:off x="5770092" y="3190879"/>
            <a:ext cx="1343563" cy="40718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10443603" y="5430103"/>
            <a:ext cx="1431661" cy="10946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22" dirty="0">
                <a:latin typeface="Segoe UI" panose="020B0502040204020203" pitchFamily="34" charset="0"/>
                <a:cs typeface="Segoe UI" panose="020B0502040204020203" pitchFamily="34" charset="0"/>
              </a:rPr>
              <a:t>Document DB</a:t>
            </a:r>
          </a:p>
        </p:txBody>
      </p:sp>
      <p:sp>
        <p:nvSpPr>
          <p:cNvPr id="42" name="Rectangle 41"/>
          <p:cNvSpPr/>
          <p:nvPr/>
        </p:nvSpPr>
        <p:spPr>
          <a:xfrm>
            <a:off x="10586404" y="5774382"/>
            <a:ext cx="1146057" cy="51230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latin typeface="Segoe UI" panose="020B0502040204020203" pitchFamily="34" charset="0"/>
                <a:cs typeface="Segoe UI" panose="020B0502040204020203" pitchFamily="34" charset="0"/>
              </a:rPr>
              <a:t>Device Registry</a:t>
            </a:r>
          </a:p>
        </p:txBody>
      </p:sp>
      <p:cxnSp>
        <p:nvCxnSpPr>
          <p:cNvPr id="44" name="Elbow Connector 43"/>
          <p:cNvCxnSpPr>
            <a:stCxn id="15" idx="3"/>
            <a:endCxn id="42" idx="1"/>
          </p:cNvCxnSpPr>
          <p:nvPr/>
        </p:nvCxnSpPr>
        <p:spPr>
          <a:xfrm>
            <a:off x="9847989" y="5388012"/>
            <a:ext cx="738415" cy="642525"/>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10704963" y="2775808"/>
            <a:ext cx="907180" cy="56444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solidFill>
                  <a:schemeClr val="tx1"/>
                </a:solidFill>
                <a:latin typeface="Segoe UI" panose="020B0502040204020203" pitchFamily="34" charset="0"/>
                <a:cs typeface="Segoe UI" panose="020B0502040204020203" pitchFamily="34" charset="0"/>
              </a:rPr>
              <a:t>Dashboard</a:t>
            </a:r>
          </a:p>
        </p:txBody>
      </p:sp>
      <p:sp>
        <p:nvSpPr>
          <p:cNvPr id="47" name="Rectangle 46"/>
          <p:cNvSpPr/>
          <p:nvPr/>
        </p:nvSpPr>
        <p:spPr>
          <a:xfrm>
            <a:off x="10704963" y="3475347"/>
            <a:ext cx="907180" cy="56444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solidFill>
                  <a:schemeClr val="tx1"/>
                </a:solidFill>
                <a:latin typeface="Segoe UI" panose="020B0502040204020203" pitchFamily="34" charset="0"/>
                <a:cs typeface="Segoe UI" panose="020B0502040204020203" pitchFamily="34" charset="0"/>
              </a:rPr>
              <a:t>Device Manager</a:t>
            </a:r>
          </a:p>
        </p:txBody>
      </p:sp>
      <p:cxnSp>
        <p:nvCxnSpPr>
          <p:cNvPr id="49" name="Elbow Connector 48"/>
          <p:cNvCxnSpPr>
            <a:stCxn id="12" idx="3"/>
            <a:endCxn id="46" idx="1"/>
          </p:cNvCxnSpPr>
          <p:nvPr/>
        </p:nvCxnSpPr>
        <p:spPr>
          <a:xfrm>
            <a:off x="9554486" y="1257816"/>
            <a:ext cx="1150477" cy="1800213"/>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p:cNvCxnSpPr>
            <a:stCxn id="11" idx="3"/>
            <a:endCxn id="46" idx="1"/>
          </p:cNvCxnSpPr>
          <p:nvPr/>
        </p:nvCxnSpPr>
        <p:spPr>
          <a:xfrm>
            <a:off x="9556433" y="2104016"/>
            <a:ext cx="1148530" cy="954013"/>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7113655" y="5044696"/>
            <a:ext cx="932603" cy="6885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latin typeface="Segoe UI" panose="020B0502040204020203" pitchFamily="34" charset="0"/>
                <a:cs typeface="Segoe UI" panose="020B0502040204020203" pitchFamily="34" charset="0"/>
              </a:rPr>
              <a:t>Event Hub</a:t>
            </a:r>
          </a:p>
        </p:txBody>
      </p:sp>
      <p:cxnSp>
        <p:nvCxnSpPr>
          <p:cNvPr id="61" name="Elbow Connector 60"/>
          <p:cNvCxnSpPr>
            <a:stCxn id="8" idx="3"/>
            <a:endCxn id="60" idx="1"/>
          </p:cNvCxnSpPr>
          <p:nvPr/>
        </p:nvCxnSpPr>
        <p:spPr>
          <a:xfrm>
            <a:off x="5770092" y="3824678"/>
            <a:ext cx="1343563" cy="156429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8629192" y="3252722"/>
            <a:ext cx="932603" cy="688558"/>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latin typeface="Segoe UI" panose="020B0502040204020203" pitchFamily="34" charset="0"/>
                <a:cs typeface="Segoe UI" panose="020B0502040204020203" pitchFamily="34" charset="0"/>
              </a:rPr>
              <a:t>Alarms</a:t>
            </a:r>
          </a:p>
        </p:txBody>
      </p:sp>
      <p:cxnSp>
        <p:nvCxnSpPr>
          <p:cNvPr id="88" name="Elbow Connector 87"/>
          <p:cNvCxnSpPr>
            <a:stCxn id="5" idx="3"/>
            <a:endCxn id="6" idx="1"/>
          </p:cNvCxnSpPr>
          <p:nvPr/>
        </p:nvCxnSpPr>
        <p:spPr>
          <a:xfrm flipV="1">
            <a:off x="3357315" y="3062603"/>
            <a:ext cx="872238" cy="24062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Elbow Connector 97"/>
          <p:cNvCxnSpPr>
            <a:stCxn id="10" idx="3"/>
            <a:endCxn id="72" idx="1"/>
          </p:cNvCxnSpPr>
          <p:nvPr/>
        </p:nvCxnSpPr>
        <p:spPr>
          <a:xfrm flipV="1">
            <a:off x="8046258" y="3597001"/>
            <a:ext cx="582934" cy="106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Elbow Connector 99"/>
          <p:cNvCxnSpPr>
            <a:stCxn id="72" idx="3"/>
          </p:cNvCxnSpPr>
          <p:nvPr/>
        </p:nvCxnSpPr>
        <p:spPr>
          <a:xfrm flipV="1">
            <a:off x="9561795" y="3058028"/>
            <a:ext cx="1143168" cy="538973"/>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Elbow Connector 102"/>
          <p:cNvCxnSpPr>
            <a:stCxn id="13" idx="2"/>
            <a:endCxn id="41" idx="0"/>
          </p:cNvCxnSpPr>
          <p:nvPr/>
        </p:nvCxnSpPr>
        <p:spPr>
          <a:xfrm rot="16200000" flipH="1">
            <a:off x="10567505" y="4838173"/>
            <a:ext cx="1182979" cy="880"/>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Elbow Connector 106"/>
          <p:cNvCxnSpPr>
            <a:stCxn id="60" idx="3"/>
            <a:endCxn id="15" idx="1"/>
          </p:cNvCxnSpPr>
          <p:nvPr/>
        </p:nvCxnSpPr>
        <p:spPr>
          <a:xfrm flipV="1">
            <a:off x="8046258" y="5388012"/>
            <a:ext cx="894551" cy="96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678852" y="295577"/>
            <a:ext cx="932603" cy="688558"/>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latin typeface="Segoe UI" panose="020B0502040204020203" pitchFamily="34" charset="0"/>
                <a:cs typeface="Segoe UI" panose="020B0502040204020203" pitchFamily="34" charset="0"/>
              </a:rPr>
              <a:t>Rules Thresholds</a:t>
            </a:r>
          </a:p>
        </p:txBody>
      </p:sp>
      <p:cxnSp>
        <p:nvCxnSpPr>
          <p:cNvPr id="110" name="Elbow Connector 109"/>
          <p:cNvCxnSpPr>
            <a:stCxn id="47" idx="3"/>
            <a:endCxn id="108" idx="3"/>
          </p:cNvCxnSpPr>
          <p:nvPr/>
        </p:nvCxnSpPr>
        <p:spPr>
          <a:xfrm flipH="1" flipV="1">
            <a:off x="5611455" y="639856"/>
            <a:ext cx="6000688" cy="3117712"/>
          </a:xfrm>
          <a:prstGeom prst="bentConnector3">
            <a:avLst>
              <a:gd name="adj1" fmla="val -531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Elbow Connector 112"/>
          <p:cNvCxnSpPr>
            <a:stCxn id="108" idx="1"/>
            <a:endCxn id="9" idx="1"/>
          </p:cNvCxnSpPr>
          <p:nvPr/>
        </p:nvCxnSpPr>
        <p:spPr>
          <a:xfrm rot="10800000" flipV="1">
            <a:off x="4400240" y="639855"/>
            <a:ext cx="278612" cy="2551023"/>
          </a:xfrm>
          <a:prstGeom prst="bentConnector3">
            <a:avLst>
              <a:gd name="adj1" fmla="val 26525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Elbow Connector 116"/>
          <p:cNvCxnSpPr>
            <a:stCxn id="13" idx="2"/>
          </p:cNvCxnSpPr>
          <p:nvPr/>
        </p:nvCxnSpPr>
        <p:spPr>
          <a:xfrm rot="5400000">
            <a:off x="7153028" y="451412"/>
            <a:ext cx="209815" cy="780123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Elbow Connector 120"/>
          <p:cNvCxnSpPr>
            <a:endCxn id="4" idx="2"/>
          </p:cNvCxnSpPr>
          <p:nvPr/>
        </p:nvCxnSpPr>
        <p:spPr>
          <a:xfrm rot="10800000">
            <a:off x="869638" y="3761467"/>
            <a:ext cx="1555074" cy="482655"/>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TextBox 121"/>
          <p:cNvSpPr txBox="1"/>
          <p:nvPr/>
        </p:nvSpPr>
        <p:spPr>
          <a:xfrm>
            <a:off x="1201551" y="4297307"/>
            <a:ext cx="872355" cy="257122"/>
          </a:xfrm>
          <a:prstGeom prst="rect">
            <a:avLst/>
          </a:prstGeom>
          <a:noFill/>
        </p:spPr>
        <p:txBody>
          <a:bodyPr wrap="none" rtlCol="0">
            <a:spAutoFit/>
          </a:bodyPr>
          <a:lstStyle/>
          <a:p>
            <a:r>
              <a:rPr lang="en-US" sz="1071" dirty="0">
                <a:latin typeface="Segoe UI" panose="020B0502040204020203" pitchFamily="34" charset="0"/>
                <a:cs typeface="Segoe UI" panose="020B0502040204020203" pitchFamily="34" charset="0"/>
              </a:rPr>
              <a:t>Commands</a:t>
            </a:r>
          </a:p>
        </p:txBody>
      </p:sp>
      <p:sp>
        <p:nvSpPr>
          <p:cNvPr id="59" name="TextBox 58"/>
          <p:cNvSpPr txBox="1"/>
          <p:nvPr/>
        </p:nvSpPr>
        <p:spPr>
          <a:xfrm>
            <a:off x="274581" y="5055891"/>
            <a:ext cx="2352247" cy="1855893"/>
          </a:xfrm>
          <a:prstGeom prst="rect">
            <a:avLst/>
          </a:prstGeom>
          <a:noFill/>
        </p:spPr>
        <p:txBody>
          <a:bodyPr wrap="none" lIns="182880" tIns="146304" rIns="182880" bIns="146304" rtlCol="0">
            <a:spAutoFit/>
          </a:bodyPr>
          <a:lstStyle/>
          <a:p>
            <a:pPr marL="457200" indent="-457200">
              <a:lnSpc>
                <a:spcPct val="90000"/>
              </a:lnSpc>
              <a:spcAft>
                <a:spcPts val="600"/>
              </a:spcAft>
              <a:buAutoNum type="arabicPeriod"/>
            </a:pPr>
            <a:r>
              <a:rPr lang="en-US" sz="2400" dirty="0">
                <a:gradFill>
                  <a:gsLst>
                    <a:gs pos="2917">
                      <a:schemeClr val="tx1"/>
                    </a:gs>
                    <a:gs pos="30000">
                      <a:schemeClr val="tx1"/>
                    </a:gs>
                  </a:gsLst>
                  <a:lin ang="5400000" scaled="0"/>
                </a:gradFill>
              </a:rPr>
              <a:t>Telemetry</a:t>
            </a:r>
          </a:p>
          <a:p>
            <a:pPr marL="457200" indent="-457200">
              <a:lnSpc>
                <a:spcPct val="90000"/>
              </a:lnSpc>
              <a:spcAft>
                <a:spcPts val="600"/>
              </a:spcAft>
              <a:buAutoNum type="arabicPeriod"/>
            </a:pPr>
            <a:r>
              <a:rPr lang="en-US" sz="2400" dirty="0">
                <a:gradFill>
                  <a:gsLst>
                    <a:gs pos="2917">
                      <a:schemeClr val="tx1"/>
                    </a:gs>
                    <a:gs pos="30000">
                      <a:schemeClr val="tx1"/>
                    </a:gs>
                  </a:gsLst>
                  <a:lin ang="5400000" scaled="0"/>
                </a:gradFill>
              </a:rPr>
              <a:t>Rules</a:t>
            </a:r>
          </a:p>
          <a:p>
            <a:pPr marL="457200" indent="-457200">
              <a:lnSpc>
                <a:spcPct val="90000"/>
              </a:lnSpc>
              <a:spcAft>
                <a:spcPts val="600"/>
              </a:spcAft>
              <a:buAutoNum type="arabicPeriod"/>
            </a:pPr>
            <a:r>
              <a:rPr lang="en-US" sz="2400" dirty="0">
                <a:gradFill>
                  <a:gsLst>
                    <a:gs pos="2917">
                      <a:schemeClr val="tx1"/>
                    </a:gs>
                    <a:gs pos="30000">
                      <a:schemeClr val="tx1"/>
                    </a:gs>
                  </a:gsLst>
                  <a:lin ang="5400000" scaled="0"/>
                </a:gradFill>
              </a:rPr>
              <a:t>Device Info</a:t>
            </a:r>
          </a:p>
          <a:p>
            <a:pPr marL="457200" indent="-457200">
              <a:lnSpc>
                <a:spcPct val="90000"/>
              </a:lnSpc>
              <a:spcAft>
                <a:spcPts val="600"/>
              </a:spcAft>
              <a:buAutoNum type="arabicPeriod"/>
            </a:pPr>
            <a:r>
              <a:rPr lang="en-US" sz="2400" dirty="0">
                <a:gradFill>
                  <a:gsLst>
                    <a:gs pos="2917">
                      <a:schemeClr val="tx1"/>
                    </a:gs>
                    <a:gs pos="30000">
                      <a:schemeClr val="tx1"/>
                    </a:gs>
                  </a:gsLst>
                  <a:lin ang="5400000" scaled="0"/>
                </a:gradFill>
              </a:rPr>
              <a:t>C&amp;C</a:t>
            </a:r>
          </a:p>
        </p:txBody>
      </p:sp>
      <p:sp>
        <p:nvSpPr>
          <p:cNvPr id="66" name="Rectangle 65"/>
          <p:cNvSpPr/>
          <p:nvPr/>
        </p:nvSpPr>
        <p:spPr bwMode="auto">
          <a:xfrm>
            <a:off x="1402534" y="3320018"/>
            <a:ext cx="940957" cy="372563"/>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p:cNvSpPr/>
          <p:nvPr/>
        </p:nvSpPr>
        <p:spPr bwMode="auto">
          <a:xfrm>
            <a:off x="4557510" y="2364905"/>
            <a:ext cx="1065133" cy="372563"/>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Rectangle 88"/>
          <p:cNvSpPr/>
          <p:nvPr/>
        </p:nvSpPr>
        <p:spPr bwMode="auto">
          <a:xfrm>
            <a:off x="8679501" y="1009164"/>
            <a:ext cx="825105" cy="510090"/>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0" name="Rectangle 89"/>
          <p:cNvSpPr/>
          <p:nvPr/>
        </p:nvSpPr>
        <p:spPr bwMode="auto">
          <a:xfrm>
            <a:off x="8678202" y="1842851"/>
            <a:ext cx="825105" cy="510090"/>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p:cNvSpPr/>
          <p:nvPr/>
        </p:nvSpPr>
        <p:spPr bwMode="auto">
          <a:xfrm>
            <a:off x="10754843" y="2844995"/>
            <a:ext cx="797506" cy="428965"/>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p:cNvSpPr/>
          <p:nvPr/>
        </p:nvSpPr>
        <p:spPr bwMode="auto">
          <a:xfrm>
            <a:off x="4557510" y="3006171"/>
            <a:ext cx="1065133" cy="372563"/>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p:cNvSpPr/>
          <p:nvPr/>
        </p:nvSpPr>
        <p:spPr bwMode="auto">
          <a:xfrm>
            <a:off x="4744287" y="367952"/>
            <a:ext cx="797115" cy="535397"/>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p:cNvSpPr/>
          <p:nvPr/>
        </p:nvSpPr>
        <p:spPr bwMode="auto">
          <a:xfrm>
            <a:off x="8692196" y="3327514"/>
            <a:ext cx="797115" cy="535397"/>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Rectangle 95"/>
          <p:cNvSpPr/>
          <p:nvPr/>
        </p:nvSpPr>
        <p:spPr bwMode="auto">
          <a:xfrm>
            <a:off x="1405077" y="2894270"/>
            <a:ext cx="940957" cy="372563"/>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p:cNvSpPr/>
          <p:nvPr/>
        </p:nvSpPr>
        <p:spPr bwMode="auto">
          <a:xfrm>
            <a:off x="4557509" y="3638396"/>
            <a:ext cx="1065133" cy="372563"/>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p:cNvSpPr/>
          <p:nvPr/>
        </p:nvSpPr>
        <p:spPr bwMode="auto">
          <a:xfrm>
            <a:off x="8991512" y="5157880"/>
            <a:ext cx="786256" cy="461499"/>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100"/>
          <p:cNvSpPr/>
          <p:nvPr/>
        </p:nvSpPr>
        <p:spPr bwMode="auto">
          <a:xfrm>
            <a:off x="10754844" y="3534039"/>
            <a:ext cx="797506" cy="430864"/>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bwMode="auto">
          <a:xfrm>
            <a:off x="1157270" y="4215677"/>
            <a:ext cx="940957" cy="372563"/>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80766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9">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87"/>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9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8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9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9">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9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94"/>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95"/>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66"/>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91"/>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9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9">
                                            <p:txEl>
                                              <p:pRg st="2" end="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9">
                                            <p:txEl>
                                              <p:pRg st="3" end="3"/>
                                            </p:txEl>
                                          </p:spTgt>
                                        </p:tgtEl>
                                        <p:attrNameLst>
                                          <p:attrName>style.visibility</p:attrName>
                                        </p:attrNameLst>
                                      </p:cBhvr>
                                      <p:to>
                                        <p:strVal val="visible"/>
                                      </p:to>
                                    </p:set>
                                  </p:childTnLst>
                                </p:cTn>
                              </p:par>
                              <p:par>
                                <p:cTn id="61" presetID="1" presetClass="entr" presetSubtype="0" fill="hold" grpId="2" nodeType="withEffect">
                                  <p:stCondLst>
                                    <p:cond delay="0"/>
                                  </p:stCondLst>
                                  <p:childTnLst>
                                    <p:set>
                                      <p:cBhvr>
                                        <p:cTn id="62" dur="1" fill="hold">
                                          <p:stCondLst>
                                            <p:cond delay="0"/>
                                          </p:stCondLst>
                                        </p:cTn>
                                        <p:tgtEl>
                                          <p:spTgt spid="91"/>
                                        </p:tgtEl>
                                        <p:attrNameLst>
                                          <p:attrName>style.visibility</p:attrName>
                                        </p:attrNameLst>
                                      </p:cBhvr>
                                      <p:to>
                                        <p:strVal val="visible"/>
                                      </p:to>
                                    </p:set>
                                  </p:childTnLst>
                                </p:cTn>
                              </p:par>
                              <p:par>
                                <p:cTn id="63" presetID="1" presetClass="exit" presetSubtype="0" fill="hold" grpId="1" nodeType="withEffect">
                                  <p:stCondLst>
                                    <p:cond delay="0"/>
                                  </p:stCondLst>
                                  <p:childTnLst>
                                    <p:set>
                                      <p:cBhvr>
                                        <p:cTn id="64" dur="1" fill="hold">
                                          <p:stCondLst>
                                            <p:cond delay="0"/>
                                          </p:stCondLst>
                                        </p:cTn>
                                        <p:tgtEl>
                                          <p:spTgt spid="101"/>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99"/>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97"/>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9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87" grpId="0" animBg="1"/>
      <p:bldP spid="87" grpId="1" animBg="1"/>
      <p:bldP spid="89" grpId="0" animBg="1"/>
      <p:bldP spid="89" grpId="1" animBg="1"/>
      <p:bldP spid="90" grpId="0" animBg="1"/>
      <p:bldP spid="90" grpId="1" animBg="1"/>
      <p:bldP spid="91" grpId="0" animBg="1"/>
      <p:bldP spid="91" grpId="1" animBg="1"/>
      <p:bldP spid="91" grpId="2"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9" grpId="0" animBg="1"/>
      <p:bldP spid="99" grpId="1" animBg="1"/>
      <p:bldP spid="101" grpId="0" animBg="1"/>
      <p:bldP spid="101" grpId="1" animBg="1"/>
      <p:bldP spid="5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grpSp>
        <p:nvGrpSpPr>
          <p:cNvPr id="101" name="Group 100"/>
          <p:cNvGrpSpPr/>
          <p:nvPr/>
        </p:nvGrpSpPr>
        <p:grpSpPr>
          <a:xfrm>
            <a:off x="407659" y="1487507"/>
            <a:ext cx="6691521" cy="4173413"/>
            <a:chOff x="3002752" y="2016994"/>
            <a:chExt cx="6691521" cy="4173413"/>
          </a:xfrm>
        </p:grpSpPr>
        <p:sp>
          <p:nvSpPr>
            <p:cNvPr id="3" name="Azuee Iot Suite"/>
            <p:cNvSpPr>
              <a:spLocks noChangeArrowheads="1"/>
            </p:cNvSpPr>
            <p:nvPr/>
          </p:nvSpPr>
          <p:spPr bwMode="auto">
            <a:xfrm>
              <a:off x="3002752" y="2016994"/>
              <a:ext cx="6691521" cy="4173413"/>
            </a:xfrm>
            <a:prstGeom prst="rect">
              <a:avLst/>
            </a:prstGeom>
            <a:solidFill>
              <a:srgbClr val="021939"/>
            </a:solidFill>
            <a:ln>
              <a:noFill/>
            </a:ln>
          </p:spPr>
          <p:txBody>
            <a:bodyPr vert="horz" wrap="square" lIns="93260" tIns="46630" rIns="93260" bIns="46630" numCol="1" anchor="t" anchorCtr="0" compatLnSpc="1">
              <a:prstTxWarp prst="textNoShape">
                <a:avLst/>
              </a:prstTxWarp>
            </a:bodyPr>
            <a:lstStyle/>
            <a:p>
              <a:pPr defTabSz="932597">
                <a:defRPr/>
              </a:pPr>
              <a:r>
                <a:rPr lang="en-US" altLang="en-US" sz="1836" dirty="0">
                  <a:latin typeface="Segoe UI Light" panose="020B0502040204020203" pitchFamily="34" charset="0"/>
                </a:rPr>
                <a:t>Azure </a:t>
              </a:r>
              <a:r>
                <a:rPr lang="en-US" altLang="en-US" sz="1836" dirty="0" err="1">
                  <a:latin typeface="Segoe UI Light" panose="020B0502040204020203" pitchFamily="34" charset="0"/>
                </a:rPr>
                <a:t>IoT</a:t>
              </a:r>
              <a:r>
                <a:rPr lang="en-US" altLang="en-US" sz="1836" dirty="0">
                  <a:latin typeface="Segoe UI Light" panose="020B0502040204020203" pitchFamily="34" charset="0"/>
                </a:rPr>
                <a:t> Suite Remote Monitoring</a:t>
              </a:r>
              <a:endParaRPr lang="en-US" altLang="en-US" sz="1428" dirty="0">
                <a:latin typeface="Arial" panose="020B0604020202020204" pitchFamily="34" charset="0"/>
              </a:endParaRPr>
            </a:p>
            <a:p>
              <a:pPr defTabSz="932597">
                <a:defRPr/>
              </a:pPr>
              <a:endParaRPr lang="en-US" sz="1836" dirty="0">
                <a:latin typeface="Segoe UI"/>
              </a:endParaRPr>
            </a:p>
          </p:txBody>
        </p:sp>
        <p:sp>
          <p:nvSpPr>
            <p:cNvPr id="4" name="Freeform 3"/>
            <p:cNvSpPr>
              <a:spLocks noChangeAspect="1"/>
            </p:cNvSpPr>
            <p:nvPr/>
          </p:nvSpPr>
          <p:spPr bwMode="auto">
            <a:xfrm rot="5280000">
              <a:off x="3296673" y="4052170"/>
              <a:ext cx="456237" cy="580136"/>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5417">
                      <a:srgbClr val="505050"/>
                    </a:gs>
                    <a:gs pos="100000">
                      <a:srgbClr val="505050"/>
                    </a:gs>
                  </a:gsLst>
                  <a:lin ang="5400000" scaled="0"/>
                </a:gradFill>
                <a:latin typeface="Segoe UI"/>
              </a:endParaRPr>
            </a:p>
          </p:txBody>
        </p:sp>
        <p:grpSp>
          <p:nvGrpSpPr>
            <p:cNvPr id="5" name="Group 4"/>
            <p:cNvGrpSpPr/>
            <p:nvPr/>
          </p:nvGrpSpPr>
          <p:grpSpPr>
            <a:xfrm>
              <a:off x="5473751" y="4104136"/>
              <a:ext cx="493826" cy="508398"/>
              <a:chOff x="2296894" y="-3310276"/>
              <a:chExt cx="484187" cy="498475"/>
            </a:xfrm>
            <a:solidFill>
              <a:schemeClr val="tx1"/>
            </a:solidFill>
          </p:grpSpPr>
          <p:sp>
            <p:nvSpPr>
              <p:cNvPr id="6"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0"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1"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3"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14" name="Rectangle 180"/>
            <p:cNvSpPr>
              <a:spLocks noChangeArrowheads="1"/>
            </p:cNvSpPr>
            <p:nvPr/>
          </p:nvSpPr>
          <p:spPr bwMode="auto">
            <a:xfrm>
              <a:off x="5396034" y="4617390"/>
              <a:ext cx="668681"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Event Hub</a:t>
              </a:r>
              <a:endParaRPr lang="en-US" altLang="en-US" sz="1836" dirty="0"/>
            </a:p>
          </p:txBody>
        </p:sp>
        <p:sp>
          <p:nvSpPr>
            <p:cNvPr id="15" name="Line 181"/>
            <p:cNvSpPr>
              <a:spLocks noChangeShapeType="1"/>
            </p:cNvSpPr>
            <p:nvPr/>
          </p:nvSpPr>
          <p:spPr bwMode="auto">
            <a:xfrm>
              <a:off x="3765597" y="4358334"/>
              <a:ext cx="388585"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6" name="Freeform 182"/>
            <p:cNvSpPr>
              <a:spLocks/>
            </p:cNvSpPr>
            <p:nvPr/>
          </p:nvSpPr>
          <p:spPr bwMode="auto">
            <a:xfrm>
              <a:off x="4121800"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7" name="Line 183"/>
            <p:cNvSpPr>
              <a:spLocks noChangeShapeType="1"/>
            </p:cNvSpPr>
            <p:nvPr/>
          </p:nvSpPr>
          <p:spPr bwMode="auto">
            <a:xfrm>
              <a:off x="5975673" y="4358334"/>
              <a:ext cx="469540"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8" name="Freeform 184"/>
            <p:cNvSpPr>
              <a:spLocks/>
            </p:cNvSpPr>
            <p:nvPr/>
          </p:nvSpPr>
          <p:spPr bwMode="auto">
            <a:xfrm>
              <a:off x="6414450" y="4293570"/>
              <a:ext cx="129528" cy="129528"/>
            </a:xfrm>
            <a:custGeom>
              <a:avLst/>
              <a:gdLst>
                <a:gd name="T0" fmla="*/ 171 w 171"/>
                <a:gd name="T1" fmla="*/ 86 h 171"/>
                <a:gd name="T2" fmla="*/ 0 w 171"/>
                <a:gd name="T3" fmla="*/ 171 h 171"/>
                <a:gd name="T4" fmla="*/ 0 w 171"/>
                <a:gd name="T5" fmla="*/ 0 h 171"/>
                <a:gd name="T6" fmla="*/ 171 w 171"/>
                <a:gd name="T7" fmla="*/ 86 h 171"/>
              </a:gdLst>
              <a:ahLst/>
              <a:cxnLst>
                <a:cxn ang="0">
                  <a:pos x="T0" y="T1"/>
                </a:cxn>
                <a:cxn ang="0">
                  <a:pos x="T2" y="T3"/>
                </a:cxn>
                <a:cxn ang="0">
                  <a:pos x="T4" y="T5"/>
                </a:cxn>
                <a:cxn ang="0">
                  <a:pos x="T6" y="T7"/>
                </a:cxn>
              </a:cxnLst>
              <a:rect l="0" t="0" r="r" b="b"/>
              <a:pathLst>
                <a:path w="171" h="171">
                  <a:moveTo>
                    <a:pt x="171" y="86"/>
                  </a:moveTo>
                  <a:lnTo>
                    <a:pt x="0" y="171"/>
                  </a:lnTo>
                  <a:cubicBezTo>
                    <a:pt x="27" y="117"/>
                    <a:pt x="27" y="54"/>
                    <a:pt x="0" y="0"/>
                  </a:cubicBezTo>
                  <a:lnTo>
                    <a:pt x="171"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19" name="Group 18"/>
            <p:cNvGrpSpPr/>
            <p:nvPr/>
          </p:nvGrpSpPr>
          <p:grpSpPr>
            <a:xfrm>
              <a:off x="5494800" y="3247630"/>
              <a:ext cx="467920" cy="406395"/>
              <a:chOff x="2317532" y="-4150064"/>
              <a:chExt cx="458787" cy="398463"/>
            </a:xfrm>
            <a:solidFill>
              <a:schemeClr val="tx1"/>
            </a:solidFill>
          </p:grpSpPr>
          <p:sp>
            <p:nvSpPr>
              <p:cNvPr id="20"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1"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2"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3"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24" name="Rectangle 189"/>
            <p:cNvSpPr>
              <a:spLocks noChangeArrowheads="1"/>
            </p:cNvSpPr>
            <p:nvPr/>
          </p:nvSpPr>
          <p:spPr bwMode="auto">
            <a:xfrm>
              <a:off x="5289173" y="3670216"/>
              <a:ext cx="90247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Storage blobs</a:t>
              </a:r>
              <a:endParaRPr lang="en-US" altLang="en-US" sz="1836"/>
            </a:p>
          </p:txBody>
        </p:sp>
        <p:sp>
          <p:nvSpPr>
            <p:cNvPr id="25" name="Freeform 190"/>
            <p:cNvSpPr>
              <a:spLocks noEditPoints="1"/>
            </p:cNvSpPr>
            <p:nvPr/>
          </p:nvSpPr>
          <p:spPr bwMode="auto">
            <a:xfrm>
              <a:off x="7661159" y="3242773"/>
              <a:ext cx="317344" cy="414490"/>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chemeClr val="tx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6" name="Rectangle 191"/>
            <p:cNvSpPr>
              <a:spLocks noChangeArrowheads="1"/>
            </p:cNvSpPr>
            <p:nvPr/>
          </p:nvSpPr>
          <p:spPr bwMode="auto">
            <a:xfrm>
              <a:off x="7418294" y="3650786"/>
              <a:ext cx="861600"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DocumentDB</a:t>
              </a:r>
              <a:endParaRPr lang="en-US" altLang="en-US" sz="1836"/>
            </a:p>
          </p:txBody>
        </p:sp>
        <p:sp>
          <p:nvSpPr>
            <p:cNvPr id="27" name="Freeform 192"/>
            <p:cNvSpPr>
              <a:spLocks/>
            </p:cNvSpPr>
            <p:nvPr/>
          </p:nvSpPr>
          <p:spPr bwMode="auto">
            <a:xfrm>
              <a:off x="7016756" y="3950320"/>
              <a:ext cx="803075" cy="383728"/>
            </a:xfrm>
            <a:custGeom>
              <a:avLst/>
              <a:gdLst>
                <a:gd name="T0" fmla="*/ 0 w 496"/>
                <a:gd name="T1" fmla="*/ 237 h 237"/>
                <a:gd name="T2" fmla="*/ 496 w 496"/>
                <a:gd name="T3" fmla="*/ 237 h 237"/>
                <a:gd name="T4" fmla="*/ 496 w 496"/>
                <a:gd name="T5" fmla="*/ 0 h 237"/>
              </a:gdLst>
              <a:ahLst/>
              <a:cxnLst>
                <a:cxn ang="0">
                  <a:pos x="T0" y="T1"/>
                </a:cxn>
                <a:cxn ang="0">
                  <a:pos x="T2" y="T3"/>
                </a:cxn>
                <a:cxn ang="0">
                  <a:pos x="T4" y="T5"/>
                </a:cxn>
              </a:cxnLst>
              <a:rect l="0" t="0" r="r" b="b"/>
              <a:pathLst>
                <a:path w="496" h="237">
                  <a:moveTo>
                    <a:pt x="0" y="237"/>
                  </a:moveTo>
                  <a:lnTo>
                    <a:pt x="496" y="237"/>
                  </a:lnTo>
                  <a:lnTo>
                    <a:pt x="496"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8" name="Freeform 193"/>
            <p:cNvSpPr>
              <a:spLocks/>
            </p:cNvSpPr>
            <p:nvPr/>
          </p:nvSpPr>
          <p:spPr bwMode="auto">
            <a:xfrm>
              <a:off x="7755067" y="3851556"/>
              <a:ext cx="129528" cy="129528"/>
            </a:xfrm>
            <a:custGeom>
              <a:avLst/>
              <a:gdLst>
                <a:gd name="T0" fmla="*/ 86 w 172"/>
                <a:gd name="T1" fmla="*/ 0 h 171"/>
                <a:gd name="T2" fmla="*/ 172 w 172"/>
                <a:gd name="T3" fmla="*/ 171 h 171"/>
                <a:gd name="T4" fmla="*/ 0 w 172"/>
                <a:gd name="T5" fmla="*/ 171 h 171"/>
                <a:gd name="T6" fmla="*/ 86 w 172"/>
                <a:gd name="T7" fmla="*/ 0 h 171"/>
              </a:gdLst>
              <a:ahLst/>
              <a:cxnLst>
                <a:cxn ang="0">
                  <a:pos x="T0" y="T1"/>
                </a:cxn>
                <a:cxn ang="0">
                  <a:pos x="T2" y="T3"/>
                </a:cxn>
                <a:cxn ang="0">
                  <a:pos x="T4" y="T5"/>
                </a:cxn>
                <a:cxn ang="0">
                  <a:pos x="T6" y="T7"/>
                </a:cxn>
              </a:cxnLst>
              <a:rect l="0" t="0" r="r" b="b"/>
              <a:pathLst>
                <a:path w="172" h="171">
                  <a:moveTo>
                    <a:pt x="86" y="0"/>
                  </a:moveTo>
                  <a:lnTo>
                    <a:pt x="172" y="171"/>
                  </a:lnTo>
                  <a:cubicBezTo>
                    <a:pt x="118" y="144"/>
                    <a:pt x="54" y="144"/>
                    <a:pt x="0" y="171"/>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9" name="Freeform 194"/>
            <p:cNvSpPr>
              <a:spLocks/>
            </p:cNvSpPr>
            <p:nvPr/>
          </p:nvSpPr>
          <p:spPr bwMode="auto">
            <a:xfrm>
              <a:off x="4588101" y="3451637"/>
              <a:ext cx="788503" cy="652499"/>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0" name="Freeform 195"/>
            <p:cNvSpPr>
              <a:spLocks/>
            </p:cNvSpPr>
            <p:nvPr/>
          </p:nvSpPr>
          <p:spPr bwMode="auto">
            <a:xfrm>
              <a:off x="5344223" y="3385254"/>
              <a:ext cx="131147" cy="131148"/>
            </a:xfrm>
            <a:custGeom>
              <a:avLst/>
              <a:gdLst>
                <a:gd name="T0" fmla="*/ 172 w 172"/>
                <a:gd name="T1" fmla="*/ 86 h 172"/>
                <a:gd name="T2" fmla="*/ 0 w 172"/>
                <a:gd name="T3" fmla="*/ 172 h 172"/>
                <a:gd name="T4" fmla="*/ 0 w 172"/>
                <a:gd name="T5" fmla="*/ 0 h 172"/>
                <a:gd name="T6" fmla="*/ 172 w 172"/>
                <a:gd name="T7" fmla="*/ 86 h 172"/>
              </a:gdLst>
              <a:ahLst/>
              <a:cxnLst>
                <a:cxn ang="0">
                  <a:pos x="T0" y="T1"/>
                </a:cxn>
                <a:cxn ang="0">
                  <a:pos x="T2" y="T3"/>
                </a:cxn>
                <a:cxn ang="0">
                  <a:pos x="T4" y="T5"/>
                </a:cxn>
                <a:cxn ang="0">
                  <a:pos x="T6" y="T7"/>
                </a:cxn>
              </a:cxnLst>
              <a:rect l="0" t="0" r="r" b="b"/>
              <a:pathLst>
                <a:path w="172" h="172">
                  <a:moveTo>
                    <a:pt x="172" y="86"/>
                  </a:moveTo>
                  <a:lnTo>
                    <a:pt x="0" y="172"/>
                  </a:lnTo>
                  <a:cubicBezTo>
                    <a:pt x="27" y="118"/>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31" name="Group 30"/>
            <p:cNvGrpSpPr/>
            <p:nvPr/>
          </p:nvGrpSpPr>
          <p:grpSpPr>
            <a:xfrm>
              <a:off x="6511596" y="2463984"/>
              <a:ext cx="518113" cy="459825"/>
              <a:chOff x="3314482" y="-4918414"/>
              <a:chExt cx="508000" cy="450850"/>
            </a:xfrm>
            <a:solidFill>
              <a:schemeClr val="tx1"/>
            </a:solidFill>
          </p:grpSpPr>
          <p:sp>
            <p:nvSpPr>
              <p:cNvPr id="32" name="Freeform 196"/>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33" name="Group 32"/>
              <p:cNvGrpSpPr/>
              <p:nvPr/>
            </p:nvGrpSpPr>
            <p:grpSpPr>
              <a:xfrm>
                <a:off x="3395444" y="-4880314"/>
                <a:ext cx="363537" cy="342900"/>
                <a:chOff x="3395444" y="-4880314"/>
                <a:chExt cx="363537" cy="342900"/>
              </a:xfrm>
              <a:grpFill/>
            </p:grpSpPr>
            <p:sp>
              <p:nvSpPr>
                <p:cNvPr id="34"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5"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6"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7"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8"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9"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0"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1"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2"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3"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4"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5"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6"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sp>
          <p:nvSpPr>
            <p:cNvPr id="47" name="Rectangle 212"/>
            <p:cNvSpPr>
              <a:spLocks noChangeArrowheads="1"/>
            </p:cNvSpPr>
            <p:nvPr/>
          </p:nvSpPr>
          <p:spPr bwMode="auto">
            <a:xfrm>
              <a:off x="6293756" y="2918095"/>
              <a:ext cx="1121551"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Web/Mobile App</a:t>
              </a:r>
              <a:endParaRPr lang="en-US" altLang="en-US" sz="1836" dirty="0"/>
            </a:p>
          </p:txBody>
        </p:sp>
        <p:sp>
          <p:nvSpPr>
            <p:cNvPr id="48" name="Freeform 213"/>
            <p:cNvSpPr>
              <a:spLocks/>
            </p:cNvSpPr>
            <p:nvPr/>
          </p:nvSpPr>
          <p:spPr bwMode="auto">
            <a:xfrm>
              <a:off x="7113902" y="2693897"/>
              <a:ext cx="705929" cy="450111"/>
            </a:xfrm>
            <a:custGeom>
              <a:avLst/>
              <a:gdLst>
                <a:gd name="T0" fmla="*/ 0 w 436"/>
                <a:gd name="T1" fmla="*/ 0 h 278"/>
                <a:gd name="T2" fmla="*/ 436 w 436"/>
                <a:gd name="T3" fmla="*/ 0 h 278"/>
                <a:gd name="T4" fmla="*/ 436 w 436"/>
                <a:gd name="T5" fmla="*/ 278 h 278"/>
              </a:gdLst>
              <a:ahLst/>
              <a:cxnLst>
                <a:cxn ang="0">
                  <a:pos x="T0" y="T1"/>
                </a:cxn>
                <a:cxn ang="0">
                  <a:pos x="T2" y="T3"/>
                </a:cxn>
                <a:cxn ang="0">
                  <a:pos x="T4" y="T5"/>
                </a:cxn>
              </a:cxnLst>
              <a:rect l="0" t="0" r="r" b="b"/>
              <a:pathLst>
                <a:path w="436" h="278">
                  <a:moveTo>
                    <a:pt x="0" y="0"/>
                  </a:moveTo>
                  <a:lnTo>
                    <a:pt x="436" y="0"/>
                  </a:lnTo>
                  <a:lnTo>
                    <a:pt x="436" y="278"/>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9" name="Freeform 214"/>
            <p:cNvSpPr>
              <a:spLocks/>
            </p:cNvSpPr>
            <p:nvPr/>
          </p:nvSpPr>
          <p:spPr bwMode="auto">
            <a:xfrm>
              <a:off x="7016756" y="2629132"/>
              <a:ext cx="127909" cy="129528"/>
            </a:xfrm>
            <a:custGeom>
              <a:avLst/>
              <a:gdLst>
                <a:gd name="T0" fmla="*/ 0 w 171"/>
                <a:gd name="T1" fmla="*/ 85 h 171"/>
                <a:gd name="T2" fmla="*/ 171 w 171"/>
                <a:gd name="T3" fmla="*/ 0 h 171"/>
                <a:gd name="T4" fmla="*/ 171 w 171"/>
                <a:gd name="T5" fmla="*/ 171 h 171"/>
                <a:gd name="T6" fmla="*/ 0 w 171"/>
                <a:gd name="T7" fmla="*/ 85 h 171"/>
              </a:gdLst>
              <a:ahLst/>
              <a:cxnLst>
                <a:cxn ang="0">
                  <a:pos x="T0" y="T1"/>
                </a:cxn>
                <a:cxn ang="0">
                  <a:pos x="T2" y="T3"/>
                </a:cxn>
                <a:cxn ang="0">
                  <a:pos x="T4" y="T5"/>
                </a:cxn>
                <a:cxn ang="0">
                  <a:pos x="T6" y="T7"/>
                </a:cxn>
              </a:cxnLst>
              <a:rect l="0" t="0" r="r" b="b"/>
              <a:pathLst>
                <a:path w="171" h="171">
                  <a:moveTo>
                    <a:pt x="0" y="85"/>
                  </a:moveTo>
                  <a:lnTo>
                    <a:pt x="171" y="0"/>
                  </a:lnTo>
                  <a:cubicBezTo>
                    <a:pt x="144" y="54"/>
                    <a:pt x="144" y="117"/>
                    <a:pt x="171" y="171"/>
                  </a:cubicBezTo>
                  <a:lnTo>
                    <a:pt x="0" y="85"/>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0" name="Freeform 215"/>
            <p:cNvSpPr>
              <a:spLocks/>
            </p:cNvSpPr>
            <p:nvPr/>
          </p:nvSpPr>
          <p:spPr bwMode="auto">
            <a:xfrm>
              <a:off x="7755067" y="3113245"/>
              <a:ext cx="129528" cy="129528"/>
            </a:xfrm>
            <a:custGeom>
              <a:avLst/>
              <a:gdLst>
                <a:gd name="T0" fmla="*/ 86 w 172"/>
                <a:gd name="T1" fmla="*/ 171 h 171"/>
                <a:gd name="T2" fmla="*/ 0 w 172"/>
                <a:gd name="T3" fmla="*/ 0 h 171"/>
                <a:gd name="T4" fmla="*/ 172 w 172"/>
                <a:gd name="T5" fmla="*/ 0 h 171"/>
                <a:gd name="T6" fmla="*/ 86 w 172"/>
                <a:gd name="T7" fmla="*/ 171 h 171"/>
              </a:gdLst>
              <a:ahLst/>
              <a:cxnLst>
                <a:cxn ang="0">
                  <a:pos x="T0" y="T1"/>
                </a:cxn>
                <a:cxn ang="0">
                  <a:pos x="T2" y="T3"/>
                </a:cxn>
                <a:cxn ang="0">
                  <a:pos x="T4" y="T5"/>
                </a:cxn>
                <a:cxn ang="0">
                  <a:pos x="T6" y="T7"/>
                </a:cxn>
              </a:cxnLst>
              <a:rect l="0" t="0" r="r" b="b"/>
              <a:pathLst>
                <a:path w="172" h="171">
                  <a:moveTo>
                    <a:pt x="86" y="171"/>
                  </a:moveTo>
                  <a:lnTo>
                    <a:pt x="0" y="0"/>
                  </a:lnTo>
                  <a:cubicBezTo>
                    <a:pt x="54" y="27"/>
                    <a:pt x="118" y="27"/>
                    <a:pt x="172" y="0"/>
                  </a:cubicBezTo>
                  <a:lnTo>
                    <a:pt x="86" y="171"/>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1" name="Freeform 216"/>
            <p:cNvSpPr>
              <a:spLocks/>
            </p:cNvSpPr>
            <p:nvPr/>
          </p:nvSpPr>
          <p:spPr bwMode="auto">
            <a:xfrm>
              <a:off x="5729569" y="2693896"/>
              <a:ext cx="786884" cy="539162"/>
            </a:xfrm>
            <a:custGeom>
              <a:avLst/>
              <a:gdLst>
                <a:gd name="T0" fmla="*/ 486 w 486"/>
                <a:gd name="T1" fmla="*/ 0 h 333"/>
                <a:gd name="T2" fmla="*/ 0 w 486"/>
                <a:gd name="T3" fmla="*/ 0 h 333"/>
                <a:gd name="T4" fmla="*/ 0 w 486"/>
                <a:gd name="T5" fmla="*/ 333 h 333"/>
              </a:gdLst>
              <a:ahLst/>
              <a:cxnLst>
                <a:cxn ang="0">
                  <a:pos x="T0" y="T1"/>
                </a:cxn>
                <a:cxn ang="0">
                  <a:pos x="T2" y="T3"/>
                </a:cxn>
                <a:cxn ang="0">
                  <a:pos x="T4" y="T5"/>
                </a:cxn>
              </a:cxnLst>
              <a:rect l="0" t="0" r="r" b="b"/>
              <a:pathLst>
                <a:path w="486" h="333">
                  <a:moveTo>
                    <a:pt x="486" y="0"/>
                  </a:moveTo>
                  <a:lnTo>
                    <a:pt x="0" y="0"/>
                  </a:lnTo>
                  <a:lnTo>
                    <a:pt x="0" y="333"/>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2" name="Line 217"/>
            <p:cNvSpPr>
              <a:spLocks noChangeShapeType="1"/>
            </p:cNvSpPr>
            <p:nvPr/>
          </p:nvSpPr>
          <p:spPr bwMode="auto">
            <a:xfrm flipV="1">
              <a:off x="6770653" y="3302680"/>
              <a:ext cx="0" cy="79498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3" name="Freeform 218"/>
            <p:cNvSpPr>
              <a:spLocks/>
            </p:cNvSpPr>
            <p:nvPr/>
          </p:nvSpPr>
          <p:spPr bwMode="auto">
            <a:xfrm>
              <a:off x="6705889" y="3203914"/>
              <a:ext cx="129528" cy="129528"/>
            </a:xfrm>
            <a:custGeom>
              <a:avLst/>
              <a:gdLst>
                <a:gd name="T0" fmla="*/ 86 w 172"/>
                <a:gd name="T1" fmla="*/ 0 h 172"/>
                <a:gd name="T2" fmla="*/ 172 w 172"/>
                <a:gd name="T3" fmla="*/ 172 h 172"/>
                <a:gd name="T4" fmla="*/ 0 w 172"/>
                <a:gd name="T5" fmla="*/ 172 h 172"/>
                <a:gd name="T6" fmla="*/ 86 w 172"/>
                <a:gd name="T7" fmla="*/ 0 h 172"/>
              </a:gdLst>
              <a:ahLst/>
              <a:cxnLst>
                <a:cxn ang="0">
                  <a:pos x="T0" y="T1"/>
                </a:cxn>
                <a:cxn ang="0">
                  <a:pos x="T2" y="T3"/>
                </a:cxn>
                <a:cxn ang="0">
                  <a:pos x="T4" y="T5"/>
                </a:cxn>
                <a:cxn ang="0">
                  <a:pos x="T6" y="T7"/>
                </a:cxn>
              </a:cxnLst>
              <a:rect l="0" t="0" r="r" b="b"/>
              <a:pathLst>
                <a:path w="172" h="172">
                  <a:moveTo>
                    <a:pt x="86" y="0"/>
                  </a:moveTo>
                  <a:lnTo>
                    <a:pt x="172" y="172"/>
                  </a:lnTo>
                  <a:cubicBezTo>
                    <a:pt x="118" y="145"/>
                    <a:pt x="54" y="145"/>
                    <a:pt x="0" y="172"/>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4" name="Freeform 234"/>
            <p:cNvSpPr>
              <a:spLocks/>
            </p:cNvSpPr>
            <p:nvPr/>
          </p:nvSpPr>
          <p:spPr bwMode="auto">
            <a:xfrm>
              <a:off x="3487112" y="2693897"/>
              <a:ext cx="3029341" cy="1313093"/>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5" name="Freeform 235"/>
            <p:cNvSpPr>
              <a:spLocks/>
            </p:cNvSpPr>
            <p:nvPr/>
          </p:nvSpPr>
          <p:spPr bwMode="auto">
            <a:xfrm>
              <a:off x="3422348" y="3974607"/>
              <a:ext cx="129528" cy="129528"/>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56" name="Group 55"/>
            <p:cNvGrpSpPr/>
            <p:nvPr/>
          </p:nvGrpSpPr>
          <p:grpSpPr>
            <a:xfrm>
              <a:off x="4261043" y="4104136"/>
              <a:ext cx="654117" cy="508398"/>
              <a:chOff x="1107857" y="-3310276"/>
              <a:chExt cx="641349" cy="498475"/>
            </a:xfrm>
            <a:solidFill>
              <a:schemeClr val="tx1"/>
            </a:solidFill>
          </p:grpSpPr>
          <p:sp>
            <p:nvSpPr>
              <p:cNvPr id="57"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8"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9"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0"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61" name="Rectangle 240"/>
            <p:cNvSpPr>
              <a:spLocks noChangeArrowheads="1"/>
            </p:cNvSpPr>
            <p:nvPr/>
          </p:nvSpPr>
          <p:spPr bwMode="auto">
            <a:xfrm>
              <a:off x="4063513" y="4619010"/>
              <a:ext cx="1070869"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Stream Analytics</a:t>
              </a:r>
              <a:endParaRPr lang="en-US" altLang="en-US" sz="1836"/>
            </a:p>
          </p:txBody>
        </p:sp>
        <p:sp>
          <p:nvSpPr>
            <p:cNvPr id="62" name="Line 241"/>
            <p:cNvSpPr>
              <a:spLocks noChangeShapeType="1"/>
            </p:cNvSpPr>
            <p:nvPr/>
          </p:nvSpPr>
          <p:spPr bwMode="auto">
            <a:xfrm>
              <a:off x="4932971" y="4358334"/>
              <a:ext cx="435538"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3" name="Freeform 242"/>
            <p:cNvSpPr>
              <a:spLocks/>
            </p:cNvSpPr>
            <p:nvPr/>
          </p:nvSpPr>
          <p:spPr bwMode="auto">
            <a:xfrm>
              <a:off x="5336128"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64" name="Group 63"/>
            <p:cNvGrpSpPr/>
            <p:nvPr/>
          </p:nvGrpSpPr>
          <p:grpSpPr>
            <a:xfrm>
              <a:off x="8982347" y="4115469"/>
              <a:ext cx="433920" cy="435539"/>
              <a:chOff x="5737007" y="-3299164"/>
              <a:chExt cx="425450" cy="427038"/>
            </a:xfrm>
            <a:solidFill>
              <a:schemeClr val="tx1"/>
            </a:solidFill>
          </p:grpSpPr>
          <p:sp>
            <p:nvSpPr>
              <p:cNvPr id="65"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6" name="Oval 249"/>
              <p:cNvSpPr>
                <a:spLocks noChangeArrowheads="1"/>
              </p:cNvSpPr>
              <p:nvPr/>
            </p:nvSpPr>
            <p:spPr bwMode="auto">
              <a:xfrm>
                <a:off x="5937032" y="-3132476"/>
                <a:ext cx="60325" cy="60325"/>
              </a:xfrm>
              <a:prstGeom prst="ellipse">
                <a:avLst/>
              </a:pr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67" name="Rectangle 250"/>
            <p:cNvSpPr>
              <a:spLocks noChangeArrowheads="1"/>
            </p:cNvSpPr>
            <p:nvPr/>
          </p:nvSpPr>
          <p:spPr bwMode="auto">
            <a:xfrm>
              <a:off x="8817199" y="4565579"/>
              <a:ext cx="716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Logic Apps</a:t>
              </a:r>
              <a:endParaRPr lang="en-US" altLang="en-US" sz="1836"/>
            </a:p>
          </p:txBody>
        </p:sp>
        <p:sp>
          <p:nvSpPr>
            <p:cNvPr id="68" name="Line 251"/>
            <p:cNvSpPr>
              <a:spLocks noChangeShapeType="1"/>
            </p:cNvSpPr>
            <p:nvPr/>
          </p:nvSpPr>
          <p:spPr bwMode="auto">
            <a:xfrm>
              <a:off x="7016756" y="4334048"/>
              <a:ext cx="1857111"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9" name="Freeform 252"/>
            <p:cNvSpPr>
              <a:spLocks/>
            </p:cNvSpPr>
            <p:nvPr/>
          </p:nvSpPr>
          <p:spPr bwMode="auto">
            <a:xfrm>
              <a:off x="8841485" y="4269284"/>
              <a:ext cx="129528"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70" name="Group 69"/>
            <p:cNvGrpSpPr/>
            <p:nvPr/>
          </p:nvGrpSpPr>
          <p:grpSpPr>
            <a:xfrm>
              <a:off x="7573728" y="5078836"/>
              <a:ext cx="488969" cy="495446"/>
              <a:chOff x="7646253" y="4979703"/>
              <a:chExt cx="479425" cy="485775"/>
            </a:xfrm>
            <a:solidFill>
              <a:schemeClr val="tx1"/>
            </a:solidFill>
          </p:grpSpPr>
          <p:sp>
            <p:nvSpPr>
              <p:cNvPr id="71" name="Freeform 253"/>
              <p:cNvSpPr>
                <a:spLocks/>
              </p:cNvSpPr>
              <p:nvPr/>
            </p:nvSpPr>
            <p:spPr bwMode="auto">
              <a:xfrm>
                <a:off x="7789128" y="5165440"/>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2" name="Freeform 254"/>
              <p:cNvSpPr>
                <a:spLocks/>
              </p:cNvSpPr>
              <p:nvPr/>
            </p:nvSpPr>
            <p:spPr bwMode="auto">
              <a:xfrm>
                <a:off x="7893903" y="5163853"/>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3" name="Freeform 255"/>
              <p:cNvSpPr>
                <a:spLocks noEditPoints="1"/>
              </p:cNvSpPr>
              <p:nvPr/>
            </p:nvSpPr>
            <p:spPr bwMode="auto">
              <a:xfrm>
                <a:off x="7646253" y="4979703"/>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74" name="Rectangle 256"/>
            <p:cNvSpPr>
              <a:spLocks noChangeArrowheads="1"/>
            </p:cNvSpPr>
            <p:nvPr/>
          </p:nvSpPr>
          <p:spPr bwMode="auto">
            <a:xfrm>
              <a:off x="7640110" y="5634187"/>
              <a:ext cx="413634"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Azure </a:t>
              </a:r>
              <a:endParaRPr lang="en-US" altLang="en-US" sz="1836"/>
            </a:p>
          </p:txBody>
        </p:sp>
        <p:sp>
          <p:nvSpPr>
            <p:cNvPr id="75" name="Rectangle 257"/>
            <p:cNvSpPr>
              <a:spLocks noChangeArrowheads="1"/>
            </p:cNvSpPr>
            <p:nvPr/>
          </p:nvSpPr>
          <p:spPr bwMode="auto">
            <a:xfrm>
              <a:off x="7316290" y="5810670"/>
              <a:ext cx="1025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Active Directory</a:t>
              </a:r>
              <a:endParaRPr lang="en-US" altLang="en-US" sz="1836"/>
            </a:p>
          </p:txBody>
        </p:sp>
        <p:sp>
          <p:nvSpPr>
            <p:cNvPr id="76" name="Rectangle 260"/>
            <p:cNvSpPr>
              <a:spLocks noChangeArrowheads="1"/>
            </p:cNvSpPr>
            <p:nvPr/>
          </p:nvSpPr>
          <p:spPr bwMode="auto">
            <a:xfrm>
              <a:off x="3257199" y="4636820"/>
              <a:ext cx="518268"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err="1">
                  <a:latin typeface="Segoe UI" panose="020B0502040204020203" pitchFamily="34" charset="0"/>
                </a:rPr>
                <a:t>IoT</a:t>
              </a:r>
              <a:r>
                <a:rPr lang="en-US" altLang="en-US" sz="1122" dirty="0">
                  <a:latin typeface="Segoe UI" panose="020B0502040204020203" pitchFamily="34" charset="0"/>
                </a:rPr>
                <a:t> Hub</a:t>
              </a:r>
              <a:endParaRPr lang="en-US" altLang="en-US" sz="1836" dirty="0"/>
            </a:p>
          </p:txBody>
        </p:sp>
        <p:grpSp>
          <p:nvGrpSpPr>
            <p:cNvPr id="77" name="Group 76"/>
            <p:cNvGrpSpPr/>
            <p:nvPr/>
          </p:nvGrpSpPr>
          <p:grpSpPr>
            <a:xfrm>
              <a:off x="6511596" y="4104136"/>
              <a:ext cx="518113" cy="458207"/>
              <a:chOff x="3314482" y="-3310276"/>
              <a:chExt cx="508000" cy="449263"/>
            </a:xfrm>
            <a:solidFill>
              <a:schemeClr val="tx1"/>
            </a:solidFill>
          </p:grpSpPr>
          <p:sp>
            <p:nvSpPr>
              <p:cNvPr id="78"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9"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0"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1"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2"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3"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4"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5"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6"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7"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8"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9"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0"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1"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92" name="Rectangle 275"/>
            <p:cNvSpPr>
              <a:spLocks noChangeArrowheads="1"/>
            </p:cNvSpPr>
            <p:nvPr/>
          </p:nvSpPr>
          <p:spPr bwMode="auto">
            <a:xfrm>
              <a:off x="6466262" y="4575294"/>
              <a:ext cx="62944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Web Jobs</a:t>
              </a:r>
              <a:endParaRPr lang="en-US" altLang="en-US" sz="1836" dirty="0"/>
            </a:p>
          </p:txBody>
        </p:sp>
        <p:sp>
          <p:nvSpPr>
            <p:cNvPr id="93" name="Rectangle 287"/>
            <p:cNvSpPr>
              <a:spLocks noChangeArrowheads="1"/>
            </p:cNvSpPr>
            <p:nvPr/>
          </p:nvSpPr>
          <p:spPr bwMode="auto">
            <a:xfrm>
              <a:off x="8633646" y="3011118"/>
              <a:ext cx="565680"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solidFill>
                    <a:srgbClr val="0070C0"/>
                  </a:solidFill>
                  <a:latin typeface="Segoe UI" panose="020B0502040204020203" pitchFamily="34" charset="0"/>
                </a:rPr>
                <a:t>Power BI</a:t>
              </a:r>
              <a:endParaRPr lang="en-US" altLang="en-US" sz="1836" dirty="0">
                <a:solidFill>
                  <a:prstClr val="black"/>
                </a:solidFill>
              </a:endParaRPr>
            </a:p>
          </p:txBody>
        </p:sp>
        <p:sp>
          <p:nvSpPr>
            <p:cNvPr id="94" name="Rectangle 93"/>
            <p:cNvSpPr/>
            <p:nvPr>
              <p:custDataLst>
                <p:tags r:id="rId1"/>
              </p:custDataLst>
            </p:nvPr>
          </p:nvSpPr>
          <p:spPr bwMode="auto">
            <a:xfrm>
              <a:off x="8638684" y="2425056"/>
              <a:ext cx="544157" cy="544157"/>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defTabSz="951028" fontAlgn="base">
                <a:spcBef>
                  <a:spcPct val="0"/>
                </a:spcBef>
                <a:spcAft>
                  <a:spcPct val="0"/>
                </a:spcAft>
                <a:defRPr/>
              </a:pPr>
              <a:endParaRPr lang="en-US" sz="1530" dirty="0">
                <a:gradFill flip="none" rotWithShape="1">
                  <a:gsLst>
                    <a:gs pos="5417">
                      <a:srgbClr val="FFFFFF"/>
                    </a:gs>
                    <a:gs pos="100000">
                      <a:srgbClr val="FFFFFF"/>
                    </a:gs>
                  </a:gsLst>
                  <a:lin ang="5400000" scaled="0"/>
                  <a:tileRect/>
                </a:gradFill>
                <a:latin typeface="Segoe UI"/>
              </a:endParaRPr>
            </a:p>
          </p:txBody>
        </p:sp>
        <p:grpSp>
          <p:nvGrpSpPr>
            <p:cNvPr id="95" name="Group 94"/>
            <p:cNvGrpSpPr/>
            <p:nvPr/>
          </p:nvGrpSpPr>
          <p:grpSpPr>
            <a:xfrm>
              <a:off x="8773506" y="2565162"/>
              <a:ext cx="274515" cy="285888"/>
              <a:chOff x="11472827" y="4545788"/>
              <a:chExt cx="280728" cy="284825"/>
            </a:xfrm>
          </p:grpSpPr>
          <p:sp>
            <p:nvSpPr>
              <p:cNvPr id="96" name="Rounded Rectangle 95"/>
              <p:cNvSpPr/>
              <p:nvPr/>
            </p:nvSpPr>
            <p:spPr bwMode="auto">
              <a:xfrm>
                <a:off x="11472827" y="4699141"/>
                <a:ext cx="35603" cy="80649"/>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97" name="Rounded Rectangle 96"/>
              <p:cNvSpPr/>
              <p:nvPr/>
            </p:nvSpPr>
            <p:spPr bwMode="auto">
              <a:xfrm>
                <a:off x="11527518" y="4680314"/>
                <a:ext cx="35603" cy="111152"/>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98" name="Rounded Rectangle 97"/>
              <p:cNvSpPr/>
              <p:nvPr/>
            </p:nvSpPr>
            <p:spPr bwMode="auto">
              <a:xfrm>
                <a:off x="11581398" y="4660852"/>
                <a:ext cx="35603" cy="151148"/>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99" name="Rounded Rectangle 98"/>
              <p:cNvSpPr/>
              <p:nvPr/>
            </p:nvSpPr>
            <p:spPr bwMode="auto">
              <a:xfrm>
                <a:off x="11637498" y="4643936"/>
                <a:ext cx="35603" cy="186677"/>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100" name="Freeform 99"/>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12700" cap="rnd">
                <a:solidFill>
                  <a:srgbClr val="02162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prstClr val="white"/>
                  </a:solidFill>
                  <a:latin typeface="Segoe UI"/>
                </a:endParaRPr>
              </a:p>
            </p:txBody>
          </p:sp>
        </p:grpSp>
      </p:grpSp>
      <p:sp>
        <p:nvSpPr>
          <p:cNvPr id="102" name="TextBox 101"/>
          <p:cNvSpPr txBox="1"/>
          <p:nvPr/>
        </p:nvSpPr>
        <p:spPr>
          <a:xfrm>
            <a:off x="7317020" y="1432953"/>
            <a:ext cx="4846864" cy="252069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Device: unique SAS to sign messages, over TLS</a:t>
            </a:r>
          </a:p>
          <a:p>
            <a:pPr>
              <a:lnSpc>
                <a:spcPct val="90000"/>
              </a:lnSpc>
              <a:spcAft>
                <a:spcPts val="600"/>
              </a:spcAft>
            </a:pPr>
            <a:r>
              <a:rPr lang="en-US" sz="2400" dirty="0">
                <a:gradFill>
                  <a:gsLst>
                    <a:gs pos="2917">
                      <a:schemeClr val="tx1"/>
                    </a:gs>
                    <a:gs pos="30000">
                      <a:schemeClr val="tx1"/>
                    </a:gs>
                  </a:gsLst>
                  <a:lin ang="5400000" scaled="0"/>
                </a:gradFill>
              </a:rPr>
              <a:t>Users: federated authentication via Azure Active Directory</a:t>
            </a:r>
          </a:p>
          <a:p>
            <a:pPr>
              <a:lnSpc>
                <a:spcPct val="90000"/>
              </a:lnSpc>
              <a:spcAft>
                <a:spcPts val="600"/>
              </a:spcAft>
            </a:pPr>
            <a:r>
              <a:rPr lang="en-US" sz="2400" dirty="0">
                <a:gradFill>
                  <a:gsLst>
                    <a:gs pos="2917">
                      <a:schemeClr val="tx1"/>
                    </a:gs>
                    <a:gs pos="30000">
                      <a:schemeClr val="tx1"/>
                    </a:gs>
                  </a:gsLst>
                  <a:lin ang="5400000" scaled="0"/>
                </a:gradFill>
              </a:rPr>
              <a:t>Services: key-based </a:t>
            </a:r>
            <a:r>
              <a:rPr lang="en-US" sz="2400" dirty="0" err="1">
                <a:gradFill>
                  <a:gsLst>
                    <a:gs pos="2917">
                      <a:schemeClr val="tx1"/>
                    </a:gs>
                    <a:gs pos="30000">
                      <a:schemeClr val="tx1"/>
                    </a:gs>
                  </a:gsLst>
                  <a:lin ang="5400000" scaled="0"/>
                </a:gradFill>
              </a:rPr>
              <a:t>auth</a:t>
            </a: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Platform (ARM): AAD + RBAC</a:t>
            </a:r>
          </a:p>
        </p:txBody>
      </p:sp>
      <p:sp>
        <p:nvSpPr>
          <p:cNvPr id="103" name="Oval 102"/>
          <p:cNvSpPr/>
          <p:nvPr/>
        </p:nvSpPr>
        <p:spPr bwMode="auto">
          <a:xfrm>
            <a:off x="293847" y="3273667"/>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Oval 105"/>
          <p:cNvSpPr/>
          <p:nvPr/>
        </p:nvSpPr>
        <p:spPr bwMode="auto">
          <a:xfrm>
            <a:off x="3555960" y="1610515"/>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Oval 107"/>
          <p:cNvSpPr/>
          <p:nvPr/>
        </p:nvSpPr>
        <p:spPr bwMode="auto">
          <a:xfrm>
            <a:off x="4603175" y="4374579"/>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690908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
                                            <p:txEl>
                                              <p:pRg st="1" end="1"/>
                                            </p:txEl>
                                          </p:spTgt>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103"/>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0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
                                            <p:txEl>
                                              <p:pRg st="2" end="2"/>
                                            </p:txEl>
                                          </p:spTgt>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0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0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3" grpId="1" animBg="1"/>
      <p:bldP spid="106" grpId="0" animBg="1"/>
      <p:bldP spid="106" grpId="1" animBg="1"/>
      <p:bldP spid="108" grpId="0" animBg="1"/>
      <p:bldP spid="108"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Integrate – business processes</a:t>
            </a:r>
          </a:p>
        </p:txBody>
      </p:sp>
      <p:grpSp>
        <p:nvGrpSpPr>
          <p:cNvPr id="3" name="Group 2"/>
          <p:cNvGrpSpPr/>
          <p:nvPr/>
        </p:nvGrpSpPr>
        <p:grpSpPr>
          <a:xfrm>
            <a:off x="407659" y="1487507"/>
            <a:ext cx="6691521" cy="4173413"/>
            <a:chOff x="3002752" y="2016994"/>
            <a:chExt cx="6691521" cy="4173413"/>
          </a:xfrm>
        </p:grpSpPr>
        <p:sp>
          <p:nvSpPr>
            <p:cNvPr id="4" name="Azuee Iot Suite"/>
            <p:cNvSpPr>
              <a:spLocks noChangeArrowheads="1"/>
            </p:cNvSpPr>
            <p:nvPr/>
          </p:nvSpPr>
          <p:spPr bwMode="auto">
            <a:xfrm>
              <a:off x="3002752" y="2016994"/>
              <a:ext cx="6691521" cy="4173413"/>
            </a:xfrm>
            <a:prstGeom prst="rect">
              <a:avLst/>
            </a:prstGeom>
            <a:solidFill>
              <a:srgbClr val="021939"/>
            </a:solidFill>
            <a:ln>
              <a:noFill/>
            </a:ln>
          </p:spPr>
          <p:txBody>
            <a:bodyPr vert="horz" wrap="square" lIns="93260" tIns="46630" rIns="93260" bIns="46630" numCol="1" anchor="t" anchorCtr="0" compatLnSpc="1">
              <a:prstTxWarp prst="textNoShape">
                <a:avLst/>
              </a:prstTxWarp>
            </a:bodyPr>
            <a:lstStyle/>
            <a:p>
              <a:pPr defTabSz="932597">
                <a:defRPr/>
              </a:pPr>
              <a:r>
                <a:rPr lang="en-US" altLang="en-US" sz="1836" dirty="0">
                  <a:latin typeface="Segoe UI Light" panose="020B0502040204020203" pitchFamily="34" charset="0"/>
                </a:rPr>
                <a:t>Azure </a:t>
              </a:r>
              <a:r>
                <a:rPr lang="en-US" altLang="en-US" sz="1836" dirty="0" err="1">
                  <a:latin typeface="Segoe UI Light" panose="020B0502040204020203" pitchFamily="34" charset="0"/>
                </a:rPr>
                <a:t>IoT</a:t>
              </a:r>
              <a:r>
                <a:rPr lang="en-US" altLang="en-US" sz="1836" dirty="0">
                  <a:latin typeface="Segoe UI Light" panose="020B0502040204020203" pitchFamily="34" charset="0"/>
                </a:rPr>
                <a:t> Suite Remote Monitoring</a:t>
              </a:r>
              <a:endParaRPr lang="en-US" altLang="en-US" sz="1428" dirty="0">
                <a:latin typeface="Arial" panose="020B0604020202020204" pitchFamily="34" charset="0"/>
              </a:endParaRPr>
            </a:p>
            <a:p>
              <a:pPr defTabSz="932597">
                <a:defRPr/>
              </a:pPr>
              <a:endParaRPr lang="en-US" sz="1836" dirty="0">
                <a:latin typeface="Segoe UI"/>
              </a:endParaRPr>
            </a:p>
          </p:txBody>
        </p:sp>
        <p:sp>
          <p:nvSpPr>
            <p:cNvPr id="5" name="Freeform 4"/>
            <p:cNvSpPr>
              <a:spLocks noChangeAspect="1"/>
            </p:cNvSpPr>
            <p:nvPr/>
          </p:nvSpPr>
          <p:spPr bwMode="auto">
            <a:xfrm rot="5280000">
              <a:off x="3296673" y="4052170"/>
              <a:ext cx="456237" cy="580136"/>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5417">
                      <a:srgbClr val="505050"/>
                    </a:gs>
                    <a:gs pos="100000">
                      <a:srgbClr val="505050"/>
                    </a:gs>
                  </a:gsLst>
                  <a:lin ang="5400000" scaled="0"/>
                </a:gradFill>
                <a:latin typeface="Segoe UI"/>
              </a:endParaRPr>
            </a:p>
          </p:txBody>
        </p:sp>
        <p:grpSp>
          <p:nvGrpSpPr>
            <p:cNvPr id="6" name="Group 5"/>
            <p:cNvGrpSpPr/>
            <p:nvPr/>
          </p:nvGrpSpPr>
          <p:grpSpPr>
            <a:xfrm>
              <a:off x="5473751" y="4104136"/>
              <a:ext cx="493826" cy="508398"/>
              <a:chOff x="2296894" y="-3310276"/>
              <a:chExt cx="484187" cy="498475"/>
            </a:xfrm>
            <a:solidFill>
              <a:schemeClr val="tx1"/>
            </a:solidFill>
          </p:grpSpPr>
          <p:sp>
            <p:nvSpPr>
              <p:cNvPr id="94"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5"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6"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7"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8"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9"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00"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01"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7" name="Rectangle 180"/>
            <p:cNvSpPr>
              <a:spLocks noChangeArrowheads="1"/>
            </p:cNvSpPr>
            <p:nvPr/>
          </p:nvSpPr>
          <p:spPr bwMode="auto">
            <a:xfrm>
              <a:off x="5396034" y="4617390"/>
              <a:ext cx="668681"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Event Hub</a:t>
              </a:r>
              <a:endParaRPr lang="en-US" altLang="en-US" sz="1836" dirty="0"/>
            </a:p>
          </p:txBody>
        </p:sp>
        <p:sp>
          <p:nvSpPr>
            <p:cNvPr id="8" name="Line 181"/>
            <p:cNvSpPr>
              <a:spLocks noChangeShapeType="1"/>
            </p:cNvSpPr>
            <p:nvPr/>
          </p:nvSpPr>
          <p:spPr bwMode="auto">
            <a:xfrm>
              <a:off x="3765597" y="4358334"/>
              <a:ext cx="388585"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 name="Freeform 182"/>
            <p:cNvSpPr>
              <a:spLocks/>
            </p:cNvSpPr>
            <p:nvPr/>
          </p:nvSpPr>
          <p:spPr bwMode="auto">
            <a:xfrm>
              <a:off x="4121800"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0" name="Line 183"/>
            <p:cNvSpPr>
              <a:spLocks noChangeShapeType="1"/>
            </p:cNvSpPr>
            <p:nvPr/>
          </p:nvSpPr>
          <p:spPr bwMode="auto">
            <a:xfrm>
              <a:off x="5975673" y="4358334"/>
              <a:ext cx="469540"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1" name="Freeform 184"/>
            <p:cNvSpPr>
              <a:spLocks/>
            </p:cNvSpPr>
            <p:nvPr/>
          </p:nvSpPr>
          <p:spPr bwMode="auto">
            <a:xfrm>
              <a:off x="6414450" y="4293570"/>
              <a:ext cx="129528" cy="129528"/>
            </a:xfrm>
            <a:custGeom>
              <a:avLst/>
              <a:gdLst>
                <a:gd name="T0" fmla="*/ 171 w 171"/>
                <a:gd name="T1" fmla="*/ 86 h 171"/>
                <a:gd name="T2" fmla="*/ 0 w 171"/>
                <a:gd name="T3" fmla="*/ 171 h 171"/>
                <a:gd name="T4" fmla="*/ 0 w 171"/>
                <a:gd name="T5" fmla="*/ 0 h 171"/>
                <a:gd name="T6" fmla="*/ 171 w 171"/>
                <a:gd name="T7" fmla="*/ 86 h 171"/>
              </a:gdLst>
              <a:ahLst/>
              <a:cxnLst>
                <a:cxn ang="0">
                  <a:pos x="T0" y="T1"/>
                </a:cxn>
                <a:cxn ang="0">
                  <a:pos x="T2" y="T3"/>
                </a:cxn>
                <a:cxn ang="0">
                  <a:pos x="T4" y="T5"/>
                </a:cxn>
                <a:cxn ang="0">
                  <a:pos x="T6" y="T7"/>
                </a:cxn>
              </a:cxnLst>
              <a:rect l="0" t="0" r="r" b="b"/>
              <a:pathLst>
                <a:path w="171" h="171">
                  <a:moveTo>
                    <a:pt x="171" y="86"/>
                  </a:moveTo>
                  <a:lnTo>
                    <a:pt x="0" y="171"/>
                  </a:lnTo>
                  <a:cubicBezTo>
                    <a:pt x="27" y="117"/>
                    <a:pt x="27" y="54"/>
                    <a:pt x="0" y="0"/>
                  </a:cubicBezTo>
                  <a:lnTo>
                    <a:pt x="171"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12" name="Group 11"/>
            <p:cNvGrpSpPr/>
            <p:nvPr/>
          </p:nvGrpSpPr>
          <p:grpSpPr>
            <a:xfrm>
              <a:off x="5494800" y="3247630"/>
              <a:ext cx="467920" cy="406395"/>
              <a:chOff x="2317532" y="-4150064"/>
              <a:chExt cx="458787" cy="398463"/>
            </a:xfrm>
            <a:solidFill>
              <a:schemeClr val="tx1"/>
            </a:solidFill>
          </p:grpSpPr>
          <p:sp>
            <p:nvSpPr>
              <p:cNvPr id="90"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1"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2"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3"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13" name="Rectangle 189"/>
            <p:cNvSpPr>
              <a:spLocks noChangeArrowheads="1"/>
            </p:cNvSpPr>
            <p:nvPr/>
          </p:nvSpPr>
          <p:spPr bwMode="auto">
            <a:xfrm>
              <a:off x="5289173" y="3670216"/>
              <a:ext cx="90247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Storage blobs</a:t>
              </a:r>
              <a:endParaRPr lang="en-US" altLang="en-US" sz="1836"/>
            </a:p>
          </p:txBody>
        </p:sp>
        <p:sp>
          <p:nvSpPr>
            <p:cNvPr id="14" name="Freeform 190"/>
            <p:cNvSpPr>
              <a:spLocks noEditPoints="1"/>
            </p:cNvSpPr>
            <p:nvPr/>
          </p:nvSpPr>
          <p:spPr bwMode="auto">
            <a:xfrm>
              <a:off x="7661159" y="3242773"/>
              <a:ext cx="317344" cy="414490"/>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chemeClr val="tx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5" name="Rectangle 191"/>
            <p:cNvSpPr>
              <a:spLocks noChangeArrowheads="1"/>
            </p:cNvSpPr>
            <p:nvPr/>
          </p:nvSpPr>
          <p:spPr bwMode="auto">
            <a:xfrm>
              <a:off x="7418294" y="3650786"/>
              <a:ext cx="861600"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DocumentDB</a:t>
              </a:r>
              <a:endParaRPr lang="en-US" altLang="en-US" sz="1836"/>
            </a:p>
          </p:txBody>
        </p:sp>
        <p:sp>
          <p:nvSpPr>
            <p:cNvPr id="16" name="Freeform 192"/>
            <p:cNvSpPr>
              <a:spLocks/>
            </p:cNvSpPr>
            <p:nvPr/>
          </p:nvSpPr>
          <p:spPr bwMode="auto">
            <a:xfrm>
              <a:off x="7016756" y="3950320"/>
              <a:ext cx="803075" cy="383728"/>
            </a:xfrm>
            <a:custGeom>
              <a:avLst/>
              <a:gdLst>
                <a:gd name="T0" fmla="*/ 0 w 496"/>
                <a:gd name="T1" fmla="*/ 237 h 237"/>
                <a:gd name="T2" fmla="*/ 496 w 496"/>
                <a:gd name="T3" fmla="*/ 237 h 237"/>
                <a:gd name="T4" fmla="*/ 496 w 496"/>
                <a:gd name="T5" fmla="*/ 0 h 237"/>
              </a:gdLst>
              <a:ahLst/>
              <a:cxnLst>
                <a:cxn ang="0">
                  <a:pos x="T0" y="T1"/>
                </a:cxn>
                <a:cxn ang="0">
                  <a:pos x="T2" y="T3"/>
                </a:cxn>
                <a:cxn ang="0">
                  <a:pos x="T4" y="T5"/>
                </a:cxn>
              </a:cxnLst>
              <a:rect l="0" t="0" r="r" b="b"/>
              <a:pathLst>
                <a:path w="496" h="237">
                  <a:moveTo>
                    <a:pt x="0" y="237"/>
                  </a:moveTo>
                  <a:lnTo>
                    <a:pt x="496" y="237"/>
                  </a:lnTo>
                  <a:lnTo>
                    <a:pt x="496"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7" name="Freeform 193"/>
            <p:cNvSpPr>
              <a:spLocks/>
            </p:cNvSpPr>
            <p:nvPr/>
          </p:nvSpPr>
          <p:spPr bwMode="auto">
            <a:xfrm>
              <a:off x="7755067" y="3851556"/>
              <a:ext cx="129528" cy="129528"/>
            </a:xfrm>
            <a:custGeom>
              <a:avLst/>
              <a:gdLst>
                <a:gd name="T0" fmla="*/ 86 w 172"/>
                <a:gd name="T1" fmla="*/ 0 h 171"/>
                <a:gd name="T2" fmla="*/ 172 w 172"/>
                <a:gd name="T3" fmla="*/ 171 h 171"/>
                <a:gd name="T4" fmla="*/ 0 w 172"/>
                <a:gd name="T5" fmla="*/ 171 h 171"/>
                <a:gd name="T6" fmla="*/ 86 w 172"/>
                <a:gd name="T7" fmla="*/ 0 h 171"/>
              </a:gdLst>
              <a:ahLst/>
              <a:cxnLst>
                <a:cxn ang="0">
                  <a:pos x="T0" y="T1"/>
                </a:cxn>
                <a:cxn ang="0">
                  <a:pos x="T2" y="T3"/>
                </a:cxn>
                <a:cxn ang="0">
                  <a:pos x="T4" y="T5"/>
                </a:cxn>
                <a:cxn ang="0">
                  <a:pos x="T6" y="T7"/>
                </a:cxn>
              </a:cxnLst>
              <a:rect l="0" t="0" r="r" b="b"/>
              <a:pathLst>
                <a:path w="172" h="171">
                  <a:moveTo>
                    <a:pt x="86" y="0"/>
                  </a:moveTo>
                  <a:lnTo>
                    <a:pt x="172" y="171"/>
                  </a:lnTo>
                  <a:cubicBezTo>
                    <a:pt x="118" y="144"/>
                    <a:pt x="54" y="144"/>
                    <a:pt x="0" y="171"/>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8" name="Freeform 194"/>
            <p:cNvSpPr>
              <a:spLocks/>
            </p:cNvSpPr>
            <p:nvPr/>
          </p:nvSpPr>
          <p:spPr bwMode="auto">
            <a:xfrm>
              <a:off x="4588101" y="3451637"/>
              <a:ext cx="788503" cy="652499"/>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9" name="Freeform 195"/>
            <p:cNvSpPr>
              <a:spLocks/>
            </p:cNvSpPr>
            <p:nvPr/>
          </p:nvSpPr>
          <p:spPr bwMode="auto">
            <a:xfrm>
              <a:off x="5344223" y="3385254"/>
              <a:ext cx="131147" cy="131148"/>
            </a:xfrm>
            <a:custGeom>
              <a:avLst/>
              <a:gdLst>
                <a:gd name="T0" fmla="*/ 172 w 172"/>
                <a:gd name="T1" fmla="*/ 86 h 172"/>
                <a:gd name="T2" fmla="*/ 0 w 172"/>
                <a:gd name="T3" fmla="*/ 172 h 172"/>
                <a:gd name="T4" fmla="*/ 0 w 172"/>
                <a:gd name="T5" fmla="*/ 0 h 172"/>
                <a:gd name="T6" fmla="*/ 172 w 172"/>
                <a:gd name="T7" fmla="*/ 86 h 172"/>
              </a:gdLst>
              <a:ahLst/>
              <a:cxnLst>
                <a:cxn ang="0">
                  <a:pos x="T0" y="T1"/>
                </a:cxn>
                <a:cxn ang="0">
                  <a:pos x="T2" y="T3"/>
                </a:cxn>
                <a:cxn ang="0">
                  <a:pos x="T4" y="T5"/>
                </a:cxn>
                <a:cxn ang="0">
                  <a:pos x="T6" y="T7"/>
                </a:cxn>
              </a:cxnLst>
              <a:rect l="0" t="0" r="r" b="b"/>
              <a:pathLst>
                <a:path w="172" h="172">
                  <a:moveTo>
                    <a:pt x="172" y="86"/>
                  </a:moveTo>
                  <a:lnTo>
                    <a:pt x="0" y="172"/>
                  </a:lnTo>
                  <a:cubicBezTo>
                    <a:pt x="27" y="118"/>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20" name="Group 19"/>
            <p:cNvGrpSpPr/>
            <p:nvPr/>
          </p:nvGrpSpPr>
          <p:grpSpPr>
            <a:xfrm>
              <a:off x="6511596" y="2463984"/>
              <a:ext cx="518113" cy="459825"/>
              <a:chOff x="3314482" y="-4918414"/>
              <a:chExt cx="508000" cy="450850"/>
            </a:xfrm>
            <a:solidFill>
              <a:schemeClr val="tx1"/>
            </a:solidFill>
          </p:grpSpPr>
          <p:sp>
            <p:nvSpPr>
              <p:cNvPr id="75" name="Freeform 196"/>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76" name="Group 75"/>
              <p:cNvGrpSpPr/>
              <p:nvPr/>
            </p:nvGrpSpPr>
            <p:grpSpPr>
              <a:xfrm>
                <a:off x="3395444" y="-4880314"/>
                <a:ext cx="363537" cy="342900"/>
                <a:chOff x="3395444" y="-4880314"/>
                <a:chExt cx="363537" cy="342900"/>
              </a:xfrm>
              <a:grpFill/>
            </p:grpSpPr>
            <p:sp>
              <p:nvSpPr>
                <p:cNvPr id="77"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8"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9"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0"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1"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2"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3"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4"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5"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6"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7"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8"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9"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sp>
          <p:nvSpPr>
            <p:cNvPr id="21" name="Rectangle 212"/>
            <p:cNvSpPr>
              <a:spLocks noChangeArrowheads="1"/>
            </p:cNvSpPr>
            <p:nvPr/>
          </p:nvSpPr>
          <p:spPr bwMode="auto">
            <a:xfrm>
              <a:off x="6293756" y="2918095"/>
              <a:ext cx="1121551"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Web/Mobile App</a:t>
              </a:r>
              <a:endParaRPr lang="en-US" altLang="en-US" sz="1836" dirty="0"/>
            </a:p>
          </p:txBody>
        </p:sp>
        <p:sp>
          <p:nvSpPr>
            <p:cNvPr id="22" name="Freeform 213"/>
            <p:cNvSpPr>
              <a:spLocks/>
            </p:cNvSpPr>
            <p:nvPr/>
          </p:nvSpPr>
          <p:spPr bwMode="auto">
            <a:xfrm>
              <a:off x="7113902" y="2693897"/>
              <a:ext cx="705929" cy="450111"/>
            </a:xfrm>
            <a:custGeom>
              <a:avLst/>
              <a:gdLst>
                <a:gd name="T0" fmla="*/ 0 w 436"/>
                <a:gd name="T1" fmla="*/ 0 h 278"/>
                <a:gd name="T2" fmla="*/ 436 w 436"/>
                <a:gd name="T3" fmla="*/ 0 h 278"/>
                <a:gd name="T4" fmla="*/ 436 w 436"/>
                <a:gd name="T5" fmla="*/ 278 h 278"/>
              </a:gdLst>
              <a:ahLst/>
              <a:cxnLst>
                <a:cxn ang="0">
                  <a:pos x="T0" y="T1"/>
                </a:cxn>
                <a:cxn ang="0">
                  <a:pos x="T2" y="T3"/>
                </a:cxn>
                <a:cxn ang="0">
                  <a:pos x="T4" y="T5"/>
                </a:cxn>
              </a:cxnLst>
              <a:rect l="0" t="0" r="r" b="b"/>
              <a:pathLst>
                <a:path w="436" h="278">
                  <a:moveTo>
                    <a:pt x="0" y="0"/>
                  </a:moveTo>
                  <a:lnTo>
                    <a:pt x="436" y="0"/>
                  </a:lnTo>
                  <a:lnTo>
                    <a:pt x="436" y="278"/>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3" name="Freeform 214"/>
            <p:cNvSpPr>
              <a:spLocks/>
            </p:cNvSpPr>
            <p:nvPr/>
          </p:nvSpPr>
          <p:spPr bwMode="auto">
            <a:xfrm>
              <a:off x="7016756" y="2629132"/>
              <a:ext cx="127909" cy="129528"/>
            </a:xfrm>
            <a:custGeom>
              <a:avLst/>
              <a:gdLst>
                <a:gd name="T0" fmla="*/ 0 w 171"/>
                <a:gd name="T1" fmla="*/ 85 h 171"/>
                <a:gd name="T2" fmla="*/ 171 w 171"/>
                <a:gd name="T3" fmla="*/ 0 h 171"/>
                <a:gd name="T4" fmla="*/ 171 w 171"/>
                <a:gd name="T5" fmla="*/ 171 h 171"/>
                <a:gd name="T6" fmla="*/ 0 w 171"/>
                <a:gd name="T7" fmla="*/ 85 h 171"/>
              </a:gdLst>
              <a:ahLst/>
              <a:cxnLst>
                <a:cxn ang="0">
                  <a:pos x="T0" y="T1"/>
                </a:cxn>
                <a:cxn ang="0">
                  <a:pos x="T2" y="T3"/>
                </a:cxn>
                <a:cxn ang="0">
                  <a:pos x="T4" y="T5"/>
                </a:cxn>
                <a:cxn ang="0">
                  <a:pos x="T6" y="T7"/>
                </a:cxn>
              </a:cxnLst>
              <a:rect l="0" t="0" r="r" b="b"/>
              <a:pathLst>
                <a:path w="171" h="171">
                  <a:moveTo>
                    <a:pt x="0" y="85"/>
                  </a:moveTo>
                  <a:lnTo>
                    <a:pt x="171" y="0"/>
                  </a:lnTo>
                  <a:cubicBezTo>
                    <a:pt x="144" y="54"/>
                    <a:pt x="144" y="117"/>
                    <a:pt x="171" y="171"/>
                  </a:cubicBezTo>
                  <a:lnTo>
                    <a:pt x="0" y="85"/>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4" name="Freeform 215"/>
            <p:cNvSpPr>
              <a:spLocks/>
            </p:cNvSpPr>
            <p:nvPr/>
          </p:nvSpPr>
          <p:spPr bwMode="auto">
            <a:xfrm>
              <a:off x="7755067" y="3113245"/>
              <a:ext cx="129528" cy="129528"/>
            </a:xfrm>
            <a:custGeom>
              <a:avLst/>
              <a:gdLst>
                <a:gd name="T0" fmla="*/ 86 w 172"/>
                <a:gd name="T1" fmla="*/ 171 h 171"/>
                <a:gd name="T2" fmla="*/ 0 w 172"/>
                <a:gd name="T3" fmla="*/ 0 h 171"/>
                <a:gd name="T4" fmla="*/ 172 w 172"/>
                <a:gd name="T5" fmla="*/ 0 h 171"/>
                <a:gd name="T6" fmla="*/ 86 w 172"/>
                <a:gd name="T7" fmla="*/ 171 h 171"/>
              </a:gdLst>
              <a:ahLst/>
              <a:cxnLst>
                <a:cxn ang="0">
                  <a:pos x="T0" y="T1"/>
                </a:cxn>
                <a:cxn ang="0">
                  <a:pos x="T2" y="T3"/>
                </a:cxn>
                <a:cxn ang="0">
                  <a:pos x="T4" y="T5"/>
                </a:cxn>
                <a:cxn ang="0">
                  <a:pos x="T6" y="T7"/>
                </a:cxn>
              </a:cxnLst>
              <a:rect l="0" t="0" r="r" b="b"/>
              <a:pathLst>
                <a:path w="172" h="171">
                  <a:moveTo>
                    <a:pt x="86" y="171"/>
                  </a:moveTo>
                  <a:lnTo>
                    <a:pt x="0" y="0"/>
                  </a:lnTo>
                  <a:cubicBezTo>
                    <a:pt x="54" y="27"/>
                    <a:pt x="118" y="27"/>
                    <a:pt x="172" y="0"/>
                  </a:cubicBezTo>
                  <a:lnTo>
                    <a:pt x="86" y="171"/>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5" name="Freeform 216"/>
            <p:cNvSpPr>
              <a:spLocks/>
            </p:cNvSpPr>
            <p:nvPr/>
          </p:nvSpPr>
          <p:spPr bwMode="auto">
            <a:xfrm>
              <a:off x="5729569" y="2693896"/>
              <a:ext cx="786884" cy="539162"/>
            </a:xfrm>
            <a:custGeom>
              <a:avLst/>
              <a:gdLst>
                <a:gd name="T0" fmla="*/ 486 w 486"/>
                <a:gd name="T1" fmla="*/ 0 h 333"/>
                <a:gd name="T2" fmla="*/ 0 w 486"/>
                <a:gd name="T3" fmla="*/ 0 h 333"/>
                <a:gd name="T4" fmla="*/ 0 w 486"/>
                <a:gd name="T5" fmla="*/ 333 h 333"/>
              </a:gdLst>
              <a:ahLst/>
              <a:cxnLst>
                <a:cxn ang="0">
                  <a:pos x="T0" y="T1"/>
                </a:cxn>
                <a:cxn ang="0">
                  <a:pos x="T2" y="T3"/>
                </a:cxn>
                <a:cxn ang="0">
                  <a:pos x="T4" y="T5"/>
                </a:cxn>
              </a:cxnLst>
              <a:rect l="0" t="0" r="r" b="b"/>
              <a:pathLst>
                <a:path w="486" h="333">
                  <a:moveTo>
                    <a:pt x="486" y="0"/>
                  </a:moveTo>
                  <a:lnTo>
                    <a:pt x="0" y="0"/>
                  </a:lnTo>
                  <a:lnTo>
                    <a:pt x="0" y="333"/>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6" name="Line 217"/>
            <p:cNvSpPr>
              <a:spLocks noChangeShapeType="1"/>
            </p:cNvSpPr>
            <p:nvPr/>
          </p:nvSpPr>
          <p:spPr bwMode="auto">
            <a:xfrm flipV="1">
              <a:off x="6770653" y="3302680"/>
              <a:ext cx="0" cy="79498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7" name="Freeform 218"/>
            <p:cNvSpPr>
              <a:spLocks/>
            </p:cNvSpPr>
            <p:nvPr/>
          </p:nvSpPr>
          <p:spPr bwMode="auto">
            <a:xfrm>
              <a:off x="6705889" y="3203914"/>
              <a:ext cx="129528" cy="129528"/>
            </a:xfrm>
            <a:custGeom>
              <a:avLst/>
              <a:gdLst>
                <a:gd name="T0" fmla="*/ 86 w 172"/>
                <a:gd name="T1" fmla="*/ 0 h 172"/>
                <a:gd name="T2" fmla="*/ 172 w 172"/>
                <a:gd name="T3" fmla="*/ 172 h 172"/>
                <a:gd name="T4" fmla="*/ 0 w 172"/>
                <a:gd name="T5" fmla="*/ 172 h 172"/>
                <a:gd name="T6" fmla="*/ 86 w 172"/>
                <a:gd name="T7" fmla="*/ 0 h 172"/>
              </a:gdLst>
              <a:ahLst/>
              <a:cxnLst>
                <a:cxn ang="0">
                  <a:pos x="T0" y="T1"/>
                </a:cxn>
                <a:cxn ang="0">
                  <a:pos x="T2" y="T3"/>
                </a:cxn>
                <a:cxn ang="0">
                  <a:pos x="T4" y="T5"/>
                </a:cxn>
                <a:cxn ang="0">
                  <a:pos x="T6" y="T7"/>
                </a:cxn>
              </a:cxnLst>
              <a:rect l="0" t="0" r="r" b="b"/>
              <a:pathLst>
                <a:path w="172" h="172">
                  <a:moveTo>
                    <a:pt x="86" y="0"/>
                  </a:moveTo>
                  <a:lnTo>
                    <a:pt x="172" y="172"/>
                  </a:lnTo>
                  <a:cubicBezTo>
                    <a:pt x="118" y="145"/>
                    <a:pt x="54" y="145"/>
                    <a:pt x="0" y="172"/>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8" name="Freeform 234"/>
            <p:cNvSpPr>
              <a:spLocks/>
            </p:cNvSpPr>
            <p:nvPr/>
          </p:nvSpPr>
          <p:spPr bwMode="auto">
            <a:xfrm>
              <a:off x="3487112" y="2693897"/>
              <a:ext cx="3029341" cy="1313093"/>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9" name="Freeform 235"/>
            <p:cNvSpPr>
              <a:spLocks/>
            </p:cNvSpPr>
            <p:nvPr/>
          </p:nvSpPr>
          <p:spPr bwMode="auto">
            <a:xfrm>
              <a:off x="3422348" y="3974607"/>
              <a:ext cx="129528" cy="129528"/>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30" name="Group 29"/>
            <p:cNvGrpSpPr/>
            <p:nvPr/>
          </p:nvGrpSpPr>
          <p:grpSpPr>
            <a:xfrm>
              <a:off x="4261043" y="4104136"/>
              <a:ext cx="654117" cy="508398"/>
              <a:chOff x="1107857" y="-3310276"/>
              <a:chExt cx="641349" cy="498475"/>
            </a:xfrm>
            <a:solidFill>
              <a:schemeClr val="tx1"/>
            </a:solidFill>
          </p:grpSpPr>
          <p:sp>
            <p:nvSpPr>
              <p:cNvPr id="71"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2"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3"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4"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31" name="Rectangle 240"/>
            <p:cNvSpPr>
              <a:spLocks noChangeArrowheads="1"/>
            </p:cNvSpPr>
            <p:nvPr/>
          </p:nvSpPr>
          <p:spPr bwMode="auto">
            <a:xfrm>
              <a:off x="4063513" y="4619010"/>
              <a:ext cx="1070869"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Stream Analytics</a:t>
              </a:r>
              <a:endParaRPr lang="en-US" altLang="en-US" sz="1836"/>
            </a:p>
          </p:txBody>
        </p:sp>
        <p:sp>
          <p:nvSpPr>
            <p:cNvPr id="32" name="Line 241"/>
            <p:cNvSpPr>
              <a:spLocks noChangeShapeType="1"/>
            </p:cNvSpPr>
            <p:nvPr/>
          </p:nvSpPr>
          <p:spPr bwMode="auto">
            <a:xfrm>
              <a:off x="4932971" y="4358334"/>
              <a:ext cx="435538"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3" name="Freeform 242"/>
            <p:cNvSpPr>
              <a:spLocks/>
            </p:cNvSpPr>
            <p:nvPr/>
          </p:nvSpPr>
          <p:spPr bwMode="auto">
            <a:xfrm>
              <a:off x="5336128"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34" name="Group 33"/>
            <p:cNvGrpSpPr/>
            <p:nvPr/>
          </p:nvGrpSpPr>
          <p:grpSpPr>
            <a:xfrm>
              <a:off x="8982347" y="4115469"/>
              <a:ext cx="433920" cy="435539"/>
              <a:chOff x="5737007" y="-3299164"/>
              <a:chExt cx="425450" cy="427038"/>
            </a:xfrm>
            <a:solidFill>
              <a:schemeClr val="tx1"/>
            </a:solidFill>
          </p:grpSpPr>
          <p:sp>
            <p:nvSpPr>
              <p:cNvPr id="69"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0" name="Oval 249"/>
              <p:cNvSpPr>
                <a:spLocks noChangeArrowheads="1"/>
              </p:cNvSpPr>
              <p:nvPr/>
            </p:nvSpPr>
            <p:spPr bwMode="auto">
              <a:xfrm>
                <a:off x="5937032" y="-3132476"/>
                <a:ext cx="60325" cy="60325"/>
              </a:xfrm>
              <a:prstGeom prst="ellipse">
                <a:avLst/>
              </a:pr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35" name="Rectangle 250"/>
            <p:cNvSpPr>
              <a:spLocks noChangeArrowheads="1"/>
            </p:cNvSpPr>
            <p:nvPr/>
          </p:nvSpPr>
          <p:spPr bwMode="auto">
            <a:xfrm>
              <a:off x="8817199" y="4565579"/>
              <a:ext cx="716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Logic Apps</a:t>
              </a:r>
              <a:endParaRPr lang="en-US" altLang="en-US" sz="1836"/>
            </a:p>
          </p:txBody>
        </p:sp>
        <p:sp>
          <p:nvSpPr>
            <p:cNvPr id="36" name="Line 251"/>
            <p:cNvSpPr>
              <a:spLocks noChangeShapeType="1"/>
            </p:cNvSpPr>
            <p:nvPr/>
          </p:nvSpPr>
          <p:spPr bwMode="auto">
            <a:xfrm>
              <a:off x="7016756" y="4334048"/>
              <a:ext cx="1857111"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7" name="Freeform 252"/>
            <p:cNvSpPr>
              <a:spLocks/>
            </p:cNvSpPr>
            <p:nvPr/>
          </p:nvSpPr>
          <p:spPr bwMode="auto">
            <a:xfrm>
              <a:off x="8841485" y="4269284"/>
              <a:ext cx="129528"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38" name="Group 37"/>
            <p:cNvGrpSpPr/>
            <p:nvPr/>
          </p:nvGrpSpPr>
          <p:grpSpPr>
            <a:xfrm>
              <a:off x="7573728" y="5078836"/>
              <a:ext cx="488969" cy="495446"/>
              <a:chOff x="7646253" y="4979703"/>
              <a:chExt cx="479425" cy="485775"/>
            </a:xfrm>
            <a:solidFill>
              <a:schemeClr val="tx1"/>
            </a:solidFill>
          </p:grpSpPr>
          <p:sp>
            <p:nvSpPr>
              <p:cNvPr id="66" name="Freeform 253"/>
              <p:cNvSpPr>
                <a:spLocks/>
              </p:cNvSpPr>
              <p:nvPr/>
            </p:nvSpPr>
            <p:spPr bwMode="auto">
              <a:xfrm>
                <a:off x="7789128" y="5165440"/>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7" name="Freeform 254"/>
              <p:cNvSpPr>
                <a:spLocks/>
              </p:cNvSpPr>
              <p:nvPr/>
            </p:nvSpPr>
            <p:spPr bwMode="auto">
              <a:xfrm>
                <a:off x="7893903" y="5163853"/>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8" name="Freeform 255"/>
              <p:cNvSpPr>
                <a:spLocks noEditPoints="1"/>
              </p:cNvSpPr>
              <p:nvPr/>
            </p:nvSpPr>
            <p:spPr bwMode="auto">
              <a:xfrm>
                <a:off x="7646253" y="4979703"/>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39" name="Rectangle 256"/>
            <p:cNvSpPr>
              <a:spLocks noChangeArrowheads="1"/>
            </p:cNvSpPr>
            <p:nvPr/>
          </p:nvSpPr>
          <p:spPr bwMode="auto">
            <a:xfrm>
              <a:off x="7640110" y="5634187"/>
              <a:ext cx="413634"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Azure </a:t>
              </a:r>
              <a:endParaRPr lang="en-US" altLang="en-US" sz="1836"/>
            </a:p>
          </p:txBody>
        </p:sp>
        <p:sp>
          <p:nvSpPr>
            <p:cNvPr id="40" name="Rectangle 257"/>
            <p:cNvSpPr>
              <a:spLocks noChangeArrowheads="1"/>
            </p:cNvSpPr>
            <p:nvPr/>
          </p:nvSpPr>
          <p:spPr bwMode="auto">
            <a:xfrm>
              <a:off x="7316290" y="5810670"/>
              <a:ext cx="1025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Active Directory</a:t>
              </a:r>
              <a:endParaRPr lang="en-US" altLang="en-US" sz="1836"/>
            </a:p>
          </p:txBody>
        </p:sp>
        <p:sp>
          <p:nvSpPr>
            <p:cNvPr id="41" name="Rectangle 260"/>
            <p:cNvSpPr>
              <a:spLocks noChangeArrowheads="1"/>
            </p:cNvSpPr>
            <p:nvPr/>
          </p:nvSpPr>
          <p:spPr bwMode="auto">
            <a:xfrm>
              <a:off x="3257199" y="4636820"/>
              <a:ext cx="518268"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err="1">
                  <a:latin typeface="Segoe UI" panose="020B0502040204020203" pitchFamily="34" charset="0"/>
                </a:rPr>
                <a:t>IoT</a:t>
              </a:r>
              <a:r>
                <a:rPr lang="en-US" altLang="en-US" sz="1122" dirty="0">
                  <a:latin typeface="Segoe UI" panose="020B0502040204020203" pitchFamily="34" charset="0"/>
                </a:rPr>
                <a:t> Hub</a:t>
              </a:r>
              <a:endParaRPr lang="en-US" altLang="en-US" sz="1836" dirty="0"/>
            </a:p>
          </p:txBody>
        </p:sp>
        <p:grpSp>
          <p:nvGrpSpPr>
            <p:cNvPr id="42" name="Group 41"/>
            <p:cNvGrpSpPr/>
            <p:nvPr/>
          </p:nvGrpSpPr>
          <p:grpSpPr>
            <a:xfrm>
              <a:off x="6511596" y="4104136"/>
              <a:ext cx="518113" cy="458207"/>
              <a:chOff x="3314482" y="-3310276"/>
              <a:chExt cx="508000" cy="449263"/>
            </a:xfrm>
            <a:solidFill>
              <a:schemeClr val="tx1"/>
            </a:solidFill>
          </p:grpSpPr>
          <p:sp>
            <p:nvSpPr>
              <p:cNvPr id="52"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3"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4"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5"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6"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7"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8"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9"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0"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1"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2"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3"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4"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5"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43" name="Rectangle 275"/>
            <p:cNvSpPr>
              <a:spLocks noChangeArrowheads="1"/>
            </p:cNvSpPr>
            <p:nvPr/>
          </p:nvSpPr>
          <p:spPr bwMode="auto">
            <a:xfrm>
              <a:off x="6466262" y="4575294"/>
              <a:ext cx="62944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Web Jobs</a:t>
              </a:r>
              <a:endParaRPr lang="en-US" altLang="en-US" sz="1836" dirty="0"/>
            </a:p>
          </p:txBody>
        </p:sp>
        <p:sp>
          <p:nvSpPr>
            <p:cNvPr id="44" name="Rectangle 287"/>
            <p:cNvSpPr>
              <a:spLocks noChangeArrowheads="1"/>
            </p:cNvSpPr>
            <p:nvPr/>
          </p:nvSpPr>
          <p:spPr bwMode="auto">
            <a:xfrm>
              <a:off x="8633646" y="3011118"/>
              <a:ext cx="565680"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solidFill>
                    <a:srgbClr val="0070C0"/>
                  </a:solidFill>
                  <a:latin typeface="Segoe UI" panose="020B0502040204020203" pitchFamily="34" charset="0"/>
                </a:rPr>
                <a:t>Power BI</a:t>
              </a:r>
              <a:endParaRPr lang="en-US" altLang="en-US" sz="1836" dirty="0">
                <a:solidFill>
                  <a:prstClr val="black"/>
                </a:solidFill>
              </a:endParaRPr>
            </a:p>
          </p:txBody>
        </p:sp>
        <p:sp>
          <p:nvSpPr>
            <p:cNvPr id="45" name="Rectangle 44"/>
            <p:cNvSpPr/>
            <p:nvPr>
              <p:custDataLst>
                <p:tags r:id="rId1"/>
              </p:custDataLst>
            </p:nvPr>
          </p:nvSpPr>
          <p:spPr bwMode="auto">
            <a:xfrm>
              <a:off x="8638684" y="2425056"/>
              <a:ext cx="544157" cy="544157"/>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defTabSz="951028" fontAlgn="base">
                <a:spcBef>
                  <a:spcPct val="0"/>
                </a:spcBef>
                <a:spcAft>
                  <a:spcPct val="0"/>
                </a:spcAft>
                <a:defRPr/>
              </a:pPr>
              <a:endParaRPr lang="en-US" sz="1530" dirty="0">
                <a:gradFill flip="none" rotWithShape="1">
                  <a:gsLst>
                    <a:gs pos="5417">
                      <a:srgbClr val="FFFFFF"/>
                    </a:gs>
                    <a:gs pos="100000">
                      <a:srgbClr val="FFFFFF"/>
                    </a:gs>
                  </a:gsLst>
                  <a:lin ang="5400000" scaled="0"/>
                  <a:tileRect/>
                </a:gradFill>
                <a:latin typeface="Segoe UI"/>
              </a:endParaRPr>
            </a:p>
          </p:txBody>
        </p:sp>
        <p:grpSp>
          <p:nvGrpSpPr>
            <p:cNvPr id="46" name="Group 45"/>
            <p:cNvGrpSpPr/>
            <p:nvPr/>
          </p:nvGrpSpPr>
          <p:grpSpPr>
            <a:xfrm>
              <a:off x="8773506" y="2565162"/>
              <a:ext cx="274515" cy="285888"/>
              <a:chOff x="11472827" y="4545788"/>
              <a:chExt cx="280728" cy="284825"/>
            </a:xfrm>
          </p:grpSpPr>
          <p:sp>
            <p:nvSpPr>
              <p:cNvPr id="47" name="Rounded Rectangle 46"/>
              <p:cNvSpPr/>
              <p:nvPr/>
            </p:nvSpPr>
            <p:spPr bwMode="auto">
              <a:xfrm>
                <a:off x="11472827" y="4699141"/>
                <a:ext cx="35603" cy="80649"/>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48" name="Rounded Rectangle 47"/>
              <p:cNvSpPr/>
              <p:nvPr/>
            </p:nvSpPr>
            <p:spPr bwMode="auto">
              <a:xfrm>
                <a:off x="11527518" y="4680314"/>
                <a:ext cx="35603" cy="111152"/>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49" name="Rounded Rectangle 48"/>
              <p:cNvSpPr/>
              <p:nvPr/>
            </p:nvSpPr>
            <p:spPr bwMode="auto">
              <a:xfrm>
                <a:off x="11581398" y="4660852"/>
                <a:ext cx="35603" cy="151148"/>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50" name="Rounded Rectangle 49"/>
              <p:cNvSpPr/>
              <p:nvPr/>
            </p:nvSpPr>
            <p:spPr bwMode="auto">
              <a:xfrm>
                <a:off x="11637498" y="4643936"/>
                <a:ext cx="35603" cy="186677"/>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51" name="Freeform 50"/>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12700" cap="rnd">
                <a:solidFill>
                  <a:srgbClr val="02162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prstClr val="white"/>
                  </a:solidFill>
                  <a:latin typeface="Segoe UI"/>
                </a:endParaRPr>
              </a:p>
            </p:txBody>
          </p:sp>
        </p:grpSp>
      </p:grpSp>
      <p:sp>
        <p:nvSpPr>
          <p:cNvPr id="102" name="Oval 101"/>
          <p:cNvSpPr/>
          <p:nvPr/>
        </p:nvSpPr>
        <p:spPr bwMode="auto">
          <a:xfrm>
            <a:off x="5970937" y="3291939"/>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TextBox 102"/>
          <p:cNvSpPr txBox="1"/>
          <p:nvPr/>
        </p:nvSpPr>
        <p:spPr>
          <a:xfrm>
            <a:off x="7317020" y="1432953"/>
            <a:ext cx="5065194" cy="4158061"/>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Logic Apps: WYSIWYG integration</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Azure (Service Bus, Blob, …)</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Office (incl. Dynamics)</a:t>
            </a:r>
          </a:p>
          <a:p>
            <a:pPr marL="342900" indent="-3429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rPr>
              <a:t>SalesForce</a:t>
            </a:r>
            <a:r>
              <a:rPr lang="en-US" sz="2400" dirty="0">
                <a:gradFill>
                  <a:gsLst>
                    <a:gs pos="2917">
                      <a:schemeClr val="tx1"/>
                    </a:gs>
                    <a:gs pos="30000">
                      <a:schemeClr val="tx1"/>
                    </a:gs>
                  </a:gsLst>
                  <a:lin ang="5400000" scaled="0"/>
                </a:gradFill>
              </a:rPr>
              <a:t> CRM</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BizTalk (X12, EDIFACT, AS2, …)</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And more (custom, FTP, </a:t>
            </a:r>
            <a:r>
              <a:rPr lang="en-US" sz="2400" dirty="0" err="1">
                <a:gradFill>
                  <a:gsLst>
                    <a:gs pos="2917">
                      <a:schemeClr val="tx1"/>
                    </a:gs>
                    <a:gs pos="30000">
                      <a:schemeClr val="tx1"/>
                    </a:gs>
                  </a:gsLst>
                  <a:lin ang="5400000" scaled="0"/>
                </a:gradFill>
              </a:rPr>
              <a:t>Twilio</a:t>
            </a:r>
            <a:r>
              <a:rPr lang="en-US" sz="2400" dirty="0">
                <a:gradFill>
                  <a:gsLst>
                    <a:gs pos="2917">
                      <a:schemeClr val="tx1"/>
                    </a:gs>
                    <a:gs pos="30000">
                      <a:schemeClr val="tx1"/>
                    </a:gs>
                  </a:gsLst>
                  <a:lin ang="5400000" scaled="0"/>
                </a:gradFill>
              </a:rPr>
              <a:t>)</a:t>
            </a:r>
          </a:p>
          <a:p>
            <a:pPr>
              <a:lnSpc>
                <a:spcPct val="90000"/>
              </a:lnSpc>
              <a:spcAft>
                <a:spcPts val="600"/>
              </a:spcAft>
            </a:pPr>
            <a:r>
              <a:rPr lang="en-US" sz="2400" dirty="0">
                <a:gradFill>
                  <a:gsLst>
                    <a:gs pos="2917">
                      <a:schemeClr val="tx1"/>
                    </a:gs>
                    <a:gs pos="30000">
                      <a:schemeClr val="tx1"/>
                    </a:gs>
                  </a:gsLst>
                  <a:lin ang="5400000" scaled="0"/>
                </a:gradFill>
              </a:rPr>
              <a:t>Functions: event-driven compute on demand</a:t>
            </a:r>
          </a:p>
          <a:p>
            <a:pPr>
              <a:lnSpc>
                <a:spcPct val="90000"/>
              </a:lnSpc>
              <a:spcAft>
                <a:spcPts val="600"/>
              </a:spcAft>
            </a:pPr>
            <a:r>
              <a:rPr lang="en-US" sz="2400" dirty="0">
                <a:gradFill>
                  <a:gsLst>
                    <a:gs pos="2917">
                      <a:schemeClr val="tx1"/>
                    </a:gs>
                    <a:gs pos="30000">
                      <a:schemeClr val="tx1"/>
                    </a:gs>
                  </a:gsLst>
                  <a:lin ang="5400000" scaled="0"/>
                </a:gradFill>
              </a:rPr>
              <a:t>Web Jobs + Event Hubs: listen to near-raw event stream</a:t>
            </a:r>
          </a:p>
        </p:txBody>
      </p:sp>
      <p:grpSp>
        <p:nvGrpSpPr>
          <p:cNvPr id="107" name="Group 106"/>
          <p:cNvGrpSpPr/>
          <p:nvPr/>
        </p:nvGrpSpPr>
        <p:grpSpPr>
          <a:xfrm>
            <a:off x="2814703" y="5716864"/>
            <a:ext cx="610745" cy="812259"/>
            <a:chOff x="2781511" y="5818653"/>
            <a:chExt cx="610745" cy="812259"/>
          </a:xfrm>
        </p:grpSpPr>
        <p:pic>
          <p:nvPicPr>
            <p:cNvPr id="105" name="Picture 104"/>
            <p:cNvPicPr>
              <a:picLocks noChangeAspect="1"/>
            </p:cNvPicPr>
            <p:nvPr/>
          </p:nvPicPr>
          <p:blipFill>
            <a:blip r:embed="rId3">
              <a:biLevel thresh="25000"/>
            </a:blip>
            <a:stretch>
              <a:fillRect/>
            </a:stretch>
          </p:blipFill>
          <p:spPr>
            <a:xfrm>
              <a:off x="2799474" y="5818653"/>
              <a:ext cx="586866" cy="586866"/>
            </a:xfrm>
            <a:prstGeom prst="rect">
              <a:avLst/>
            </a:prstGeom>
          </p:spPr>
        </p:pic>
        <p:sp>
          <p:nvSpPr>
            <p:cNvPr id="106" name="Rectangle 180"/>
            <p:cNvSpPr>
              <a:spLocks noChangeArrowheads="1"/>
            </p:cNvSpPr>
            <p:nvPr/>
          </p:nvSpPr>
          <p:spPr bwMode="auto">
            <a:xfrm>
              <a:off x="2781511" y="6458236"/>
              <a:ext cx="610745" cy="172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Functions</a:t>
              </a:r>
              <a:endParaRPr lang="en-US" altLang="en-US" sz="1836" dirty="0"/>
            </a:p>
          </p:txBody>
        </p:sp>
      </p:grpSp>
      <p:sp>
        <p:nvSpPr>
          <p:cNvPr id="108" name="Line 241"/>
          <p:cNvSpPr>
            <a:spLocks noChangeShapeType="1"/>
          </p:cNvSpPr>
          <p:nvPr/>
        </p:nvSpPr>
        <p:spPr bwMode="auto">
          <a:xfrm flipH="1" flipV="1">
            <a:off x="3116664" y="4316196"/>
            <a:ext cx="1" cy="1359296"/>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09" name="Freeform 242"/>
          <p:cNvSpPr>
            <a:spLocks/>
          </p:cNvSpPr>
          <p:nvPr/>
        </p:nvSpPr>
        <p:spPr bwMode="auto">
          <a:xfrm rot="5400000">
            <a:off x="3058438" y="5532156"/>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10" name="Oval 109"/>
          <p:cNvSpPr/>
          <p:nvPr/>
        </p:nvSpPr>
        <p:spPr bwMode="auto">
          <a:xfrm>
            <a:off x="2504817" y="5491570"/>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Oval 110"/>
          <p:cNvSpPr/>
          <p:nvPr/>
        </p:nvSpPr>
        <p:spPr bwMode="auto">
          <a:xfrm>
            <a:off x="3573342" y="3248399"/>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696021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0"/>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10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3">
                                            <p:txEl>
                                              <p:pRg st="7" end="7"/>
                                            </p:txEl>
                                          </p:spTgt>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10"/>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111"/>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107"/>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08"/>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0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2" grpId="1" animBg="1"/>
      <p:bldP spid="108" grpId="0" animBg="1"/>
      <p:bldP spid="108" grpId="1" animBg="1"/>
      <p:bldP spid="109" grpId="0" animBg="1"/>
      <p:bldP spid="109" grpId="1" animBg="1"/>
      <p:bldP spid="110" grpId="0" animBg="1"/>
      <p:bldP spid="110" grpId="1" animBg="1"/>
      <p:bldP spid="1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Integrate – data insight</a:t>
            </a:r>
          </a:p>
        </p:txBody>
      </p:sp>
      <p:grpSp>
        <p:nvGrpSpPr>
          <p:cNvPr id="3" name="Group 2"/>
          <p:cNvGrpSpPr/>
          <p:nvPr/>
        </p:nvGrpSpPr>
        <p:grpSpPr>
          <a:xfrm>
            <a:off x="407659" y="1487507"/>
            <a:ext cx="6691521" cy="4173413"/>
            <a:chOff x="3002752" y="2016994"/>
            <a:chExt cx="6691521" cy="4173413"/>
          </a:xfrm>
        </p:grpSpPr>
        <p:sp>
          <p:nvSpPr>
            <p:cNvPr id="4" name="Azuee Iot Suite"/>
            <p:cNvSpPr>
              <a:spLocks noChangeArrowheads="1"/>
            </p:cNvSpPr>
            <p:nvPr/>
          </p:nvSpPr>
          <p:spPr bwMode="auto">
            <a:xfrm>
              <a:off x="3002752" y="2016994"/>
              <a:ext cx="6691521" cy="4173413"/>
            </a:xfrm>
            <a:prstGeom prst="rect">
              <a:avLst/>
            </a:prstGeom>
            <a:solidFill>
              <a:srgbClr val="021939"/>
            </a:solidFill>
            <a:ln>
              <a:noFill/>
            </a:ln>
          </p:spPr>
          <p:txBody>
            <a:bodyPr vert="horz" wrap="square" lIns="93260" tIns="46630" rIns="93260" bIns="46630" numCol="1" anchor="t" anchorCtr="0" compatLnSpc="1">
              <a:prstTxWarp prst="textNoShape">
                <a:avLst/>
              </a:prstTxWarp>
            </a:bodyPr>
            <a:lstStyle/>
            <a:p>
              <a:pPr defTabSz="932597">
                <a:defRPr/>
              </a:pPr>
              <a:r>
                <a:rPr lang="en-US" altLang="en-US" sz="1836" dirty="0">
                  <a:latin typeface="Segoe UI Light" panose="020B0502040204020203" pitchFamily="34" charset="0"/>
                </a:rPr>
                <a:t>Azure </a:t>
              </a:r>
              <a:r>
                <a:rPr lang="en-US" altLang="en-US" sz="1836" dirty="0" err="1">
                  <a:latin typeface="Segoe UI Light" panose="020B0502040204020203" pitchFamily="34" charset="0"/>
                </a:rPr>
                <a:t>IoT</a:t>
              </a:r>
              <a:r>
                <a:rPr lang="en-US" altLang="en-US" sz="1836" dirty="0">
                  <a:latin typeface="Segoe UI Light" panose="020B0502040204020203" pitchFamily="34" charset="0"/>
                </a:rPr>
                <a:t> Suite Remote Monitoring</a:t>
              </a:r>
              <a:endParaRPr lang="en-US" altLang="en-US" sz="1428" dirty="0">
                <a:latin typeface="Arial" panose="020B0604020202020204" pitchFamily="34" charset="0"/>
              </a:endParaRPr>
            </a:p>
            <a:p>
              <a:pPr defTabSz="932597">
                <a:defRPr/>
              </a:pPr>
              <a:endParaRPr lang="en-US" sz="1836" dirty="0">
                <a:latin typeface="Segoe UI"/>
              </a:endParaRPr>
            </a:p>
          </p:txBody>
        </p:sp>
        <p:sp>
          <p:nvSpPr>
            <p:cNvPr id="5" name="Freeform 4"/>
            <p:cNvSpPr>
              <a:spLocks noChangeAspect="1"/>
            </p:cNvSpPr>
            <p:nvPr/>
          </p:nvSpPr>
          <p:spPr bwMode="auto">
            <a:xfrm rot="5280000">
              <a:off x="3296673" y="4052170"/>
              <a:ext cx="456237" cy="580136"/>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5417">
                      <a:srgbClr val="505050"/>
                    </a:gs>
                    <a:gs pos="100000">
                      <a:srgbClr val="505050"/>
                    </a:gs>
                  </a:gsLst>
                  <a:lin ang="5400000" scaled="0"/>
                </a:gradFill>
                <a:latin typeface="Segoe UI"/>
              </a:endParaRPr>
            </a:p>
          </p:txBody>
        </p:sp>
        <p:grpSp>
          <p:nvGrpSpPr>
            <p:cNvPr id="6" name="Group 5"/>
            <p:cNvGrpSpPr/>
            <p:nvPr/>
          </p:nvGrpSpPr>
          <p:grpSpPr>
            <a:xfrm>
              <a:off x="5473751" y="4104136"/>
              <a:ext cx="493826" cy="508398"/>
              <a:chOff x="2296894" y="-3310276"/>
              <a:chExt cx="484187" cy="498475"/>
            </a:xfrm>
            <a:solidFill>
              <a:schemeClr val="tx1"/>
            </a:solidFill>
          </p:grpSpPr>
          <p:sp>
            <p:nvSpPr>
              <p:cNvPr id="94"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5"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6"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7"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8"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9"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00"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01"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7" name="Rectangle 180"/>
            <p:cNvSpPr>
              <a:spLocks noChangeArrowheads="1"/>
            </p:cNvSpPr>
            <p:nvPr/>
          </p:nvSpPr>
          <p:spPr bwMode="auto">
            <a:xfrm>
              <a:off x="5396034" y="4617390"/>
              <a:ext cx="668681"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Event Hub</a:t>
              </a:r>
              <a:endParaRPr lang="en-US" altLang="en-US" sz="1836" dirty="0"/>
            </a:p>
          </p:txBody>
        </p:sp>
        <p:sp>
          <p:nvSpPr>
            <p:cNvPr id="8" name="Line 181"/>
            <p:cNvSpPr>
              <a:spLocks noChangeShapeType="1"/>
            </p:cNvSpPr>
            <p:nvPr/>
          </p:nvSpPr>
          <p:spPr bwMode="auto">
            <a:xfrm>
              <a:off x="3765597" y="4358334"/>
              <a:ext cx="388585"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 name="Freeform 182"/>
            <p:cNvSpPr>
              <a:spLocks/>
            </p:cNvSpPr>
            <p:nvPr/>
          </p:nvSpPr>
          <p:spPr bwMode="auto">
            <a:xfrm>
              <a:off x="4121800"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0" name="Line 183"/>
            <p:cNvSpPr>
              <a:spLocks noChangeShapeType="1"/>
            </p:cNvSpPr>
            <p:nvPr/>
          </p:nvSpPr>
          <p:spPr bwMode="auto">
            <a:xfrm>
              <a:off x="5975673" y="4358334"/>
              <a:ext cx="469540"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1" name="Freeform 184"/>
            <p:cNvSpPr>
              <a:spLocks/>
            </p:cNvSpPr>
            <p:nvPr/>
          </p:nvSpPr>
          <p:spPr bwMode="auto">
            <a:xfrm>
              <a:off x="6414450" y="4293570"/>
              <a:ext cx="129528" cy="129528"/>
            </a:xfrm>
            <a:custGeom>
              <a:avLst/>
              <a:gdLst>
                <a:gd name="T0" fmla="*/ 171 w 171"/>
                <a:gd name="T1" fmla="*/ 86 h 171"/>
                <a:gd name="T2" fmla="*/ 0 w 171"/>
                <a:gd name="T3" fmla="*/ 171 h 171"/>
                <a:gd name="T4" fmla="*/ 0 w 171"/>
                <a:gd name="T5" fmla="*/ 0 h 171"/>
                <a:gd name="T6" fmla="*/ 171 w 171"/>
                <a:gd name="T7" fmla="*/ 86 h 171"/>
              </a:gdLst>
              <a:ahLst/>
              <a:cxnLst>
                <a:cxn ang="0">
                  <a:pos x="T0" y="T1"/>
                </a:cxn>
                <a:cxn ang="0">
                  <a:pos x="T2" y="T3"/>
                </a:cxn>
                <a:cxn ang="0">
                  <a:pos x="T4" y="T5"/>
                </a:cxn>
                <a:cxn ang="0">
                  <a:pos x="T6" y="T7"/>
                </a:cxn>
              </a:cxnLst>
              <a:rect l="0" t="0" r="r" b="b"/>
              <a:pathLst>
                <a:path w="171" h="171">
                  <a:moveTo>
                    <a:pt x="171" y="86"/>
                  </a:moveTo>
                  <a:lnTo>
                    <a:pt x="0" y="171"/>
                  </a:lnTo>
                  <a:cubicBezTo>
                    <a:pt x="27" y="117"/>
                    <a:pt x="27" y="54"/>
                    <a:pt x="0" y="0"/>
                  </a:cubicBezTo>
                  <a:lnTo>
                    <a:pt x="171"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12" name="Group 11"/>
            <p:cNvGrpSpPr/>
            <p:nvPr/>
          </p:nvGrpSpPr>
          <p:grpSpPr>
            <a:xfrm>
              <a:off x="5494800" y="3247630"/>
              <a:ext cx="467920" cy="406395"/>
              <a:chOff x="2317532" y="-4150064"/>
              <a:chExt cx="458787" cy="398463"/>
            </a:xfrm>
            <a:solidFill>
              <a:schemeClr val="tx1"/>
            </a:solidFill>
          </p:grpSpPr>
          <p:sp>
            <p:nvSpPr>
              <p:cNvPr id="90"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1"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2"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3"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13" name="Rectangle 189"/>
            <p:cNvSpPr>
              <a:spLocks noChangeArrowheads="1"/>
            </p:cNvSpPr>
            <p:nvPr/>
          </p:nvSpPr>
          <p:spPr bwMode="auto">
            <a:xfrm>
              <a:off x="5289173" y="3670216"/>
              <a:ext cx="90247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Storage blobs</a:t>
              </a:r>
              <a:endParaRPr lang="en-US" altLang="en-US" sz="1836"/>
            </a:p>
          </p:txBody>
        </p:sp>
        <p:sp>
          <p:nvSpPr>
            <p:cNvPr id="14" name="Freeform 190"/>
            <p:cNvSpPr>
              <a:spLocks noEditPoints="1"/>
            </p:cNvSpPr>
            <p:nvPr/>
          </p:nvSpPr>
          <p:spPr bwMode="auto">
            <a:xfrm>
              <a:off x="7661159" y="3242773"/>
              <a:ext cx="317344" cy="414490"/>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chemeClr val="tx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5" name="Rectangle 191"/>
            <p:cNvSpPr>
              <a:spLocks noChangeArrowheads="1"/>
            </p:cNvSpPr>
            <p:nvPr/>
          </p:nvSpPr>
          <p:spPr bwMode="auto">
            <a:xfrm>
              <a:off x="7418294" y="3650786"/>
              <a:ext cx="861600"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DocumentDB</a:t>
              </a:r>
              <a:endParaRPr lang="en-US" altLang="en-US" sz="1836"/>
            </a:p>
          </p:txBody>
        </p:sp>
        <p:sp>
          <p:nvSpPr>
            <p:cNvPr id="16" name="Freeform 192"/>
            <p:cNvSpPr>
              <a:spLocks/>
            </p:cNvSpPr>
            <p:nvPr/>
          </p:nvSpPr>
          <p:spPr bwMode="auto">
            <a:xfrm>
              <a:off x="7016756" y="3950320"/>
              <a:ext cx="803075" cy="383728"/>
            </a:xfrm>
            <a:custGeom>
              <a:avLst/>
              <a:gdLst>
                <a:gd name="T0" fmla="*/ 0 w 496"/>
                <a:gd name="T1" fmla="*/ 237 h 237"/>
                <a:gd name="T2" fmla="*/ 496 w 496"/>
                <a:gd name="T3" fmla="*/ 237 h 237"/>
                <a:gd name="T4" fmla="*/ 496 w 496"/>
                <a:gd name="T5" fmla="*/ 0 h 237"/>
              </a:gdLst>
              <a:ahLst/>
              <a:cxnLst>
                <a:cxn ang="0">
                  <a:pos x="T0" y="T1"/>
                </a:cxn>
                <a:cxn ang="0">
                  <a:pos x="T2" y="T3"/>
                </a:cxn>
                <a:cxn ang="0">
                  <a:pos x="T4" y="T5"/>
                </a:cxn>
              </a:cxnLst>
              <a:rect l="0" t="0" r="r" b="b"/>
              <a:pathLst>
                <a:path w="496" h="237">
                  <a:moveTo>
                    <a:pt x="0" y="237"/>
                  </a:moveTo>
                  <a:lnTo>
                    <a:pt x="496" y="237"/>
                  </a:lnTo>
                  <a:lnTo>
                    <a:pt x="496"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7" name="Freeform 193"/>
            <p:cNvSpPr>
              <a:spLocks/>
            </p:cNvSpPr>
            <p:nvPr/>
          </p:nvSpPr>
          <p:spPr bwMode="auto">
            <a:xfrm>
              <a:off x="7755067" y="3851556"/>
              <a:ext cx="129528" cy="129528"/>
            </a:xfrm>
            <a:custGeom>
              <a:avLst/>
              <a:gdLst>
                <a:gd name="T0" fmla="*/ 86 w 172"/>
                <a:gd name="T1" fmla="*/ 0 h 171"/>
                <a:gd name="T2" fmla="*/ 172 w 172"/>
                <a:gd name="T3" fmla="*/ 171 h 171"/>
                <a:gd name="T4" fmla="*/ 0 w 172"/>
                <a:gd name="T5" fmla="*/ 171 h 171"/>
                <a:gd name="T6" fmla="*/ 86 w 172"/>
                <a:gd name="T7" fmla="*/ 0 h 171"/>
              </a:gdLst>
              <a:ahLst/>
              <a:cxnLst>
                <a:cxn ang="0">
                  <a:pos x="T0" y="T1"/>
                </a:cxn>
                <a:cxn ang="0">
                  <a:pos x="T2" y="T3"/>
                </a:cxn>
                <a:cxn ang="0">
                  <a:pos x="T4" y="T5"/>
                </a:cxn>
                <a:cxn ang="0">
                  <a:pos x="T6" y="T7"/>
                </a:cxn>
              </a:cxnLst>
              <a:rect l="0" t="0" r="r" b="b"/>
              <a:pathLst>
                <a:path w="172" h="171">
                  <a:moveTo>
                    <a:pt x="86" y="0"/>
                  </a:moveTo>
                  <a:lnTo>
                    <a:pt x="172" y="171"/>
                  </a:lnTo>
                  <a:cubicBezTo>
                    <a:pt x="118" y="144"/>
                    <a:pt x="54" y="144"/>
                    <a:pt x="0" y="171"/>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8" name="Freeform 194"/>
            <p:cNvSpPr>
              <a:spLocks/>
            </p:cNvSpPr>
            <p:nvPr/>
          </p:nvSpPr>
          <p:spPr bwMode="auto">
            <a:xfrm>
              <a:off x="4588101" y="3451637"/>
              <a:ext cx="788503" cy="652499"/>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9" name="Freeform 195"/>
            <p:cNvSpPr>
              <a:spLocks/>
            </p:cNvSpPr>
            <p:nvPr/>
          </p:nvSpPr>
          <p:spPr bwMode="auto">
            <a:xfrm>
              <a:off x="5344223" y="3385254"/>
              <a:ext cx="131147" cy="131148"/>
            </a:xfrm>
            <a:custGeom>
              <a:avLst/>
              <a:gdLst>
                <a:gd name="T0" fmla="*/ 172 w 172"/>
                <a:gd name="T1" fmla="*/ 86 h 172"/>
                <a:gd name="T2" fmla="*/ 0 w 172"/>
                <a:gd name="T3" fmla="*/ 172 h 172"/>
                <a:gd name="T4" fmla="*/ 0 w 172"/>
                <a:gd name="T5" fmla="*/ 0 h 172"/>
                <a:gd name="T6" fmla="*/ 172 w 172"/>
                <a:gd name="T7" fmla="*/ 86 h 172"/>
              </a:gdLst>
              <a:ahLst/>
              <a:cxnLst>
                <a:cxn ang="0">
                  <a:pos x="T0" y="T1"/>
                </a:cxn>
                <a:cxn ang="0">
                  <a:pos x="T2" y="T3"/>
                </a:cxn>
                <a:cxn ang="0">
                  <a:pos x="T4" y="T5"/>
                </a:cxn>
                <a:cxn ang="0">
                  <a:pos x="T6" y="T7"/>
                </a:cxn>
              </a:cxnLst>
              <a:rect l="0" t="0" r="r" b="b"/>
              <a:pathLst>
                <a:path w="172" h="172">
                  <a:moveTo>
                    <a:pt x="172" y="86"/>
                  </a:moveTo>
                  <a:lnTo>
                    <a:pt x="0" y="172"/>
                  </a:lnTo>
                  <a:cubicBezTo>
                    <a:pt x="27" y="118"/>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20" name="Group 19"/>
            <p:cNvGrpSpPr/>
            <p:nvPr/>
          </p:nvGrpSpPr>
          <p:grpSpPr>
            <a:xfrm>
              <a:off x="6511596" y="2463984"/>
              <a:ext cx="518113" cy="459825"/>
              <a:chOff x="3314482" y="-4918414"/>
              <a:chExt cx="508000" cy="450850"/>
            </a:xfrm>
            <a:solidFill>
              <a:schemeClr val="tx1"/>
            </a:solidFill>
          </p:grpSpPr>
          <p:sp>
            <p:nvSpPr>
              <p:cNvPr id="75" name="Freeform 196"/>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76" name="Group 75"/>
              <p:cNvGrpSpPr/>
              <p:nvPr/>
            </p:nvGrpSpPr>
            <p:grpSpPr>
              <a:xfrm>
                <a:off x="3395444" y="-4880314"/>
                <a:ext cx="363537" cy="342900"/>
                <a:chOff x="3395444" y="-4880314"/>
                <a:chExt cx="363537" cy="342900"/>
              </a:xfrm>
              <a:grpFill/>
            </p:grpSpPr>
            <p:sp>
              <p:nvSpPr>
                <p:cNvPr id="77"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8"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9"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0"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1"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2"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3"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4"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5"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6"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7"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8"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9"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sp>
          <p:nvSpPr>
            <p:cNvPr id="21" name="Rectangle 212"/>
            <p:cNvSpPr>
              <a:spLocks noChangeArrowheads="1"/>
            </p:cNvSpPr>
            <p:nvPr/>
          </p:nvSpPr>
          <p:spPr bwMode="auto">
            <a:xfrm>
              <a:off x="6293756" y="2918095"/>
              <a:ext cx="1121551"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Web/Mobile App</a:t>
              </a:r>
              <a:endParaRPr lang="en-US" altLang="en-US" sz="1836" dirty="0"/>
            </a:p>
          </p:txBody>
        </p:sp>
        <p:sp>
          <p:nvSpPr>
            <p:cNvPr id="22" name="Freeform 213"/>
            <p:cNvSpPr>
              <a:spLocks/>
            </p:cNvSpPr>
            <p:nvPr/>
          </p:nvSpPr>
          <p:spPr bwMode="auto">
            <a:xfrm>
              <a:off x="7113902" y="2693897"/>
              <a:ext cx="705929" cy="450111"/>
            </a:xfrm>
            <a:custGeom>
              <a:avLst/>
              <a:gdLst>
                <a:gd name="T0" fmla="*/ 0 w 436"/>
                <a:gd name="T1" fmla="*/ 0 h 278"/>
                <a:gd name="T2" fmla="*/ 436 w 436"/>
                <a:gd name="T3" fmla="*/ 0 h 278"/>
                <a:gd name="T4" fmla="*/ 436 w 436"/>
                <a:gd name="T5" fmla="*/ 278 h 278"/>
              </a:gdLst>
              <a:ahLst/>
              <a:cxnLst>
                <a:cxn ang="0">
                  <a:pos x="T0" y="T1"/>
                </a:cxn>
                <a:cxn ang="0">
                  <a:pos x="T2" y="T3"/>
                </a:cxn>
                <a:cxn ang="0">
                  <a:pos x="T4" y="T5"/>
                </a:cxn>
              </a:cxnLst>
              <a:rect l="0" t="0" r="r" b="b"/>
              <a:pathLst>
                <a:path w="436" h="278">
                  <a:moveTo>
                    <a:pt x="0" y="0"/>
                  </a:moveTo>
                  <a:lnTo>
                    <a:pt x="436" y="0"/>
                  </a:lnTo>
                  <a:lnTo>
                    <a:pt x="436" y="278"/>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3" name="Freeform 214"/>
            <p:cNvSpPr>
              <a:spLocks/>
            </p:cNvSpPr>
            <p:nvPr/>
          </p:nvSpPr>
          <p:spPr bwMode="auto">
            <a:xfrm>
              <a:off x="7016756" y="2629132"/>
              <a:ext cx="127909" cy="129528"/>
            </a:xfrm>
            <a:custGeom>
              <a:avLst/>
              <a:gdLst>
                <a:gd name="T0" fmla="*/ 0 w 171"/>
                <a:gd name="T1" fmla="*/ 85 h 171"/>
                <a:gd name="T2" fmla="*/ 171 w 171"/>
                <a:gd name="T3" fmla="*/ 0 h 171"/>
                <a:gd name="T4" fmla="*/ 171 w 171"/>
                <a:gd name="T5" fmla="*/ 171 h 171"/>
                <a:gd name="T6" fmla="*/ 0 w 171"/>
                <a:gd name="T7" fmla="*/ 85 h 171"/>
              </a:gdLst>
              <a:ahLst/>
              <a:cxnLst>
                <a:cxn ang="0">
                  <a:pos x="T0" y="T1"/>
                </a:cxn>
                <a:cxn ang="0">
                  <a:pos x="T2" y="T3"/>
                </a:cxn>
                <a:cxn ang="0">
                  <a:pos x="T4" y="T5"/>
                </a:cxn>
                <a:cxn ang="0">
                  <a:pos x="T6" y="T7"/>
                </a:cxn>
              </a:cxnLst>
              <a:rect l="0" t="0" r="r" b="b"/>
              <a:pathLst>
                <a:path w="171" h="171">
                  <a:moveTo>
                    <a:pt x="0" y="85"/>
                  </a:moveTo>
                  <a:lnTo>
                    <a:pt x="171" y="0"/>
                  </a:lnTo>
                  <a:cubicBezTo>
                    <a:pt x="144" y="54"/>
                    <a:pt x="144" y="117"/>
                    <a:pt x="171" y="171"/>
                  </a:cubicBezTo>
                  <a:lnTo>
                    <a:pt x="0" y="85"/>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4" name="Freeform 215"/>
            <p:cNvSpPr>
              <a:spLocks/>
            </p:cNvSpPr>
            <p:nvPr/>
          </p:nvSpPr>
          <p:spPr bwMode="auto">
            <a:xfrm>
              <a:off x="7755067" y="3113245"/>
              <a:ext cx="129528" cy="129528"/>
            </a:xfrm>
            <a:custGeom>
              <a:avLst/>
              <a:gdLst>
                <a:gd name="T0" fmla="*/ 86 w 172"/>
                <a:gd name="T1" fmla="*/ 171 h 171"/>
                <a:gd name="T2" fmla="*/ 0 w 172"/>
                <a:gd name="T3" fmla="*/ 0 h 171"/>
                <a:gd name="T4" fmla="*/ 172 w 172"/>
                <a:gd name="T5" fmla="*/ 0 h 171"/>
                <a:gd name="T6" fmla="*/ 86 w 172"/>
                <a:gd name="T7" fmla="*/ 171 h 171"/>
              </a:gdLst>
              <a:ahLst/>
              <a:cxnLst>
                <a:cxn ang="0">
                  <a:pos x="T0" y="T1"/>
                </a:cxn>
                <a:cxn ang="0">
                  <a:pos x="T2" y="T3"/>
                </a:cxn>
                <a:cxn ang="0">
                  <a:pos x="T4" y="T5"/>
                </a:cxn>
                <a:cxn ang="0">
                  <a:pos x="T6" y="T7"/>
                </a:cxn>
              </a:cxnLst>
              <a:rect l="0" t="0" r="r" b="b"/>
              <a:pathLst>
                <a:path w="172" h="171">
                  <a:moveTo>
                    <a:pt x="86" y="171"/>
                  </a:moveTo>
                  <a:lnTo>
                    <a:pt x="0" y="0"/>
                  </a:lnTo>
                  <a:cubicBezTo>
                    <a:pt x="54" y="27"/>
                    <a:pt x="118" y="27"/>
                    <a:pt x="172" y="0"/>
                  </a:cubicBezTo>
                  <a:lnTo>
                    <a:pt x="86" y="171"/>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5" name="Freeform 216"/>
            <p:cNvSpPr>
              <a:spLocks/>
            </p:cNvSpPr>
            <p:nvPr/>
          </p:nvSpPr>
          <p:spPr bwMode="auto">
            <a:xfrm>
              <a:off x="5729569" y="2693896"/>
              <a:ext cx="786884" cy="539162"/>
            </a:xfrm>
            <a:custGeom>
              <a:avLst/>
              <a:gdLst>
                <a:gd name="T0" fmla="*/ 486 w 486"/>
                <a:gd name="T1" fmla="*/ 0 h 333"/>
                <a:gd name="T2" fmla="*/ 0 w 486"/>
                <a:gd name="T3" fmla="*/ 0 h 333"/>
                <a:gd name="T4" fmla="*/ 0 w 486"/>
                <a:gd name="T5" fmla="*/ 333 h 333"/>
              </a:gdLst>
              <a:ahLst/>
              <a:cxnLst>
                <a:cxn ang="0">
                  <a:pos x="T0" y="T1"/>
                </a:cxn>
                <a:cxn ang="0">
                  <a:pos x="T2" y="T3"/>
                </a:cxn>
                <a:cxn ang="0">
                  <a:pos x="T4" y="T5"/>
                </a:cxn>
              </a:cxnLst>
              <a:rect l="0" t="0" r="r" b="b"/>
              <a:pathLst>
                <a:path w="486" h="333">
                  <a:moveTo>
                    <a:pt x="486" y="0"/>
                  </a:moveTo>
                  <a:lnTo>
                    <a:pt x="0" y="0"/>
                  </a:lnTo>
                  <a:lnTo>
                    <a:pt x="0" y="333"/>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6" name="Line 217"/>
            <p:cNvSpPr>
              <a:spLocks noChangeShapeType="1"/>
            </p:cNvSpPr>
            <p:nvPr/>
          </p:nvSpPr>
          <p:spPr bwMode="auto">
            <a:xfrm flipV="1">
              <a:off x="6770653" y="3302680"/>
              <a:ext cx="0" cy="79498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7" name="Freeform 218"/>
            <p:cNvSpPr>
              <a:spLocks/>
            </p:cNvSpPr>
            <p:nvPr/>
          </p:nvSpPr>
          <p:spPr bwMode="auto">
            <a:xfrm>
              <a:off x="6705889" y="3203914"/>
              <a:ext cx="129528" cy="129528"/>
            </a:xfrm>
            <a:custGeom>
              <a:avLst/>
              <a:gdLst>
                <a:gd name="T0" fmla="*/ 86 w 172"/>
                <a:gd name="T1" fmla="*/ 0 h 172"/>
                <a:gd name="T2" fmla="*/ 172 w 172"/>
                <a:gd name="T3" fmla="*/ 172 h 172"/>
                <a:gd name="T4" fmla="*/ 0 w 172"/>
                <a:gd name="T5" fmla="*/ 172 h 172"/>
                <a:gd name="T6" fmla="*/ 86 w 172"/>
                <a:gd name="T7" fmla="*/ 0 h 172"/>
              </a:gdLst>
              <a:ahLst/>
              <a:cxnLst>
                <a:cxn ang="0">
                  <a:pos x="T0" y="T1"/>
                </a:cxn>
                <a:cxn ang="0">
                  <a:pos x="T2" y="T3"/>
                </a:cxn>
                <a:cxn ang="0">
                  <a:pos x="T4" y="T5"/>
                </a:cxn>
                <a:cxn ang="0">
                  <a:pos x="T6" y="T7"/>
                </a:cxn>
              </a:cxnLst>
              <a:rect l="0" t="0" r="r" b="b"/>
              <a:pathLst>
                <a:path w="172" h="172">
                  <a:moveTo>
                    <a:pt x="86" y="0"/>
                  </a:moveTo>
                  <a:lnTo>
                    <a:pt x="172" y="172"/>
                  </a:lnTo>
                  <a:cubicBezTo>
                    <a:pt x="118" y="145"/>
                    <a:pt x="54" y="145"/>
                    <a:pt x="0" y="172"/>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8" name="Freeform 234"/>
            <p:cNvSpPr>
              <a:spLocks/>
            </p:cNvSpPr>
            <p:nvPr/>
          </p:nvSpPr>
          <p:spPr bwMode="auto">
            <a:xfrm>
              <a:off x="3487112" y="2693897"/>
              <a:ext cx="3029341" cy="1313093"/>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9" name="Freeform 235"/>
            <p:cNvSpPr>
              <a:spLocks/>
            </p:cNvSpPr>
            <p:nvPr/>
          </p:nvSpPr>
          <p:spPr bwMode="auto">
            <a:xfrm>
              <a:off x="3422348" y="3974607"/>
              <a:ext cx="129528" cy="129528"/>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30" name="Group 29"/>
            <p:cNvGrpSpPr/>
            <p:nvPr/>
          </p:nvGrpSpPr>
          <p:grpSpPr>
            <a:xfrm>
              <a:off x="4261043" y="4104136"/>
              <a:ext cx="654117" cy="508398"/>
              <a:chOff x="1107857" y="-3310276"/>
              <a:chExt cx="641349" cy="498475"/>
            </a:xfrm>
            <a:solidFill>
              <a:schemeClr val="tx1"/>
            </a:solidFill>
          </p:grpSpPr>
          <p:sp>
            <p:nvSpPr>
              <p:cNvPr id="71"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2"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3"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4"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31" name="Rectangle 240"/>
            <p:cNvSpPr>
              <a:spLocks noChangeArrowheads="1"/>
            </p:cNvSpPr>
            <p:nvPr/>
          </p:nvSpPr>
          <p:spPr bwMode="auto">
            <a:xfrm>
              <a:off x="4063513" y="4619010"/>
              <a:ext cx="1070869"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Stream Analytics</a:t>
              </a:r>
              <a:endParaRPr lang="en-US" altLang="en-US" sz="1836"/>
            </a:p>
          </p:txBody>
        </p:sp>
        <p:sp>
          <p:nvSpPr>
            <p:cNvPr id="32" name="Line 241"/>
            <p:cNvSpPr>
              <a:spLocks noChangeShapeType="1"/>
            </p:cNvSpPr>
            <p:nvPr/>
          </p:nvSpPr>
          <p:spPr bwMode="auto">
            <a:xfrm>
              <a:off x="4932971" y="4358334"/>
              <a:ext cx="435538"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3" name="Freeform 242"/>
            <p:cNvSpPr>
              <a:spLocks/>
            </p:cNvSpPr>
            <p:nvPr/>
          </p:nvSpPr>
          <p:spPr bwMode="auto">
            <a:xfrm>
              <a:off x="5336128"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34" name="Group 33"/>
            <p:cNvGrpSpPr/>
            <p:nvPr/>
          </p:nvGrpSpPr>
          <p:grpSpPr>
            <a:xfrm>
              <a:off x="8982347" y="4115469"/>
              <a:ext cx="433920" cy="435539"/>
              <a:chOff x="5737007" y="-3299164"/>
              <a:chExt cx="425450" cy="427038"/>
            </a:xfrm>
            <a:solidFill>
              <a:schemeClr val="tx1"/>
            </a:solidFill>
          </p:grpSpPr>
          <p:sp>
            <p:nvSpPr>
              <p:cNvPr id="69"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0" name="Oval 249"/>
              <p:cNvSpPr>
                <a:spLocks noChangeArrowheads="1"/>
              </p:cNvSpPr>
              <p:nvPr/>
            </p:nvSpPr>
            <p:spPr bwMode="auto">
              <a:xfrm>
                <a:off x="5937032" y="-3132476"/>
                <a:ext cx="60325" cy="60325"/>
              </a:xfrm>
              <a:prstGeom prst="ellipse">
                <a:avLst/>
              </a:pr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35" name="Rectangle 250"/>
            <p:cNvSpPr>
              <a:spLocks noChangeArrowheads="1"/>
            </p:cNvSpPr>
            <p:nvPr/>
          </p:nvSpPr>
          <p:spPr bwMode="auto">
            <a:xfrm>
              <a:off x="8817199" y="4565579"/>
              <a:ext cx="716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Logic Apps</a:t>
              </a:r>
              <a:endParaRPr lang="en-US" altLang="en-US" sz="1836"/>
            </a:p>
          </p:txBody>
        </p:sp>
        <p:sp>
          <p:nvSpPr>
            <p:cNvPr id="36" name="Line 251"/>
            <p:cNvSpPr>
              <a:spLocks noChangeShapeType="1"/>
            </p:cNvSpPr>
            <p:nvPr/>
          </p:nvSpPr>
          <p:spPr bwMode="auto">
            <a:xfrm>
              <a:off x="7016756" y="4334048"/>
              <a:ext cx="1857111"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7" name="Freeform 252"/>
            <p:cNvSpPr>
              <a:spLocks/>
            </p:cNvSpPr>
            <p:nvPr/>
          </p:nvSpPr>
          <p:spPr bwMode="auto">
            <a:xfrm>
              <a:off x="8841485" y="4269284"/>
              <a:ext cx="129528"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38" name="Group 37"/>
            <p:cNvGrpSpPr/>
            <p:nvPr/>
          </p:nvGrpSpPr>
          <p:grpSpPr>
            <a:xfrm>
              <a:off x="7573728" y="5078836"/>
              <a:ext cx="488969" cy="495446"/>
              <a:chOff x="7646253" y="4979703"/>
              <a:chExt cx="479425" cy="485775"/>
            </a:xfrm>
            <a:solidFill>
              <a:schemeClr val="tx1"/>
            </a:solidFill>
          </p:grpSpPr>
          <p:sp>
            <p:nvSpPr>
              <p:cNvPr id="66" name="Freeform 253"/>
              <p:cNvSpPr>
                <a:spLocks/>
              </p:cNvSpPr>
              <p:nvPr/>
            </p:nvSpPr>
            <p:spPr bwMode="auto">
              <a:xfrm>
                <a:off x="7789128" y="5165440"/>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7" name="Freeform 254"/>
              <p:cNvSpPr>
                <a:spLocks/>
              </p:cNvSpPr>
              <p:nvPr/>
            </p:nvSpPr>
            <p:spPr bwMode="auto">
              <a:xfrm>
                <a:off x="7893903" y="5163853"/>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8" name="Freeform 255"/>
              <p:cNvSpPr>
                <a:spLocks noEditPoints="1"/>
              </p:cNvSpPr>
              <p:nvPr/>
            </p:nvSpPr>
            <p:spPr bwMode="auto">
              <a:xfrm>
                <a:off x="7646253" y="4979703"/>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39" name="Rectangle 256"/>
            <p:cNvSpPr>
              <a:spLocks noChangeArrowheads="1"/>
            </p:cNvSpPr>
            <p:nvPr/>
          </p:nvSpPr>
          <p:spPr bwMode="auto">
            <a:xfrm>
              <a:off x="7640110" y="5634187"/>
              <a:ext cx="413634"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Azure </a:t>
              </a:r>
              <a:endParaRPr lang="en-US" altLang="en-US" sz="1836"/>
            </a:p>
          </p:txBody>
        </p:sp>
        <p:sp>
          <p:nvSpPr>
            <p:cNvPr id="40" name="Rectangle 257"/>
            <p:cNvSpPr>
              <a:spLocks noChangeArrowheads="1"/>
            </p:cNvSpPr>
            <p:nvPr/>
          </p:nvSpPr>
          <p:spPr bwMode="auto">
            <a:xfrm>
              <a:off x="7316290" y="5810670"/>
              <a:ext cx="1025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Active Directory</a:t>
              </a:r>
              <a:endParaRPr lang="en-US" altLang="en-US" sz="1836"/>
            </a:p>
          </p:txBody>
        </p:sp>
        <p:sp>
          <p:nvSpPr>
            <p:cNvPr id="41" name="Rectangle 260"/>
            <p:cNvSpPr>
              <a:spLocks noChangeArrowheads="1"/>
            </p:cNvSpPr>
            <p:nvPr/>
          </p:nvSpPr>
          <p:spPr bwMode="auto">
            <a:xfrm>
              <a:off x="3257199" y="4636820"/>
              <a:ext cx="518268"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err="1">
                  <a:latin typeface="Segoe UI" panose="020B0502040204020203" pitchFamily="34" charset="0"/>
                </a:rPr>
                <a:t>IoT</a:t>
              </a:r>
              <a:r>
                <a:rPr lang="en-US" altLang="en-US" sz="1122" dirty="0">
                  <a:latin typeface="Segoe UI" panose="020B0502040204020203" pitchFamily="34" charset="0"/>
                </a:rPr>
                <a:t> Hub</a:t>
              </a:r>
              <a:endParaRPr lang="en-US" altLang="en-US" sz="1836" dirty="0"/>
            </a:p>
          </p:txBody>
        </p:sp>
        <p:grpSp>
          <p:nvGrpSpPr>
            <p:cNvPr id="42" name="Group 41"/>
            <p:cNvGrpSpPr/>
            <p:nvPr/>
          </p:nvGrpSpPr>
          <p:grpSpPr>
            <a:xfrm>
              <a:off x="6511596" y="4104136"/>
              <a:ext cx="518113" cy="458207"/>
              <a:chOff x="3314482" y="-3310276"/>
              <a:chExt cx="508000" cy="449263"/>
            </a:xfrm>
            <a:solidFill>
              <a:schemeClr val="tx1"/>
            </a:solidFill>
          </p:grpSpPr>
          <p:sp>
            <p:nvSpPr>
              <p:cNvPr id="52"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3"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4"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5"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6"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7"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8"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9"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0"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1"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2"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3"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4"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5"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43" name="Rectangle 275"/>
            <p:cNvSpPr>
              <a:spLocks noChangeArrowheads="1"/>
            </p:cNvSpPr>
            <p:nvPr/>
          </p:nvSpPr>
          <p:spPr bwMode="auto">
            <a:xfrm>
              <a:off x="6466262" y="4575294"/>
              <a:ext cx="62944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Web Jobs</a:t>
              </a:r>
              <a:endParaRPr lang="en-US" altLang="en-US" sz="1836" dirty="0"/>
            </a:p>
          </p:txBody>
        </p:sp>
        <p:sp>
          <p:nvSpPr>
            <p:cNvPr id="44" name="Rectangle 287"/>
            <p:cNvSpPr>
              <a:spLocks noChangeArrowheads="1"/>
            </p:cNvSpPr>
            <p:nvPr/>
          </p:nvSpPr>
          <p:spPr bwMode="auto">
            <a:xfrm>
              <a:off x="8633646" y="3011118"/>
              <a:ext cx="565680"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solidFill>
                    <a:srgbClr val="0070C0"/>
                  </a:solidFill>
                  <a:latin typeface="Segoe UI" panose="020B0502040204020203" pitchFamily="34" charset="0"/>
                </a:rPr>
                <a:t>Power BI</a:t>
              </a:r>
              <a:endParaRPr lang="en-US" altLang="en-US" sz="1836" dirty="0">
                <a:solidFill>
                  <a:prstClr val="black"/>
                </a:solidFill>
              </a:endParaRPr>
            </a:p>
          </p:txBody>
        </p:sp>
        <p:sp>
          <p:nvSpPr>
            <p:cNvPr id="45" name="Rectangle 44"/>
            <p:cNvSpPr/>
            <p:nvPr>
              <p:custDataLst>
                <p:tags r:id="rId1"/>
              </p:custDataLst>
            </p:nvPr>
          </p:nvSpPr>
          <p:spPr bwMode="auto">
            <a:xfrm>
              <a:off x="8638684" y="2425056"/>
              <a:ext cx="544157" cy="544157"/>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defTabSz="951028" fontAlgn="base">
                <a:spcBef>
                  <a:spcPct val="0"/>
                </a:spcBef>
                <a:spcAft>
                  <a:spcPct val="0"/>
                </a:spcAft>
                <a:defRPr/>
              </a:pPr>
              <a:endParaRPr lang="en-US" sz="1530" dirty="0">
                <a:gradFill flip="none" rotWithShape="1">
                  <a:gsLst>
                    <a:gs pos="5417">
                      <a:srgbClr val="FFFFFF"/>
                    </a:gs>
                    <a:gs pos="100000">
                      <a:srgbClr val="FFFFFF"/>
                    </a:gs>
                  </a:gsLst>
                  <a:lin ang="5400000" scaled="0"/>
                  <a:tileRect/>
                </a:gradFill>
                <a:latin typeface="Segoe UI"/>
              </a:endParaRPr>
            </a:p>
          </p:txBody>
        </p:sp>
        <p:grpSp>
          <p:nvGrpSpPr>
            <p:cNvPr id="46" name="Group 45"/>
            <p:cNvGrpSpPr/>
            <p:nvPr/>
          </p:nvGrpSpPr>
          <p:grpSpPr>
            <a:xfrm>
              <a:off x="8773506" y="2565162"/>
              <a:ext cx="274515" cy="285888"/>
              <a:chOff x="11472827" y="4545788"/>
              <a:chExt cx="280728" cy="284825"/>
            </a:xfrm>
          </p:grpSpPr>
          <p:sp>
            <p:nvSpPr>
              <p:cNvPr id="47" name="Rounded Rectangle 46"/>
              <p:cNvSpPr/>
              <p:nvPr/>
            </p:nvSpPr>
            <p:spPr bwMode="auto">
              <a:xfrm>
                <a:off x="11472827" y="4699141"/>
                <a:ext cx="35603" cy="80649"/>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48" name="Rounded Rectangle 47"/>
              <p:cNvSpPr/>
              <p:nvPr/>
            </p:nvSpPr>
            <p:spPr bwMode="auto">
              <a:xfrm>
                <a:off x="11527518" y="4680314"/>
                <a:ext cx="35603" cy="111152"/>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49" name="Rounded Rectangle 48"/>
              <p:cNvSpPr/>
              <p:nvPr/>
            </p:nvSpPr>
            <p:spPr bwMode="auto">
              <a:xfrm>
                <a:off x="11581398" y="4660852"/>
                <a:ext cx="35603" cy="151148"/>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50" name="Rounded Rectangle 49"/>
              <p:cNvSpPr/>
              <p:nvPr/>
            </p:nvSpPr>
            <p:spPr bwMode="auto">
              <a:xfrm>
                <a:off x="11637498" y="4643936"/>
                <a:ext cx="35603" cy="186677"/>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51" name="Freeform 50"/>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12700" cap="rnd">
                <a:solidFill>
                  <a:srgbClr val="02162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prstClr val="white"/>
                  </a:solidFill>
                  <a:latin typeface="Segoe UI"/>
                </a:endParaRPr>
              </a:p>
            </p:txBody>
          </p:sp>
        </p:grpSp>
      </p:grpSp>
      <p:sp>
        <p:nvSpPr>
          <p:cNvPr id="102" name="TextBox 101"/>
          <p:cNvSpPr txBox="1"/>
          <p:nvPr/>
        </p:nvSpPr>
        <p:spPr>
          <a:xfrm>
            <a:off x="7317020" y="1432953"/>
            <a:ext cx="5065194" cy="4592026"/>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SQL Data Warehouse: read via </a:t>
            </a:r>
            <a:r>
              <a:rPr lang="en-US" sz="2400" dirty="0" err="1">
                <a:gradFill>
                  <a:gsLst>
                    <a:gs pos="2917">
                      <a:schemeClr val="tx1"/>
                    </a:gs>
                    <a:gs pos="30000">
                      <a:schemeClr val="tx1"/>
                    </a:gs>
                  </a:gsLst>
                  <a:lin ang="5400000" scaled="0"/>
                </a:gradFill>
              </a:rPr>
              <a:t>PolyBase</a:t>
            </a:r>
            <a:r>
              <a:rPr lang="en-US" sz="2400" dirty="0">
                <a:gradFill>
                  <a:gsLst>
                    <a:gs pos="2917">
                      <a:schemeClr val="tx1"/>
                    </a:gs>
                    <a:gs pos="30000">
                      <a:schemeClr val="tx1"/>
                    </a:gs>
                  </a:gsLst>
                  <a:lin ang="5400000" scaled="0"/>
                </a:gradFill>
              </a:rPr>
              <a:t> or ingest</a:t>
            </a:r>
          </a:p>
          <a:p>
            <a:pPr>
              <a:lnSpc>
                <a:spcPct val="90000"/>
              </a:lnSpc>
              <a:spcAft>
                <a:spcPts val="600"/>
              </a:spcAft>
            </a:pPr>
            <a:r>
              <a:rPr lang="en-US" sz="2400" dirty="0">
                <a:gradFill>
                  <a:gsLst>
                    <a:gs pos="2917">
                      <a:schemeClr val="tx1"/>
                    </a:gs>
                    <a:gs pos="30000">
                      <a:schemeClr val="tx1"/>
                    </a:gs>
                  </a:gsLst>
                  <a:lin ang="5400000" scaled="0"/>
                </a:gradFill>
              </a:rPr>
              <a:t>HDInsight: analyze in Hive, </a:t>
            </a:r>
            <a:r>
              <a:rPr lang="en-US" sz="2400" dirty="0" err="1">
                <a:gradFill>
                  <a:gsLst>
                    <a:gs pos="2917">
                      <a:schemeClr val="tx1"/>
                    </a:gs>
                    <a:gs pos="30000">
                      <a:schemeClr val="tx1"/>
                    </a:gs>
                  </a:gsLst>
                  <a:lin ang="5400000" scaled="0"/>
                </a:gradFill>
              </a:rPr>
              <a:t>HBase</a:t>
            </a:r>
            <a:r>
              <a:rPr lang="en-US" sz="2400" dirty="0">
                <a:gradFill>
                  <a:gsLst>
                    <a:gs pos="2917">
                      <a:schemeClr val="tx1"/>
                    </a:gs>
                    <a:gs pos="30000">
                      <a:schemeClr val="tx1"/>
                    </a:gs>
                  </a:gsLst>
                  <a:lin ang="5400000" scaled="0"/>
                </a:gradFill>
              </a:rPr>
              <a:t>, Spark; process in Storm</a:t>
            </a:r>
          </a:p>
          <a:p>
            <a:pPr>
              <a:lnSpc>
                <a:spcPct val="90000"/>
              </a:lnSpc>
              <a:spcAft>
                <a:spcPts val="600"/>
              </a:spcAft>
            </a:pPr>
            <a:r>
              <a:rPr lang="en-US" sz="2400" dirty="0">
                <a:gradFill>
                  <a:gsLst>
                    <a:gs pos="2917">
                      <a:schemeClr val="tx1"/>
                    </a:gs>
                    <a:gs pos="30000">
                      <a:schemeClr val="tx1"/>
                    </a:gs>
                  </a:gsLst>
                  <a:lin ang="5400000" scaled="0"/>
                </a:gradFill>
              </a:rPr>
              <a:t>Data Lake (+ Analytics): store beyond the bounds of a single storage account; analyze big data on demand with USQL</a:t>
            </a:r>
          </a:p>
          <a:p>
            <a:pPr>
              <a:lnSpc>
                <a:spcPct val="90000"/>
              </a:lnSpc>
              <a:spcAft>
                <a:spcPts val="600"/>
              </a:spcAft>
            </a:pPr>
            <a:r>
              <a:rPr lang="en-US" sz="2400" dirty="0">
                <a:gradFill>
                  <a:gsLst>
                    <a:gs pos="2917">
                      <a:schemeClr val="tx1"/>
                    </a:gs>
                    <a:gs pos="30000">
                      <a:schemeClr val="tx1"/>
                    </a:gs>
                  </a:gsLst>
                  <a:lin ang="5400000" scaled="0"/>
                </a:gradFill>
              </a:rPr>
              <a:t>Data Factory: ETL for the cloud where direct connect not available</a:t>
            </a:r>
          </a:p>
          <a:p>
            <a:pPr>
              <a:lnSpc>
                <a:spcPct val="90000"/>
              </a:lnSpc>
              <a:spcAft>
                <a:spcPts val="600"/>
              </a:spcAft>
            </a:pPr>
            <a:r>
              <a:rPr lang="en-US" sz="2400" dirty="0">
                <a:gradFill>
                  <a:gsLst>
                    <a:gs pos="2917">
                      <a:schemeClr val="tx1"/>
                    </a:gs>
                    <a:gs pos="30000">
                      <a:schemeClr val="tx1"/>
                    </a:gs>
                  </a:gsLst>
                  <a:lin ang="5400000" scaled="0"/>
                </a:gradFill>
              </a:rPr>
              <a:t>Machine Learning: batch &amp; real-time predictions</a:t>
            </a:r>
          </a:p>
        </p:txBody>
      </p:sp>
      <p:grpSp>
        <p:nvGrpSpPr>
          <p:cNvPr id="105" name="Group 104"/>
          <p:cNvGrpSpPr/>
          <p:nvPr/>
        </p:nvGrpSpPr>
        <p:grpSpPr>
          <a:xfrm>
            <a:off x="5381836" y="5916277"/>
            <a:ext cx="488969" cy="713624"/>
            <a:chOff x="2878658" y="5484031"/>
            <a:chExt cx="488969" cy="713624"/>
          </a:xfrm>
        </p:grpSpPr>
        <p:pic>
          <p:nvPicPr>
            <p:cNvPr id="103" name="Picture 102"/>
            <p:cNvPicPr>
              <a:picLocks noChangeAspect="1"/>
            </p:cNvPicPr>
            <p:nvPr/>
          </p:nvPicPr>
          <p:blipFill>
            <a:blip r:embed="rId4">
              <a:biLevel thresh="25000"/>
            </a:blip>
            <a:stretch>
              <a:fillRect/>
            </a:stretch>
          </p:blipFill>
          <p:spPr>
            <a:xfrm>
              <a:off x="2878658" y="5484031"/>
              <a:ext cx="488969" cy="488969"/>
            </a:xfrm>
            <a:prstGeom prst="rect">
              <a:avLst/>
            </a:prstGeom>
          </p:spPr>
        </p:pic>
        <p:sp>
          <p:nvSpPr>
            <p:cNvPr id="104" name="Rectangle 180"/>
            <p:cNvSpPr>
              <a:spLocks noChangeArrowheads="1"/>
            </p:cNvSpPr>
            <p:nvPr/>
          </p:nvSpPr>
          <p:spPr bwMode="auto">
            <a:xfrm>
              <a:off x="2980662" y="6024979"/>
              <a:ext cx="264496" cy="172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ADF</a:t>
              </a:r>
              <a:endParaRPr lang="en-US" altLang="en-US" sz="1836" dirty="0"/>
            </a:p>
          </p:txBody>
        </p:sp>
      </p:grpSp>
      <p:grpSp>
        <p:nvGrpSpPr>
          <p:cNvPr id="108" name="Group 107"/>
          <p:cNvGrpSpPr/>
          <p:nvPr/>
        </p:nvGrpSpPr>
        <p:grpSpPr>
          <a:xfrm>
            <a:off x="6178413" y="5932467"/>
            <a:ext cx="501922" cy="722577"/>
            <a:chOff x="2793456" y="4523072"/>
            <a:chExt cx="501922" cy="722577"/>
          </a:xfrm>
        </p:grpSpPr>
        <p:pic>
          <p:nvPicPr>
            <p:cNvPr id="106" name="Picture 105"/>
            <p:cNvPicPr>
              <a:picLocks noChangeAspect="1"/>
            </p:cNvPicPr>
            <p:nvPr/>
          </p:nvPicPr>
          <p:blipFill>
            <a:blip r:embed="rId5">
              <a:biLevel thresh="25000"/>
            </a:blip>
            <a:stretch>
              <a:fillRect/>
            </a:stretch>
          </p:blipFill>
          <p:spPr>
            <a:xfrm>
              <a:off x="2793456" y="4523072"/>
              <a:ext cx="501922" cy="501922"/>
            </a:xfrm>
            <a:prstGeom prst="rect">
              <a:avLst/>
            </a:prstGeom>
          </p:spPr>
        </p:pic>
        <p:sp>
          <p:nvSpPr>
            <p:cNvPr id="107" name="Rectangle 180"/>
            <p:cNvSpPr>
              <a:spLocks noChangeArrowheads="1"/>
            </p:cNvSpPr>
            <p:nvPr/>
          </p:nvSpPr>
          <p:spPr bwMode="auto">
            <a:xfrm>
              <a:off x="2945402" y="5072973"/>
              <a:ext cx="197170" cy="172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ML</a:t>
              </a:r>
              <a:endParaRPr lang="en-US" altLang="en-US" sz="1836" dirty="0"/>
            </a:p>
          </p:txBody>
        </p:sp>
      </p:grpSp>
      <p:grpSp>
        <p:nvGrpSpPr>
          <p:cNvPr id="111" name="Group 110"/>
          <p:cNvGrpSpPr/>
          <p:nvPr/>
        </p:nvGrpSpPr>
        <p:grpSpPr>
          <a:xfrm>
            <a:off x="3295171" y="5919975"/>
            <a:ext cx="634789" cy="707260"/>
            <a:chOff x="2807366" y="5470626"/>
            <a:chExt cx="634789" cy="707260"/>
          </a:xfrm>
        </p:grpSpPr>
        <p:pic>
          <p:nvPicPr>
            <p:cNvPr id="109" name="Picture 108"/>
            <p:cNvPicPr>
              <a:picLocks noChangeAspect="1"/>
            </p:cNvPicPr>
            <p:nvPr/>
          </p:nvPicPr>
          <p:blipFill>
            <a:blip r:embed="rId6">
              <a:biLevel thresh="25000"/>
            </a:blip>
            <a:stretch>
              <a:fillRect/>
            </a:stretch>
          </p:blipFill>
          <p:spPr>
            <a:xfrm>
              <a:off x="2871431" y="5470626"/>
              <a:ext cx="509149" cy="509149"/>
            </a:xfrm>
            <a:prstGeom prst="rect">
              <a:avLst/>
            </a:prstGeom>
          </p:spPr>
        </p:pic>
        <p:sp>
          <p:nvSpPr>
            <p:cNvPr id="110" name="Rectangle 180"/>
            <p:cNvSpPr>
              <a:spLocks noChangeArrowheads="1"/>
            </p:cNvSpPr>
            <p:nvPr/>
          </p:nvSpPr>
          <p:spPr bwMode="auto">
            <a:xfrm>
              <a:off x="2807366" y="6005210"/>
              <a:ext cx="634789" cy="172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HDInsight</a:t>
              </a:r>
              <a:endParaRPr lang="en-US" altLang="en-US" sz="1836" dirty="0"/>
            </a:p>
          </p:txBody>
        </p:sp>
      </p:grpSp>
      <p:grpSp>
        <p:nvGrpSpPr>
          <p:cNvPr id="112" name="Group 111"/>
          <p:cNvGrpSpPr/>
          <p:nvPr/>
        </p:nvGrpSpPr>
        <p:grpSpPr>
          <a:xfrm>
            <a:off x="4354116" y="5820355"/>
            <a:ext cx="625171" cy="812259"/>
            <a:chOff x="2781511" y="5818653"/>
            <a:chExt cx="625171" cy="812259"/>
          </a:xfrm>
        </p:grpSpPr>
        <p:pic>
          <p:nvPicPr>
            <p:cNvPr id="113" name="Picture 112"/>
            <p:cNvPicPr>
              <a:picLocks noChangeAspect="1"/>
            </p:cNvPicPr>
            <p:nvPr/>
          </p:nvPicPr>
          <p:blipFill>
            <a:blip r:embed="rId7">
              <a:biLevel thresh="25000"/>
            </a:blip>
            <a:stretch>
              <a:fillRect/>
            </a:stretch>
          </p:blipFill>
          <p:spPr>
            <a:xfrm>
              <a:off x="2799474" y="5818653"/>
              <a:ext cx="586866" cy="586866"/>
            </a:xfrm>
            <a:prstGeom prst="rect">
              <a:avLst/>
            </a:prstGeom>
          </p:spPr>
        </p:pic>
        <p:sp>
          <p:nvSpPr>
            <p:cNvPr id="114" name="Rectangle 180"/>
            <p:cNvSpPr>
              <a:spLocks noChangeArrowheads="1"/>
            </p:cNvSpPr>
            <p:nvPr/>
          </p:nvSpPr>
          <p:spPr bwMode="auto">
            <a:xfrm>
              <a:off x="2781511" y="6458236"/>
              <a:ext cx="625171" cy="172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Data Lake</a:t>
              </a:r>
              <a:endParaRPr lang="en-US" altLang="en-US" sz="1836" dirty="0"/>
            </a:p>
          </p:txBody>
        </p:sp>
      </p:grpSp>
      <p:grpSp>
        <p:nvGrpSpPr>
          <p:cNvPr id="119" name="Group 118"/>
          <p:cNvGrpSpPr/>
          <p:nvPr/>
        </p:nvGrpSpPr>
        <p:grpSpPr>
          <a:xfrm>
            <a:off x="2232446" y="5885847"/>
            <a:ext cx="528991" cy="751392"/>
            <a:chOff x="2851589" y="5575283"/>
            <a:chExt cx="528991" cy="751392"/>
          </a:xfrm>
        </p:grpSpPr>
        <p:pic>
          <p:nvPicPr>
            <p:cNvPr id="115" name="Picture 114"/>
            <p:cNvPicPr>
              <a:picLocks noChangeAspect="1"/>
            </p:cNvPicPr>
            <p:nvPr/>
          </p:nvPicPr>
          <p:blipFill>
            <a:blip r:embed="rId8">
              <a:biLevel thresh="25000"/>
            </a:blip>
            <a:stretch>
              <a:fillRect/>
            </a:stretch>
          </p:blipFill>
          <p:spPr>
            <a:xfrm>
              <a:off x="2871431" y="5575283"/>
              <a:ext cx="509149" cy="509149"/>
            </a:xfrm>
            <a:prstGeom prst="rect">
              <a:avLst/>
            </a:prstGeom>
          </p:spPr>
        </p:pic>
        <p:sp>
          <p:nvSpPr>
            <p:cNvPr id="118" name="Rectangle 180"/>
            <p:cNvSpPr>
              <a:spLocks noChangeArrowheads="1"/>
            </p:cNvSpPr>
            <p:nvPr/>
          </p:nvSpPr>
          <p:spPr bwMode="auto">
            <a:xfrm>
              <a:off x="2851589" y="6153999"/>
              <a:ext cx="528991" cy="172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SQL DW</a:t>
              </a:r>
              <a:endParaRPr lang="en-US" altLang="en-US" sz="1836" dirty="0"/>
            </a:p>
          </p:txBody>
        </p:sp>
      </p:grpSp>
      <p:cxnSp>
        <p:nvCxnSpPr>
          <p:cNvPr id="121" name="Straight Arrow Connector 120"/>
          <p:cNvCxnSpPr>
            <a:stCxn id="115" idx="0"/>
            <a:endCxn id="19" idx="0"/>
          </p:cNvCxnSpPr>
          <p:nvPr/>
        </p:nvCxnSpPr>
        <p:spPr>
          <a:xfrm rot="5400000" flipH="1" flipV="1">
            <a:off x="1211317" y="4216887"/>
            <a:ext cx="2964506" cy="373414"/>
          </a:xfrm>
          <a:prstGeom prst="bentConnector4">
            <a:avLst>
              <a:gd name="adj1" fmla="val 48894"/>
              <a:gd name="adj2" fmla="val -804"/>
            </a:avLst>
          </a:prstGeom>
          <a:ln w="1905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7" name="Oval 126"/>
          <p:cNvSpPr/>
          <p:nvPr/>
        </p:nvSpPr>
        <p:spPr bwMode="auto">
          <a:xfrm>
            <a:off x="1876590" y="5630200"/>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28" name="Straight Arrow Connector 120"/>
          <p:cNvCxnSpPr>
            <a:stCxn id="109" idx="0"/>
            <a:endCxn id="90" idx="5"/>
          </p:cNvCxnSpPr>
          <p:nvPr/>
        </p:nvCxnSpPr>
        <p:spPr>
          <a:xfrm rot="16200000" flipV="1">
            <a:off x="1991402" y="4297566"/>
            <a:ext cx="2998634" cy="246184"/>
          </a:xfrm>
          <a:prstGeom prst="bentConnector2">
            <a:avLst/>
          </a:prstGeom>
          <a:ln w="1905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20"/>
          <p:cNvCxnSpPr>
            <a:stCxn id="109" idx="0"/>
            <a:endCxn id="10" idx="0"/>
          </p:cNvCxnSpPr>
          <p:nvPr/>
        </p:nvCxnSpPr>
        <p:spPr>
          <a:xfrm rot="16200000" flipV="1">
            <a:off x="2451632" y="4757795"/>
            <a:ext cx="2091128" cy="233231"/>
          </a:xfrm>
          <a:prstGeom prst="bentConnector3">
            <a:avLst>
              <a:gd name="adj1" fmla="val 99975"/>
            </a:avLst>
          </a:prstGeom>
          <a:ln w="1905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6" name="Oval 135"/>
          <p:cNvSpPr/>
          <p:nvPr/>
        </p:nvSpPr>
        <p:spPr bwMode="auto">
          <a:xfrm>
            <a:off x="2995616" y="5627459"/>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37" name="Straight Arrow Connector 120"/>
          <p:cNvCxnSpPr>
            <a:endCxn id="90" idx="5"/>
          </p:cNvCxnSpPr>
          <p:nvPr/>
        </p:nvCxnSpPr>
        <p:spPr>
          <a:xfrm rot="16200000" flipV="1">
            <a:off x="2518403" y="3770565"/>
            <a:ext cx="2984974" cy="1286525"/>
          </a:xfrm>
          <a:prstGeom prst="bentConnector2">
            <a:avLst/>
          </a:prstGeom>
          <a:ln w="1905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8" name="Oval 137"/>
          <p:cNvSpPr/>
          <p:nvPr/>
        </p:nvSpPr>
        <p:spPr bwMode="auto">
          <a:xfrm>
            <a:off x="4035954" y="5613798"/>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1" name="Oval 140"/>
          <p:cNvSpPr/>
          <p:nvPr/>
        </p:nvSpPr>
        <p:spPr bwMode="auto">
          <a:xfrm>
            <a:off x="5009089" y="5614110"/>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2" name="Oval 141"/>
          <p:cNvSpPr/>
          <p:nvPr/>
        </p:nvSpPr>
        <p:spPr bwMode="auto">
          <a:xfrm>
            <a:off x="5832984" y="5618815"/>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63706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27"/>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21"/>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19"/>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2">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28"/>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3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36"/>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11"/>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1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2">
                                            <p:txEl>
                                              <p:pRg st="2" end="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37"/>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38"/>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112"/>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10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4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2">
                                            <p:txEl>
                                              <p:pRg st="3" end="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41"/>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105"/>
                                        </p:tgtEl>
                                        <p:attrNameLst>
                                          <p:attrName>style.visibility</p:attrName>
                                        </p:attrNameLst>
                                      </p:cBhvr>
                                      <p:to>
                                        <p:strVal val="hidden"/>
                                      </p:to>
                                    </p:set>
                                  </p:childTnLst>
                                </p:cTn>
                              </p:par>
                              <p:par>
                                <p:cTn id="69" presetID="1" presetClass="entr" presetSubtype="0" fill="hold" grpId="0" nodeType="withEffect">
                                  <p:stCondLst>
                                    <p:cond delay="0"/>
                                  </p:stCondLst>
                                  <p:childTnLst>
                                    <p:set>
                                      <p:cBhvr>
                                        <p:cTn id="70" dur="1" fill="hold">
                                          <p:stCondLst>
                                            <p:cond delay="0"/>
                                          </p:stCondLst>
                                        </p:cTn>
                                        <p:tgtEl>
                                          <p:spTgt spid="14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0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P spid="127" grpId="1" animBg="1"/>
      <p:bldP spid="136" grpId="0" animBg="1"/>
      <p:bldP spid="136" grpId="1" animBg="1"/>
      <p:bldP spid="138" grpId="0" animBg="1"/>
      <p:bldP spid="138" grpId="1" animBg="1"/>
      <p:bldP spid="141" grpId="0" animBg="1"/>
      <p:bldP spid="141" grpId="1" animBg="1"/>
      <p:bldP spid="14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Solution #2: Predictive Maintenance</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2280" y="1326911"/>
            <a:ext cx="7031049" cy="5220497"/>
          </a:xfrm>
          <a:prstGeom prst="rect">
            <a:avLst/>
          </a:prstGeom>
        </p:spPr>
      </p:pic>
      <p:sp>
        <p:nvSpPr>
          <p:cNvPr id="4" name="TextBox 3"/>
          <p:cNvSpPr txBox="1"/>
          <p:nvPr/>
        </p:nvSpPr>
        <p:spPr>
          <a:xfrm>
            <a:off x="7590208" y="1271910"/>
            <a:ext cx="4345119" cy="3010055"/>
          </a:xfrm>
          <a:prstGeom prst="rect">
            <a:avLst/>
          </a:prstGeom>
          <a:noFill/>
        </p:spPr>
        <p:txBody>
          <a:bodyPr wrap="square" lIns="182880" tIns="146304" rIns="182880" bIns="146304" rtlCol="0">
            <a:spAutoFit/>
          </a:bodyPr>
          <a:lstStyle/>
          <a:p>
            <a:pPr>
              <a:lnSpc>
                <a:spcPct val="90000"/>
              </a:lnSpc>
              <a:spcAft>
                <a:spcPts val="600"/>
              </a:spcAft>
            </a:pPr>
            <a:r>
              <a:rPr lang="en-US" sz="2800" dirty="0"/>
              <a:t>Anticipate maintenance needs and avoid unscheduled downtime by connecting and monitoring your devices for predictive maintenance</a:t>
            </a:r>
            <a:endParaRPr lang="en-US" sz="4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8570964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Architectural Differences</a:t>
            </a:r>
          </a:p>
        </p:txBody>
      </p:sp>
      <p:sp>
        <p:nvSpPr>
          <p:cNvPr id="6" name="TextBox 5"/>
          <p:cNvSpPr txBox="1"/>
          <p:nvPr/>
        </p:nvSpPr>
        <p:spPr>
          <a:xfrm>
            <a:off x="274320" y="1494263"/>
            <a:ext cx="8741304" cy="3471720"/>
          </a:xfrm>
          <a:prstGeom prst="rect">
            <a:avLst/>
          </a:prstGeom>
          <a:noFill/>
        </p:spPr>
        <p:txBody>
          <a:bodyPr wrap="none" lIns="182880" tIns="146304" rIns="182880" bIns="146304" rtlCol="0">
            <a:spAutoFit/>
          </a:bodyPr>
          <a:lstStyle/>
          <a:p>
            <a:pPr>
              <a:lnSpc>
                <a:spcPct val="90000"/>
              </a:lnSpc>
              <a:spcAft>
                <a:spcPts val="600"/>
              </a:spcAft>
            </a:pPr>
            <a:r>
              <a:rPr lang="en-US" sz="2800" b="1" dirty="0">
                <a:gradFill>
                  <a:gsLst>
                    <a:gs pos="2917">
                      <a:schemeClr val="tx1"/>
                    </a:gs>
                    <a:gs pos="30000">
                      <a:schemeClr val="tx1"/>
                    </a:gs>
                  </a:gsLst>
                  <a:lin ang="5400000" scaled="0"/>
                </a:gradFill>
              </a:rPr>
              <a:t>Added</a:t>
            </a: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Machine Learning: model, real-time predictions</a:t>
            </a: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Portal: simulation data visualization</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a:lnSpc>
                <a:spcPct val="90000"/>
              </a:lnSpc>
              <a:spcAft>
                <a:spcPts val="600"/>
              </a:spcAft>
            </a:pPr>
            <a:r>
              <a:rPr lang="en-US" sz="2800" b="1" dirty="0">
                <a:gradFill>
                  <a:gsLst>
                    <a:gs pos="2917">
                      <a:schemeClr val="tx1"/>
                    </a:gs>
                    <a:gs pos="30000">
                      <a:schemeClr val="tx1"/>
                    </a:gs>
                  </a:gsLst>
                  <a:lin ang="5400000" scaled="0"/>
                </a:gradFill>
              </a:rPr>
              <a:t>Removed</a:t>
            </a: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Device Registry: fixed set of simulated sensors only</a:t>
            </a: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Rules &amp; Alerts: all data passed to ML for analysis</a:t>
            </a:r>
          </a:p>
        </p:txBody>
      </p:sp>
    </p:spTree>
    <p:extLst>
      <p:ext uri="{BB962C8B-B14F-4D97-AF65-F5344CB8AC3E}">
        <p14:creationId xmlns:p14="http://schemas.microsoft.com/office/powerpoint/2010/main" val="328973366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18" b="7818"/>
          <a:stretch>
            <a:fillRect/>
          </a:stretch>
        </p:blipFill>
        <p:spPr/>
      </p:pic>
      <p:sp>
        <p:nvSpPr>
          <p:cNvPr id="7" name="Rectangle 6"/>
          <p:cNvSpPr/>
          <p:nvPr/>
        </p:nvSpPr>
        <p:spPr bwMode="ltGray">
          <a:xfrm>
            <a:off x="274638" y="307607"/>
            <a:ext cx="5486400" cy="5475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 name="Title 16"/>
          <p:cNvSpPr>
            <a:spLocks noGrp="1"/>
          </p:cNvSpPr>
          <p:nvPr>
            <p:ph type="title"/>
          </p:nvPr>
        </p:nvSpPr>
        <p:spPr/>
        <p:txBody>
          <a:bodyPr/>
          <a:lstStyle/>
          <a:p>
            <a:r>
              <a:rPr lang="en-US" altLang="zh-CN" dirty="0"/>
              <a:t>Hands on Lab 1</a:t>
            </a:r>
            <a:br>
              <a:rPr lang="en-US" dirty="0"/>
            </a:br>
            <a:endParaRPr lang="en-US" dirty="0"/>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tretch/>
        </p:blipFill>
        <p:spPr bwMode="invGray">
          <a:xfrm>
            <a:off x="10344360" y="478018"/>
            <a:ext cx="1627763" cy="347472"/>
          </a:xfrm>
          <a:prstGeom prst="rect">
            <a:avLst/>
          </a:prstGeom>
          <a:noFill/>
          <a:ln>
            <a:noFill/>
          </a:ln>
        </p:spPr>
      </p:pic>
      <p:pic>
        <p:nvPicPr>
          <p:cNvPr id="6" name="Picture 5" descr="C:\Users\petern\AppData\Local\Temp\vmware-petern\VMwareDnD\9912bbd5\PPE_Logo_RGB_bootcamp_600x131.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42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320" y="296898"/>
            <a:ext cx="11976562" cy="914365"/>
          </a:xfrm>
        </p:spPr>
        <p:txBody>
          <a:bodyPr/>
          <a:lstStyle/>
          <a:p>
            <a:r>
              <a:rPr lang="en-NZ" dirty="0"/>
              <a:t>Preconfigured Solutions - Support</a:t>
            </a:r>
          </a:p>
        </p:txBody>
      </p:sp>
      <p:sp>
        <p:nvSpPr>
          <p:cNvPr id="4" name="Content Placeholder 3"/>
          <p:cNvSpPr>
            <a:spLocks noGrp="1"/>
          </p:cNvSpPr>
          <p:nvPr>
            <p:ph sz="quarter" idx="10"/>
          </p:nvPr>
        </p:nvSpPr>
        <p:spPr>
          <a:xfrm>
            <a:off x="274638" y="1697062"/>
            <a:ext cx="10972800" cy="7654403"/>
          </a:xfrm>
        </p:spPr>
        <p:txBody>
          <a:bodyPr/>
          <a:lstStyle/>
          <a:p>
            <a:pPr marL="0" indent="0">
              <a:buNone/>
            </a:pPr>
            <a:r>
              <a:rPr lang="en-US" b="1" dirty="0"/>
              <a:t>GitHub</a:t>
            </a:r>
          </a:p>
          <a:p>
            <a:pPr lvl="1"/>
            <a:r>
              <a:rPr lang="en-US" dirty="0"/>
              <a:t>Multiple projects available</a:t>
            </a:r>
          </a:p>
          <a:p>
            <a:pPr lvl="1"/>
            <a:r>
              <a:rPr lang="en-US" dirty="0"/>
              <a:t>Can make pull requests and report bugs</a:t>
            </a:r>
          </a:p>
          <a:p>
            <a:pPr lvl="1"/>
            <a:r>
              <a:rPr lang="en-US" dirty="0">
                <a:hlinkClick r:id="rId3"/>
              </a:rPr>
              <a:t>https://github.com/Azure</a:t>
            </a:r>
            <a:r>
              <a:rPr lang="en-US" dirty="0"/>
              <a:t> </a:t>
            </a:r>
          </a:p>
          <a:p>
            <a:pPr marL="0" indent="0">
              <a:buNone/>
            </a:pPr>
            <a:r>
              <a:rPr lang="en-US" b="1" dirty="0"/>
              <a:t>Azure IoT Documentation</a:t>
            </a:r>
          </a:p>
          <a:p>
            <a:pPr lvl="1"/>
            <a:r>
              <a:rPr lang="en-US" dirty="0"/>
              <a:t>Introductory content and video tutorials</a:t>
            </a:r>
          </a:p>
          <a:p>
            <a:pPr lvl="1"/>
            <a:r>
              <a:rPr lang="en-US" dirty="0">
                <a:hlinkClick r:id="rId4"/>
              </a:rPr>
              <a:t>https://azure.microsoft.com/en-us/documentation/services/iot-hub/</a:t>
            </a:r>
            <a:r>
              <a:rPr lang="en-US" dirty="0"/>
              <a:t> </a:t>
            </a:r>
          </a:p>
          <a:p>
            <a:pPr marL="0" indent="0">
              <a:buNone/>
            </a:pPr>
            <a:r>
              <a:rPr lang="en-US" b="1" dirty="0"/>
              <a:t>MSDN</a:t>
            </a:r>
          </a:p>
          <a:p>
            <a:pPr lvl="1"/>
            <a:r>
              <a:rPr lang="en-US" dirty="0"/>
              <a:t>Post questions on the Azure Forum</a:t>
            </a:r>
          </a:p>
          <a:p>
            <a:pPr marL="0" indent="0">
              <a:buNone/>
            </a:pPr>
            <a:r>
              <a:rPr lang="en-US" b="1" dirty="0"/>
              <a:t>Stack Overflow</a:t>
            </a:r>
          </a:p>
          <a:p>
            <a:pPr lvl="1"/>
            <a:r>
              <a:rPr lang="en-US" dirty="0"/>
              <a:t>Tag Questions with the keyword “Azure IoT”</a:t>
            </a:r>
          </a:p>
          <a:p>
            <a:pPr lvl="1"/>
            <a:endParaRPr lang="en-US" dirty="0"/>
          </a:p>
          <a:p>
            <a:pPr marL="101600" indent="0">
              <a:buNone/>
            </a:pPr>
            <a:endParaRPr lang="en-US" dirty="0"/>
          </a:p>
          <a:p>
            <a:pPr lvl="1"/>
            <a:endParaRPr lang="en-US" dirty="0"/>
          </a:p>
          <a:p>
            <a:pPr lvl="1"/>
            <a:endParaRPr lang="en-US" dirty="0"/>
          </a:p>
          <a:p>
            <a:endParaRPr lang="en-US" b="1" dirty="0"/>
          </a:p>
          <a:p>
            <a:pPr marL="342900" lvl="1" indent="0">
              <a:buNone/>
            </a:pPr>
            <a:endParaRPr lang="en-US" dirty="0"/>
          </a:p>
          <a:p>
            <a:endParaRPr lang="en-US" dirty="0"/>
          </a:p>
        </p:txBody>
      </p:sp>
    </p:spTree>
    <p:extLst>
      <p:ext uri="{BB962C8B-B14F-4D97-AF65-F5344CB8AC3E}">
        <p14:creationId xmlns:p14="http://schemas.microsoft.com/office/powerpoint/2010/main" val="385729442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18" b="7818"/>
          <a:stretch>
            <a:fillRect/>
          </a:stretch>
        </p:blipFill>
        <p:spPr/>
      </p:pic>
      <p:sp>
        <p:nvSpPr>
          <p:cNvPr id="7" name="Rectangle 6"/>
          <p:cNvSpPr/>
          <p:nvPr/>
        </p:nvSpPr>
        <p:spPr bwMode="ltGray">
          <a:xfrm>
            <a:off x="274638" y="307607"/>
            <a:ext cx="5486400" cy="5475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a:t>Planning</a:t>
            </a:r>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tretch/>
        </p:blipFill>
        <p:spPr bwMode="invGray">
          <a:xfrm>
            <a:off x="10344360" y="478018"/>
            <a:ext cx="1627763" cy="347472"/>
          </a:xfrm>
          <a:prstGeom prst="rect">
            <a:avLst/>
          </a:prstGeom>
          <a:noFill/>
          <a:ln>
            <a:noFill/>
          </a:ln>
        </p:spPr>
      </p:pic>
      <p:pic>
        <p:nvPicPr>
          <p:cNvPr id="6" name="Picture 5" descr="C:\Users\petern\AppData\Local\Temp\vmware-petern\VMwareDnD\9912bbd5\PPE_Logo_RGB_bootcamp_600x131.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481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22765" y="1362385"/>
            <a:ext cx="4555479" cy="5119097"/>
          </a:xfrm>
          <a:solidFill>
            <a:schemeClr val="accent1">
              <a:lumMod val="50000"/>
              <a:alpha val="90000"/>
            </a:schemeClr>
          </a:solidFill>
        </p:spPr>
        <p:txBody>
          <a:bodyPr vert="horz" wrap="square" lIns="182854" tIns="93260" rIns="149217" bIns="93260" rtlCol="0">
            <a:normAutofit/>
          </a:bodyPr>
          <a:lstStyle/>
          <a:p>
            <a:pPr marL="349589" indent="-349589"/>
            <a:r>
              <a:rPr lang="en-US" sz="3199" dirty="0"/>
              <a:t>Class hours</a:t>
            </a:r>
          </a:p>
          <a:p>
            <a:pPr marL="814232" lvl="2" indent="-239667"/>
            <a:r>
              <a:rPr lang="en-US" dirty="0"/>
              <a:t>9:00 A.M. to 5:00 P.M.</a:t>
            </a:r>
          </a:p>
          <a:p>
            <a:pPr marL="349589" indent="-349589"/>
            <a:r>
              <a:rPr lang="en-US" sz="3199" dirty="0"/>
              <a:t>Facilities</a:t>
            </a:r>
          </a:p>
          <a:p>
            <a:pPr marL="814232" lvl="2" indent="-239667"/>
            <a:r>
              <a:rPr lang="en-US" dirty="0"/>
              <a:t>Restrooms</a:t>
            </a:r>
          </a:p>
          <a:p>
            <a:pPr marL="814232" lvl="2" indent="-239667"/>
            <a:r>
              <a:rPr lang="en-US" dirty="0"/>
              <a:t>Exits</a:t>
            </a:r>
          </a:p>
          <a:p>
            <a:pPr marL="349589" indent="-349589">
              <a:spcBef>
                <a:spcPts val="1199"/>
              </a:spcBef>
            </a:pPr>
            <a:r>
              <a:rPr lang="en-US" sz="3199" dirty="0"/>
              <a:t>Meals and breaks</a:t>
            </a:r>
          </a:p>
          <a:p>
            <a:pPr marL="814232" lvl="2" indent="-239667"/>
            <a:r>
              <a:rPr lang="en-US" dirty="0"/>
              <a:t>11:00AM &amp; ~3:00PM – Breaks</a:t>
            </a:r>
          </a:p>
          <a:p>
            <a:pPr marL="814232" lvl="2" indent="-239667"/>
            <a:r>
              <a:rPr lang="en-US" dirty="0"/>
              <a:t>12:00 ~13:15PM – Lunch</a:t>
            </a:r>
          </a:p>
          <a:p>
            <a:pPr marL="349589" indent="-349589">
              <a:spcBef>
                <a:spcPts val="1199"/>
              </a:spcBef>
            </a:pPr>
            <a:r>
              <a:rPr lang="en-US" sz="3199" dirty="0"/>
              <a:t>Internet connectivity</a:t>
            </a:r>
          </a:p>
          <a:p>
            <a:pPr marL="814232" lvl="2" indent="-239667"/>
            <a:r>
              <a:rPr lang="en-US" dirty="0"/>
              <a:t>MSFTOPEN</a:t>
            </a:r>
          </a:p>
        </p:txBody>
      </p:sp>
      <p:sp>
        <p:nvSpPr>
          <p:cNvPr id="7" name="Title 1"/>
          <p:cNvSpPr txBox="1">
            <a:spLocks/>
          </p:cNvSpPr>
          <p:nvPr/>
        </p:nvSpPr>
        <p:spPr>
          <a:xfrm>
            <a:off x="275482" y="302207"/>
            <a:ext cx="11887878" cy="917444"/>
          </a:xfrm>
          <a:prstGeom prst="rect">
            <a:avLst/>
          </a:prstGeom>
        </p:spPr>
        <p:txBody>
          <a:bodyPr/>
          <a:lstStyle>
            <a:lvl1pPr algn="l" defTabSz="932742" rtl="0" eaLnBrk="1" latinLnBrk="0" hangingPunct="1">
              <a:lnSpc>
                <a:spcPct val="90000"/>
              </a:lnSpc>
              <a:spcBef>
                <a:spcPct val="0"/>
              </a:spcBef>
              <a:buNone/>
              <a:defRPr lang="en-US" sz="5200" b="0" kern="1200" cap="none" spc="-102" baseline="0" dirty="0" smtClean="0">
                <a:ln w="3175">
                  <a:noFill/>
                </a:ln>
                <a:solidFill>
                  <a:schemeClr val="tx2"/>
                </a:solidFill>
                <a:effectLst/>
                <a:latin typeface="+mj-lt"/>
                <a:ea typeface="+mn-ea"/>
                <a:cs typeface="Segoe UI" pitchFamily="34" charset="0"/>
              </a:defRPr>
            </a:lvl1pPr>
          </a:lstStyle>
          <a:p>
            <a:r>
              <a:rPr sz="5799">
                <a:solidFill>
                  <a:srgbClr val="505050"/>
                </a:solidFill>
              </a:rPr>
              <a:t>Introduction</a:t>
            </a:r>
          </a:p>
        </p:txBody>
      </p:sp>
    </p:spTree>
    <p:extLst>
      <p:ext uri="{BB962C8B-B14F-4D97-AF65-F5344CB8AC3E}">
        <p14:creationId xmlns:p14="http://schemas.microsoft.com/office/powerpoint/2010/main" val="371655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Scale</a:t>
            </a:r>
          </a:p>
        </p:txBody>
      </p:sp>
      <p:graphicFrame>
        <p:nvGraphicFramePr>
          <p:cNvPr id="5" name="Diagram 4"/>
          <p:cNvGraphicFramePr/>
          <p:nvPr>
            <p:extLst>
              <p:ext uri="{D42A27DB-BD31-4B8C-83A1-F6EECF244321}">
                <p14:modId xmlns:p14="http://schemas.microsoft.com/office/powerpoint/2010/main" val="2682866066"/>
              </p:ext>
            </p:extLst>
          </p:nvPr>
        </p:nvGraphicFramePr>
        <p:xfrm>
          <a:off x="488138" y="2186310"/>
          <a:ext cx="11405937" cy="17531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274320" y="1558446"/>
            <a:ext cx="192103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Data Ingest</a:t>
            </a:r>
          </a:p>
        </p:txBody>
      </p:sp>
      <p:graphicFrame>
        <p:nvGraphicFramePr>
          <p:cNvPr id="7" name="Diagram 6"/>
          <p:cNvGraphicFramePr/>
          <p:nvPr>
            <p:extLst>
              <p:ext uri="{D42A27DB-BD31-4B8C-83A1-F6EECF244321}">
                <p14:modId xmlns:p14="http://schemas.microsoft.com/office/powerpoint/2010/main" val="178690351"/>
              </p:ext>
            </p:extLst>
          </p:nvPr>
        </p:nvGraphicFramePr>
        <p:xfrm>
          <a:off x="488138" y="4765651"/>
          <a:ext cx="11405937" cy="175317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TextBox 7"/>
          <p:cNvSpPr txBox="1"/>
          <p:nvPr/>
        </p:nvSpPr>
        <p:spPr>
          <a:xfrm>
            <a:off x="274320" y="4137787"/>
            <a:ext cx="194906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Data Egress</a:t>
            </a:r>
          </a:p>
        </p:txBody>
      </p:sp>
      <p:sp>
        <p:nvSpPr>
          <p:cNvPr id="3" name="TextBox 2"/>
          <p:cNvSpPr txBox="1"/>
          <p:nvPr/>
        </p:nvSpPr>
        <p:spPr>
          <a:xfrm>
            <a:off x="8903483" y="5890961"/>
            <a:ext cx="325835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 automated actions</a:t>
            </a:r>
          </a:p>
        </p:txBody>
      </p:sp>
    </p:spTree>
    <p:extLst>
      <p:ext uri="{BB962C8B-B14F-4D97-AF65-F5344CB8AC3E}">
        <p14:creationId xmlns:p14="http://schemas.microsoft.com/office/powerpoint/2010/main" val="311393491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Pricing</a:t>
            </a:r>
          </a:p>
        </p:txBody>
      </p:sp>
      <p:graphicFrame>
        <p:nvGraphicFramePr>
          <p:cNvPr id="4" name="Content Placeholder 3"/>
          <p:cNvGraphicFramePr>
            <a:graphicFrameLocks noGrp="1"/>
          </p:cNvGraphicFramePr>
          <p:nvPr>
            <p:ph sz="quarter" idx="10"/>
            <p:extLst>
              <p:ext uri="{D42A27DB-BD31-4B8C-83A1-F6EECF244321}">
                <p14:modId xmlns:p14="http://schemas.microsoft.com/office/powerpoint/2010/main" val="1464287930"/>
              </p:ext>
            </p:extLst>
          </p:nvPr>
        </p:nvGraphicFramePr>
        <p:xfrm>
          <a:off x="433136" y="1697038"/>
          <a:ext cx="11550316" cy="4688840"/>
        </p:xfrm>
        <a:graphic>
          <a:graphicData uri="http://schemas.openxmlformats.org/drawingml/2006/table">
            <a:tbl>
              <a:tblPr firstRow="1" bandRow="1">
                <a:tableStyleId>{5C22544A-7EE6-4342-B048-85BDC9FD1C3A}</a:tableStyleId>
              </a:tblPr>
              <a:tblGrid>
                <a:gridCol w="2887579">
                  <a:extLst>
                    <a:ext uri="{9D8B030D-6E8A-4147-A177-3AD203B41FA5}">
                      <a16:colId xmlns:a16="http://schemas.microsoft.com/office/drawing/2014/main" val="3244290276"/>
                    </a:ext>
                  </a:extLst>
                </a:gridCol>
                <a:gridCol w="2887579">
                  <a:extLst>
                    <a:ext uri="{9D8B030D-6E8A-4147-A177-3AD203B41FA5}">
                      <a16:colId xmlns:a16="http://schemas.microsoft.com/office/drawing/2014/main" val="1719410433"/>
                    </a:ext>
                  </a:extLst>
                </a:gridCol>
                <a:gridCol w="2887579">
                  <a:extLst>
                    <a:ext uri="{9D8B030D-6E8A-4147-A177-3AD203B41FA5}">
                      <a16:colId xmlns:a16="http://schemas.microsoft.com/office/drawing/2014/main" val="137710315"/>
                    </a:ext>
                  </a:extLst>
                </a:gridCol>
                <a:gridCol w="2887579">
                  <a:extLst>
                    <a:ext uri="{9D8B030D-6E8A-4147-A177-3AD203B41FA5}">
                      <a16:colId xmlns:a16="http://schemas.microsoft.com/office/drawing/2014/main" val="2230878405"/>
                    </a:ext>
                  </a:extLst>
                </a:gridCol>
              </a:tblGrid>
              <a:tr h="370840">
                <a:tc>
                  <a:txBody>
                    <a:bodyPr/>
                    <a:lstStyle/>
                    <a:p>
                      <a:r>
                        <a:rPr lang="en-US" dirty="0"/>
                        <a:t>Service</a:t>
                      </a:r>
                    </a:p>
                  </a:txBody>
                  <a:tcPr/>
                </a:tc>
                <a:tc>
                  <a:txBody>
                    <a:bodyPr/>
                    <a:lstStyle/>
                    <a:p>
                      <a:r>
                        <a:rPr lang="en-US" dirty="0"/>
                        <a:t>Measure</a:t>
                      </a:r>
                    </a:p>
                  </a:txBody>
                  <a:tcPr/>
                </a:tc>
                <a:tc>
                  <a:txBody>
                    <a:bodyPr/>
                    <a:lstStyle/>
                    <a:p>
                      <a:r>
                        <a:rPr lang="en-US" dirty="0"/>
                        <a:t>Monthly Price</a:t>
                      </a:r>
                    </a:p>
                  </a:txBody>
                  <a:tcPr/>
                </a:tc>
                <a:tc>
                  <a:txBody>
                    <a:bodyPr/>
                    <a:lstStyle/>
                    <a:p>
                      <a:r>
                        <a:rPr lang="en-US" dirty="0"/>
                        <a:t>Notes</a:t>
                      </a:r>
                    </a:p>
                  </a:txBody>
                  <a:tcPr/>
                </a:tc>
                <a:extLst>
                  <a:ext uri="{0D108BD9-81ED-4DB2-BD59-A6C34878D82A}">
                    <a16:rowId xmlns:a16="http://schemas.microsoft.com/office/drawing/2014/main" val="2376463952"/>
                  </a:ext>
                </a:extLst>
              </a:tr>
              <a:tr h="370840">
                <a:tc>
                  <a:txBody>
                    <a:bodyPr/>
                    <a:lstStyle/>
                    <a:p>
                      <a:r>
                        <a:rPr lang="en-US" dirty="0" err="1"/>
                        <a:t>IoT</a:t>
                      </a:r>
                      <a:r>
                        <a:rPr lang="en-US" dirty="0"/>
                        <a:t> Hub</a:t>
                      </a:r>
                    </a:p>
                  </a:txBody>
                  <a:tcPr/>
                </a:tc>
                <a:tc>
                  <a:txBody>
                    <a:bodyPr/>
                    <a:lstStyle/>
                    <a:p>
                      <a:r>
                        <a:rPr lang="en-US" dirty="0"/>
                        <a:t>6M</a:t>
                      </a:r>
                      <a:r>
                        <a:rPr lang="en-US" baseline="0" dirty="0"/>
                        <a:t> </a:t>
                      </a:r>
                      <a:r>
                        <a:rPr lang="en-US" baseline="0" dirty="0" err="1"/>
                        <a:t>msgs</a:t>
                      </a:r>
                      <a:r>
                        <a:rPr lang="en-US" baseline="0" dirty="0"/>
                        <a:t>/day; ~24GB</a:t>
                      </a:r>
                      <a:endParaRPr lang="en-US" dirty="0"/>
                    </a:p>
                  </a:txBody>
                  <a:tcPr/>
                </a:tc>
                <a:tc>
                  <a:txBody>
                    <a:bodyPr/>
                    <a:lstStyle/>
                    <a:p>
                      <a:r>
                        <a:rPr lang="en-US" dirty="0"/>
                        <a:t>$500/unit</a:t>
                      </a:r>
                    </a:p>
                  </a:txBody>
                  <a:tcPr/>
                </a:tc>
                <a:tc>
                  <a:txBody>
                    <a:bodyPr/>
                    <a:lstStyle/>
                    <a:p>
                      <a:r>
                        <a:rPr lang="en-US" dirty="0"/>
                        <a:t>Smaller</a:t>
                      </a:r>
                      <a:r>
                        <a:rPr lang="en-US" baseline="0" dirty="0"/>
                        <a:t> unit size available; up to 200 units</a:t>
                      </a:r>
                      <a:endParaRPr lang="en-US" dirty="0"/>
                    </a:p>
                  </a:txBody>
                  <a:tcPr/>
                </a:tc>
                <a:extLst>
                  <a:ext uri="{0D108BD9-81ED-4DB2-BD59-A6C34878D82A}">
                    <a16:rowId xmlns:a16="http://schemas.microsoft.com/office/drawing/2014/main" val="3261641850"/>
                  </a:ext>
                </a:extLst>
              </a:tr>
              <a:tr h="370840">
                <a:tc>
                  <a:txBody>
                    <a:bodyPr/>
                    <a:lstStyle/>
                    <a:p>
                      <a:r>
                        <a:rPr lang="en-US" dirty="0"/>
                        <a:t>Stream</a:t>
                      </a:r>
                      <a:r>
                        <a:rPr lang="en-US" baseline="0" dirty="0"/>
                        <a:t> Analytics</a:t>
                      </a:r>
                      <a:endParaRPr lang="en-US" dirty="0"/>
                    </a:p>
                  </a:txBody>
                  <a:tcPr/>
                </a:tc>
                <a:tc>
                  <a:txBody>
                    <a:bodyPr/>
                    <a:lstStyle/>
                    <a:p>
                      <a:r>
                        <a:rPr lang="en-US" dirty="0"/>
                        <a:t>1 MB/s per unit + per GB</a:t>
                      </a:r>
                      <a:r>
                        <a:rPr lang="en-US" baseline="0" dirty="0"/>
                        <a:t> processed</a:t>
                      </a:r>
                      <a:endParaRPr lang="en-US" dirty="0"/>
                    </a:p>
                  </a:txBody>
                  <a:tcPr/>
                </a:tc>
                <a:tc>
                  <a:txBody>
                    <a:bodyPr/>
                    <a:lstStyle/>
                    <a:p>
                      <a:r>
                        <a:rPr lang="en-US" dirty="0"/>
                        <a:t>$22.30</a:t>
                      </a:r>
                      <a:r>
                        <a:rPr lang="en-US" baseline="0" dirty="0"/>
                        <a:t>/unit (3) + $0.001/GB</a:t>
                      </a:r>
                      <a:endParaRPr lang="en-US" dirty="0"/>
                    </a:p>
                  </a:txBody>
                  <a:tcPr/>
                </a:tc>
                <a:tc>
                  <a:txBody>
                    <a:bodyPr/>
                    <a:lstStyle/>
                    <a:p>
                      <a:endParaRPr lang="en-US" dirty="0"/>
                    </a:p>
                  </a:txBody>
                  <a:tcPr/>
                </a:tc>
                <a:extLst>
                  <a:ext uri="{0D108BD9-81ED-4DB2-BD59-A6C34878D82A}">
                    <a16:rowId xmlns:a16="http://schemas.microsoft.com/office/drawing/2014/main" val="2531446272"/>
                  </a:ext>
                </a:extLst>
              </a:tr>
              <a:tr h="370840">
                <a:tc>
                  <a:txBody>
                    <a:bodyPr/>
                    <a:lstStyle/>
                    <a:p>
                      <a:r>
                        <a:rPr lang="en-US" dirty="0"/>
                        <a:t>Event</a:t>
                      </a:r>
                      <a:r>
                        <a:rPr lang="en-US" baseline="0" dirty="0"/>
                        <a:t> Hubs</a:t>
                      </a:r>
                      <a:endParaRPr lang="en-US" dirty="0"/>
                    </a:p>
                  </a:txBody>
                  <a:tcPr/>
                </a:tc>
                <a:tc>
                  <a:txBody>
                    <a:bodyPr/>
                    <a:lstStyle/>
                    <a:p>
                      <a:r>
                        <a:rPr lang="en-US" dirty="0"/>
                        <a:t>1 MB/s ingress &amp; 2 MB/s egress</a:t>
                      </a:r>
                      <a:r>
                        <a:rPr lang="en-US" baseline="0" dirty="0"/>
                        <a:t> per unit + per message received</a:t>
                      </a:r>
                      <a:endParaRPr lang="en-US" dirty="0"/>
                    </a:p>
                  </a:txBody>
                  <a:tcPr/>
                </a:tc>
                <a:tc>
                  <a:txBody>
                    <a:bodyPr/>
                    <a:lstStyle/>
                    <a:p>
                      <a:r>
                        <a:rPr lang="en-US" dirty="0"/>
                        <a:t>$22/unit + $0.028</a:t>
                      </a:r>
                      <a:r>
                        <a:rPr lang="en-US" baseline="0" dirty="0"/>
                        <a:t>/million ingress events</a:t>
                      </a:r>
                      <a:endParaRPr lang="en-US" dirty="0"/>
                    </a:p>
                  </a:txBody>
                  <a:tcPr/>
                </a:tc>
                <a:tc>
                  <a:txBody>
                    <a:bodyPr/>
                    <a:lstStyle/>
                    <a:p>
                      <a:r>
                        <a:rPr lang="en-US" dirty="0"/>
                        <a:t>Smaller unit size</a:t>
                      </a:r>
                      <a:r>
                        <a:rPr lang="en-US" baseline="0" dirty="0"/>
                        <a:t> available</a:t>
                      </a:r>
                      <a:endParaRPr lang="en-US" dirty="0"/>
                    </a:p>
                  </a:txBody>
                  <a:tcPr/>
                </a:tc>
                <a:extLst>
                  <a:ext uri="{0D108BD9-81ED-4DB2-BD59-A6C34878D82A}">
                    <a16:rowId xmlns:a16="http://schemas.microsoft.com/office/drawing/2014/main" val="130673357"/>
                  </a:ext>
                </a:extLst>
              </a:tr>
              <a:tr h="370840">
                <a:tc>
                  <a:txBody>
                    <a:bodyPr/>
                    <a:lstStyle/>
                    <a:p>
                      <a:r>
                        <a:rPr lang="en-US" dirty="0"/>
                        <a:t>Storage</a:t>
                      </a:r>
                    </a:p>
                  </a:txBody>
                  <a:tcPr/>
                </a:tc>
                <a:tc>
                  <a:txBody>
                    <a:bodyPr/>
                    <a:lstStyle/>
                    <a:p>
                      <a:r>
                        <a:rPr lang="en-US" dirty="0"/>
                        <a:t>Per GB</a:t>
                      </a:r>
                    </a:p>
                  </a:txBody>
                  <a:tcPr/>
                </a:tc>
                <a:tc>
                  <a:txBody>
                    <a:bodyPr/>
                    <a:lstStyle/>
                    <a:p>
                      <a:r>
                        <a:rPr lang="en-US" dirty="0"/>
                        <a:t>$0.024</a:t>
                      </a:r>
                      <a:r>
                        <a:rPr lang="en-US" baseline="0" dirty="0"/>
                        <a:t> - $0.061/GB</a:t>
                      </a:r>
                      <a:endParaRPr lang="en-US" dirty="0"/>
                    </a:p>
                  </a:txBody>
                  <a:tcPr/>
                </a:tc>
                <a:tc>
                  <a:txBody>
                    <a:bodyPr/>
                    <a:lstStyle/>
                    <a:p>
                      <a:endParaRPr lang="en-US" dirty="0"/>
                    </a:p>
                  </a:txBody>
                  <a:tcPr/>
                </a:tc>
                <a:extLst>
                  <a:ext uri="{0D108BD9-81ED-4DB2-BD59-A6C34878D82A}">
                    <a16:rowId xmlns:a16="http://schemas.microsoft.com/office/drawing/2014/main" val="1276666284"/>
                  </a:ext>
                </a:extLst>
              </a:tr>
              <a:tr h="370840">
                <a:tc>
                  <a:txBody>
                    <a:bodyPr/>
                    <a:lstStyle/>
                    <a:p>
                      <a:r>
                        <a:rPr lang="en-US" dirty="0"/>
                        <a:t>App Service</a:t>
                      </a:r>
                    </a:p>
                  </a:txBody>
                  <a:tcPr/>
                </a:tc>
                <a:tc>
                  <a:txBody>
                    <a:bodyPr/>
                    <a:lstStyle/>
                    <a:p>
                      <a:r>
                        <a:rPr lang="en-US" dirty="0"/>
                        <a:t>Per</a:t>
                      </a:r>
                      <a:r>
                        <a:rPr lang="en-US" baseline="0" dirty="0"/>
                        <a:t> instance</a:t>
                      </a:r>
                      <a:endParaRPr lang="en-US" dirty="0"/>
                    </a:p>
                  </a:txBody>
                  <a:tcPr/>
                </a:tc>
                <a:tc>
                  <a:txBody>
                    <a:bodyPr/>
                    <a:lstStyle/>
                    <a:p>
                      <a:r>
                        <a:rPr lang="en-US" dirty="0"/>
                        <a:t>S1 = $74 (x2)</a:t>
                      </a:r>
                    </a:p>
                    <a:p>
                      <a:r>
                        <a:rPr lang="en-US" dirty="0"/>
                        <a:t>P1 = $223</a:t>
                      </a:r>
                      <a:r>
                        <a:rPr lang="en-US" baseline="0" dirty="0"/>
                        <a:t> (x2)</a:t>
                      </a:r>
                      <a:endParaRPr lang="en-US" dirty="0"/>
                    </a:p>
                  </a:txBody>
                  <a:tcPr/>
                </a:tc>
                <a:tc>
                  <a:txBody>
                    <a:bodyPr/>
                    <a:lstStyle/>
                    <a:p>
                      <a:endParaRPr lang="en-US" dirty="0"/>
                    </a:p>
                  </a:txBody>
                  <a:tcPr/>
                </a:tc>
                <a:extLst>
                  <a:ext uri="{0D108BD9-81ED-4DB2-BD59-A6C34878D82A}">
                    <a16:rowId xmlns:a16="http://schemas.microsoft.com/office/drawing/2014/main" val="3818549999"/>
                  </a:ext>
                </a:extLst>
              </a:tr>
              <a:tr h="370840">
                <a:tc>
                  <a:txBody>
                    <a:bodyPr/>
                    <a:lstStyle/>
                    <a:p>
                      <a:r>
                        <a:rPr lang="en-US" dirty="0"/>
                        <a:t>DocumentDB</a:t>
                      </a:r>
                    </a:p>
                  </a:txBody>
                  <a:tcPr/>
                </a:tc>
                <a:tc>
                  <a:txBody>
                    <a:bodyPr/>
                    <a:lstStyle/>
                    <a:p>
                      <a:r>
                        <a:rPr lang="en-US" dirty="0"/>
                        <a:t>Per collection</a:t>
                      </a:r>
                    </a:p>
                  </a:txBody>
                  <a:tcPr/>
                </a:tc>
                <a:tc>
                  <a:txBody>
                    <a:bodyPr/>
                    <a:lstStyle/>
                    <a:p>
                      <a:r>
                        <a:rPr lang="en-US" dirty="0"/>
                        <a:t>S1 = $25</a:t>
                      </a:r>
                    </a:p>
                  </a:txBody>
                  <a:tcPr/>
                </a:tc>
                <a:tc>
                  <a:txBody>
                    <a:bodyPr/>
                    <a:lstStyle/>
                    <a:p>
                      <a:endParaRPr lang="en-US" dirty="0"/>
                    </a:p>
                  </a:txBody>
                  <a:tcPr/>
                </a:tc>
                <a:extLst>
                  <a:ext uri="{0D108BD9-81ED-4DB2-BD59-A6C34878D82A}">
                    <a16:rowId xmlns:a16="http://schemas.microsoft.com/office/drawing/2014/main" val="2650409159"/>
                  </a:ext>
                </a:extLst>
              </a:tr>
              <a:tr h="370840">
                <a:tc>
                  <a:txBody>
                    <a:bodyPr/>
                    <a:lstStyle/>
                    <a:p>
                      <a:r>
                        <a:rPr lang="en-US" b="1" dirty="0"/>
                        <a:t>TOTAL</a:t>
                      </a:r>
                      <a:r>
                        <a:rPr lang="en-US" b="1" baseline="0" dirty="0"/>
                        <a:t> (NO ACTIVITY)</a:t>
                      </a:r>
                      <a:endParaRPr lang="en-US" b="1" dirty="0"/>
                    </a:p>
                  </a:txBody>
                  <a:tcPr/>
                </a:tc>
                <a:tc>
                  <a:txBody>
                    <a:bodyPr/>
                    <a:lstStyle/>
                    <a:p>
                      <a:endParaRPr lang="en-US" dirty="0"/>
                    </a:p>
                  </a:txBody>
                  <a:tcPr/>
                </a:tc>
                <a:tc>
                  <a:txBody>
                    <a:bodyPr/>
                    <a:lstStyle/>
                    <a:p>
                      <a:r>
                        <a:rPr lang="en-US" dirty="0"/>
                        <a:t>$1,190</a:t>
                      </a:r>
                    </a:p>
                  </a:txBody>
                  <a:tcPr/>
                </a:tc>
                <a:tc>
                  <a:txBody>
                    <a:bodyPr/>
                    <a:lstStyle/>
                    <a:p>
                      <a:r>
                        <a:rPr lang="en-US" dirty="0"/>
                        <a:t>~$40/day</a:t>
                      </a:r>
                    </a:p>
                  </a:txBody>
                  <a:tcPr/>
                </a:tc>
                <a:extLst>
                  <a:ext uri="{0D108BD9-81ED-4DB2-BD59-A6C34878D82A}">
                    <a16:rowId xmlns:a16="http://schemas.microsoft.com/office/drawing/2014/main" val="573643423"/>
                  </a:ext>
                </a:extLst>
              </a:tr>
              <a:tr h="370840">
                <a:tc>
                  <a:txBody>
                    <a:bodyPr/>
                    <a:lstStyle/>
                    <a:p>
                      <a:r>
                        <a:rPr lang="en-US" b="1" dirty="0"/>
                        <a:t>TOTAL (6M</a:t>
                      </a:r>
                      <a:r>
                        <a:rPr lang="en-US" b="1" baseline="0" dirty="0"/>
                        <a:t> </a:t>
                      </a:r>
                      <a:r>
                        <a:rPr lang="en-US" b="1" baseline="0" dirty="0" err="1"/>
                        <a:t>msgs</a:t>
                      </a:r>
                      <a:r>
                        <a:rPr lang="en-US" b="1" baseline="0" dirty="0"/>
                        <a:t>/day)</a:t>
                      </a:r>
                      <a:endParaRPr lang="en-US" b="1" dirty="0"/>
                    </a:p>
                  </a:txBody>
                  <a:tcPr/>
                </a:tc>
                <a:tc>
                  <a:txBody>
                    <a:bodyPr/>
                    <a:lstStyle/>
                    <a:p>
                      <a:endParaRPr lang="en-US" dirty="0"/>
                    </a:p>
                  </a:txBody>
                  <a:tcPr/>
                </a:tc>
                <a:tc>
                  <a:txBody>
                    <a:bodyPr/>
                    <a:lstStyle/>
                    <a:p>
                      <a:r>
                        <a:rPr lang="en-US" dirty="0"/>
                        <a:t>$1,225</a:t>
                      </a:r>
                    </a:p>
                  </a:txBody>
                  <a:tcPr/>
                </a:tc>
                <a:tc>
                  <a:txBody>
                    <a:bodyPr/>
                    <a:lstStyle/>
                    <a:p>
                      <a:r>
                        <a:rPr lang="en-US" dirty="0"/>
                        <a:t>~$41/day</a:t>
                      </a:r>
                    </a:p>
                  </a:txBody>
                  <a:tcPr/>
                </a:tc>
                <a:extLst>
                  <a:ext uri="{0D108BD9-81ED-4DB2-BD59-A6C34878D82A}">
                    <a16:rowId xmlns:a16="http://schemas.microsoft.com/office/drawing/2014/main" val="2973832097"/>
                  </a:ext>
                </a:extLst>
              </a:tr>
            </a:tbl>
          </a:graphicData>
        </a:graphic>
      </p:graphicFrame>
    </p:spTree>
    <p:extLst>
      <p:ext uri="{BB962C8B-B14F-4D97-AF65-F5344CB8AC3E}">
        <p14:creationId xmlns:p14="http://schemas.microsoft.com/office/powerpoint/2010/main" val="368732968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18" b="7818"/>
          <a:stretch>
            <a:fillRect/>
          </a:stretch>
        </p:blipFill>
        <p:spPr/>
      </p:pic>
      <p:sp>
        <p:nvSpPr>
          <p:cNvPr id="7" name="Rectangle 6"/>
          <p:cNvSpPr/>
          <p:nvPr/>
        </p:nvSpPr>
        <p:spPr bwMode="ltGray">
          <a:xfrm>
            <a:off x="274638" y="307607"/>
            <a:ext cx="5486400" cy="5475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a:t>Case Studies</a:t>
            </a:r>
            <a:br>
              <a:rPr lang="en-US" dirty="0"/>
            </a:br>
            <a:endParaRPr lang="en-US" dirty="0"/>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tretch/>
        </p:blipFill>
        <p:spPr bwMode="invGray">
          <a:xfrm>
            <a:off x="10344360" y="478018"/>
            <a:ext cx="1627763" cy="347472"/>
          </a:xfrm>
          <a:prstGeom prst="rect">
            <a:avLst/>
          </a:prstGeom>
          <a:noFill/>
          <a:ln>
            <a:noFill/>
          </a:ln>
        </p:spPr>
      </p:pic>
      <p:pic>
        <p:nvPicPr>
          <p:cNvPr id="6" name="Picture 5" descr="C:\Users\petern\AppData\Local\Temp\vmware-petern\VMwareDnD\9912bbd5\PPE_Logo_RGB_bootcamp_600x131.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153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537" b="28058"/>
          <a:stretch/>
        </p:blipFill>
        <p:spPr bwMode="auto">
          <a:xfrm>
            <a:off x="355271" y="261129"/>
            <a:ext cx="3583339" cy="1729203"/>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8"/>
          <p:cNvSpPr txBox="1">
            <a:spLocks/>
          </p:cNvSpPr>
          <p:nvPr/>
        </p:nvSpPr>
        <p:spPr>
          <a:xfrm>
            <a:off x="274782" y="2413913"/>
            <a:ext cx="2247773" cy="446284"/>
          </a:xfrm>
          <a:prstGeom prst="rect">
            <a:avLst/>
          </a:prstGeom>
        </p:spPr>
        <p:txBody>
          <a:bodyPr/>
          <a:lstStyle>
            <a:lvl1pPr marL="0" marR="0" indent="0" algn="l" defTabSz="514376" rtl="0" eaLnBrk="1" fontAlgn="auto" latinLnBrk="0" hangingPunct="1">
              <a:lnSpc>
                <a:spcPct val="100000"/>
              </a:lnSpc>
              <a:spcBef>
                <a:spcPts val="0"/>
              </a:spcBef>
              <a:spcAft>
                <a:spcPts val="0"/>
              </a:spcAft>
              <a:buClrTx/>
              <a:buSzTx/>
              <a:buFontTx/>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040" b="1" dirty="0">
                <a:solidFill>
                  <a:srgbClr val="0078D7"/>
                </a:solidFill>
                <a:ea typeface="Segoe UI" panose="020B0502040204020203" pitchFamily="34" charset="0"/>
                <a:cs typeface="Segoe UI" panose="020B0502040204020203" pitchFamily="34" charset="0"/>
              </a:rPr>
              <a:t>CHALLENGE</a:t>
            </a:r>
          </a:p>
        </p:txBody>
      </p:sp>
      <p:sp>
        <p:nvSpPr>
          <p:cNvPr id="10" name="Text Placeholder 32"/>
          <p:cNvSpPr txBox="1">
            <a:spLocks/>
          </p:cNvSpPr>
          <p:nvPr/>
        </p:nvSpPr>
        <p:spPr>
          <a:xfrm>
            <a:off x="274781" y="2829785"/>
            <a:ext cx="3854812" cy="2355401"/>
          </a:xfrm>
          <a:prstGeom prst="rect">
            <a:avLst/>
          </a:prstGeom>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734"/>
              </a:lnSpc>
            </a:pPr>
            <a:r>
              <a:rPr lang="en-US" sz="1224" dirty="0">
                <a:solidFill>
                  <a:srgbClr val="505050"/>
                </a:solidFill>
                <a:ea typeface="Segoe UI" panose="020B0502040204020203" pitchFamily="34" charset="0"/>
                <a:cs typeface="Segoe UI" panose="020B0502040204020203" pitchFamily="34" charset="0"/>
              </a:rPr>
              <a:t>Fujitsu is the world’s fourth-largest IT services provider with approximately </a:t>
            </a:r>
            <a:r>
              <a:rPr lang="en-US" sz="1224" b="1" dirty="0">
                <a:solidFill>
                  <a:srgbClr val="505050"/>
                </a:solidFill>
                <a:ea typeface="Segoe UI" panose="020B0502040204020203" pitchFamily="34" charset="0"/>
                <a:cs typeface="Segoe UI" panose="020B0502040204020203" pitchFamily="34" charset="0"/>
              </a:rPr>
              <a:t>162,000 </a:t>
            </a:r>
            <a:r>
              <a:rPr lang="en-US" sz="1224" dirty="0">
                <a:solidFill>
                  <a:srgbClr val="505050"/>
                </a:solidFill>
                <a:ea typeface="Segoe UI" panose="020B0502040204020203" pitchFamily="34" charset="0"/>
                <a:cs typeface="Segoe UI" panose="020B0502040204020203" pitchFamily="34" charset="0"/>
              </a:rPr>
              <a:t>employees in more than </a:t>
            </a:r>
            <a:r>
              <a:rPr lang="en-US" sz="1224" b="1" dirty="0">
                <a:solidFill>
                  <a:srgbClr val="505050"/>
                </a:solidFill>
                <a:ea typeface="Segoe UI" panose="020B0502040204020203" pitchFamily="34" charset="0"/>
                <a:cs typeface="Segoe UI" panose="020B0502040204020203" pitchFamily="34" charset="0"/>
              </a:rPr>
              <a:t>100 </a:t>
            </a:r>
            <a:r>
              <a:rPr lang="en-US" sz="1224" dirty="0">
                <a:solidFill>
                  <a:srgbClr val="505050"/>
                </a:solidFill>
                <a:ea typeface="Segoe UI" panose="020B0502040204020203" pitchFamily="34" charset="0"/>
                <a:cs typeface="Segoe UI" panose="020B0502040204020203" pitchFamily="34" charset="0"/>
              </a:rPr>
              <a:t>countries and holds about </a:t>
            </a:r>
            <a:r>
              <a:rPr lang="en-US" sz="1224" b="1" dirty="0">
                <a:solidFill>
                  <a:srgbClr val="505050"/>
                </a:solidFill>
                <a:ea typeface="Segoe UI" panose="020B0502040204020203" pitchFamily="34" charset="0"/>
                <a:cs typeface="Segoe UI" panose="020B0502040204020203" pitchFamily="34" charset="0"/>
              </a:rPr>
              <a:t>97,000 </a:t>
            </a:r>
            <a:r>
              <a:rPr lang="en-US" sz="1224" dirty="0">
                <a:solidFill>
                  <a:srgbClr val="505050"/>
                </a:solidFill>
                <a:ea typeface="Segoe UI" panose="020B0502040204020203" pitchFamily="34" charset="0"/>
                <a:cs typeface="Segoe UI" panose="020B0502040204020203" pitchFamily="34" charset="0"/>
              </a:rPr>
              <a:t>patents worldwide.  Fujitsu wanted to help dairy farmers </a:t>
            </a:r>
            <a:r>
              <a:rPr lang="en-US" sz="1224" b="1" dirty="0">
                <a:solidFill>
                  <a:srgbClr val="505050"/>
                </a:solidFill>
                <a:ea typeface="Segoe UI" panose="020B0502040204020203" pitchFamily="34" charset="0"/>
                <a:cs typeface="Segoe UI" panose="020B0502040204020203" pitchFamily="34" charset="0"/>
              </a:rPr>
              <a:t>increase production</a:t>
            </a:r>
            <a:r>
              <a:rPr lang="en-US" sz="1224" dirty="0">
                <a:solidFill>
                  <a:srgbClr val="505050"/>
                </a:solidFill>
                <a:ea typeface="Segoe UI" panose="020B0502040204020203" pitchFamily="34" charset="0"/>
                <a:cs typeface="Segoe UI" panose="020B0502040204020203" pitchFamily="34" charset="0"/>
              </a:rPr>
              <a:t>, improve </a:t>
            </a:r>
            <a:r>
              <a:rPr lang="en-US" sz="1224" b="1" dirty="0">
                <a:solidFill>
                  <a:srgbClr val="505050"/>
                </a:solidFill>
                <a:ea typeface="Segoe UI" panose="020B0502040204020203" pitchFamily="34" charset="0"/>
                <a:cs typeface="Segoe UI" panose="020B0502040204020203" pitchFamily="34" charset="0"/>
              </a:rPr>
              <a:t>data insights </a:t>
            </a:r>
            <a:r>
              <a:rPr lang="en-US" sz="1224" dirty="0">
                <a:solidFill>
                  <a:srgbClr val="505050"/>
                </a:solidFill>
                <a:ea typeface="Segoe UI" panose="020B0502040204020203" pitchFamily="34" charset="0"/>
                <a:cs typeface="Segoe UI" panose="020B0502040204020203" pitchFamily="34" charset="0"/>
              </a:rPr>
              <a:t>and </a:t>
            </a:r>
            <a:r>
              <a:rPr lang="en-US" sz="1224" b="1" dirty="0">
                <a:solidFill>
                  <a:srgbClr val="505050"/>
                </a:solidFill>
                <a:ea typeface="Segoe UI" panose="020B0502040204020203" pitchFamily="34" charset="0"/>
                <a:cs typeface="Segoe UI" panose="020B0502040204020203" pitchFamily="34" charset="0"/>
              </a:rPr>
              <a:t>transform </a:t>
            </a:r>
            <a:r>
              <a:rPr lang="en-US" sz="1224" dirty="0">
                <a:solidFill>
                  <a:srgbClr val="505050"/>
                </a:solidFill>
                <a:ea typeface="Segoe UI" panose="020B0502040204020203" pitchFamily="34" charset="0"/>
                <a:cs typeface="Segoe UI" panose="020B0502040204020203" pitchFamily="34" charset="0"/>
              </a:rPr>
              <a:t>their </a:t>
            </a:r>
            <a:r>
              <a:rPr lang="en-US" sz="1224" b="1" dirty="0">
                <a:solidFill>
                  <a:srgbClr val="505050"/>
                </a:solidFill>
                <a:ea typeface="Segoe UI" panose="020B0502040204020203" pitchFamily="34" charset="0"/>
                <a:cs typeface="Segoe UI" panose="020B0502040204020203" pitchFamily="34" charset="0"/>
              </a:rPr>
              <a:t>business</a:t>
            </a:r>
            <a:r>
              <a:rPr lang="en-US" sz="1224" dirty="0">
                <a:solidFill>
                  <a:srgbClr val="505050"/>
                </a:solidFill>
                <a:ea typeface="Segoe UI" panose="020B0502040204020203" pitchFamily="34" charset="0"/>
                <a:cs typeface="Segoe UI" panose="020B0502040204020203" pitchFamily="34" charset="0"/>
              </a:rPr>
              <a:t> by optimizing the timing of artificial insemination (AI).  It also wanted to </a:t>
            </a:r>
            <a:r>
              <a:rPr lang="en-US" sz="1224" b="1" dirty="0">
                <a:solidFill>
                  <a:srgbClr val="505050"/>
                </a:solidFill>
                <a:ea typeface="Segoe UI" panose="020B0502040204020203" pitchFamily="34" charset="0"/>
                <a:cs typeface="Segoe UI" panose="020B0502040204020203" pitchFamily="34" charset="0"/>
              </a:rPr>
              <a:t>decrease loss</a:t>
            </a:r>
            <a:r>
              <a:rPr lang="en-US" sz="1224" dirty="0">
                <a:solidFill>
                  <a:srgbClr val="505050"/>
                </a:solidFill>
                <a:ea typeface="Segoe UI" panose="020B0502040204020203" pitchFamily="34" charset="0"/>
                <a:cs typeface="Segoe UI" panose="020B0502040204020203" pitchFamily="34" charset="0"/>
              </a:rPr>
              <a:t> through early detection of health issues.  </a:t>
            </a:r>
          </a:p>
        </p:txBody>
      </p:sp>
      <p:sp>
        <p:nvSpPr>
          <p:cNvPr id="12" name="Text Placeholder 36"/>
          <p:cNvSpPr txBox="1">
            <a:spLocks/>
          </p:cNvSpPr>
          <p:nvPr/>
        </p:nvSpPr>
        <p:spPr>
          <a:xfrm>
            <a:off x="8404977" y="2829785"/>
            <a:ext cx="3702009" cy="23554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734"/>
              </a:lnSpc>
              <a:spcBef>
                <a:spcPts val="510"/>
              </a:spcBef>
              <a:buFont typeface="Courier New" panose="02070309020205020404" pitchFamily="49" charset="0"/>
              <a:buChar char="o"/>
            </a:pPr>
            <a:r>
              <a:rPr lang="en-US" sz="1224" dirty="0">
                <a:solidFill>
                  <a:srgbClr val="505050"/>
                </a:solidFill>
                <a:ea typeface="Segoe UI" panose="020B0502040204020203" pitchFamily="34" charset="0"/>
                <a:cs typeface="Segoe UI" panose="020B0502040204020203" pitchFamily="34" charset="0"/>
              </a:rPr>
              <a:t>Improves calf production up to </a:t>
            </a:r>
            <a:r>
              <a:rPr lang="en-US" sz="1224" b="1" dirty="0">
                <a:solidFill>
                  <a:srgbClr val="505050"/>
                </a:solidFill>
                <a:ea typeface="Segoe UI" panose="020B0502040204020203" pitchFamily="34" charset="0"/>
                <a:cs typeface="Segoe UI" panose="020B0502040204020203" pitchFamily="34" charset="0"/>
              </a:rPr>
              <a:t>31%</a:t>
            </a:r>
            <a:r>
              <a:rPr lang="en-US" sz="1224" dirty="0">
                <a:solidFill>
                  <a:srgbClr val="505050"/>
                </a:solidFill>
                <a:ea typeface="Segoe UI" panose="020B0502040204020203" pitchFamily="34" charset="0"/>
                <a:cs typeface="Segoe UI" panose="020B0502040204020203" pitchFamily="34" charset="0"/>
              </a:rPr>
              <a:t>, with an average of </a:t>
            </a:r>
            <a:r>
              <a:rPr lang="en-US" sz="1224" b="1" dirty="0">
                <a:solidFill>
                  <a:srgbClr val="505050"/>
                </a:solidFill>
                <a:ea typeface="Segoe UI" panose="020B0502040204020203" pitchFamily="34" charset="0"/>
                <a:cs typeface="Segoe UI" panose="020B0502040204020203" pitchFamily="34" charset="0"/>
              </a:rPr>
              <a:t>12%</a:t>
            </a:r>
          </a:p>
          <a:p>
            <a:pPr>
              <a:lnSpc>
                <a:spcPts val="1734"/>
              </a:lnSpc>
              <a:spcBef>
                <a:spcPts val="510"/>
              </a:spcBef>
              <a:buFont typeface="Courier New" panose="02070309020205020404" pitchFamily="49" charset="0"/>
              <a:buChar char="o"/>
            </a:pPr>
            <a:r>
              <a:rPr lang="en-US" sz="1224" dirty="0">
                <a:solidFill>
                  <a:srgbClr val="505050"/>
                </a:solidFill>
                <a:ea typeface="Segoe UI" panose="020B0502040204020203" pitchFamily="34" charset="0"/>
                <a:cs typeface="Segoe UI" panose="020B0502040204020203" pitchFamily="34" charset="0"/>
              </a:rPr>
              <a:t>Modernizes data access with </a:t>
            </a:r>
            <a:r>
              <a:rPr lang="en-US" sz="1224" b="1" dirty="0">
                <a:solidFill>
                  <a:srgbClr val="505050"/>
                </a:solidFill>
                <a:ea typeface="Segoe UI" panose="020B0502040204020203" pitchFamily="34" charset="0"/>
                <a:cs typeface="Segoe UI" panose="020B0502040204020203" pitchFamily="34" charset="0"/>
              </a:rPr>
              <a:t>mobile</a:t>
            </a:r>
            <a:r>
              <a:rPr lang="en-US" sz="1224" dirty="0">
                <a:solidFill>
                  <a:srgbClr val="505050"/>
                </a:solidFill>
                <a:ea typeface="Segoe UI" panose="020B0502040204020203" pitchFamily="34" charset="0"/>
                <a:cs typeface="Segoe UI" panose="020B0502040204020203" pitchFamily="34" charset="0"/>
              </a:rPr>
              <a:t> phone alerts, reducing labor costs for monitoring cows</a:t>
            </a:r>
          </a:p>
          <a:p>
            <a:pPr>
              <a:lnSpc>
                <a:spcPts val="1734"/>
              </a:lnSpc>
              <a:spcBef>
                <a:spcPts val="510"/>
              </a:spcBef>
              <a:buFont typeface="Courier New" panose="02070309020205020404" pitchFamily="49" charset="0"/>
              <a:buChar char="o"/>
            </a:pPr>
            <a:r>
              <a:rPr lang="en-US" sz="1224" b="1" dirty="0">
                <a:solidFill>
                  <a:srgbClr val="505050"/>
                </a:solidFill>
                <a:ea typeface="Segoe UI" panose="020B0502040204020203" pitchFamily="34" charset="0"/>
                <a:cs typeface="Segoe UI" panose="020B0502040204020203" pitchFamily="34" charset="0"/>
              </a:rPr>
              <a:t>Transforms</a:t>
            </a:r>
            <a:r>
              <a:rPr lang="en-US" sz="1224" dirty="0">
                <a:solidFill>
                  <a:srgbClr val="505050"/>
                </a:solidFill>
                <a:ea typeface="Segoe UI" panose="020B0502040204020203" pitchFamily="34" charset="0"/>
                <a:cs typeface="Segoe UI" panose="020B0502040204020203" pitchFamily="34" charset="0"/>
              </a:rPr>
              <a:t> herd management by allowing farmers to increase chances of producing a male or female calf</a:t>
            </a:r>
          </a:p>
          <a:p>
            <a:pPr>
              <a:lnSpc>
                <a:spcPts val="1734"/>
              </a:lnSpc>
              <a:spcBef>
                <a:spcPts val="510"/>
              </a:spcBef>
              <a:buFont typeface="Courier New" panose="02070309020205020404" pitchFamily="49" charset="0"/>
              <a:buChar char="o"/>
            </a:pPr>
            <a:r>
              <a:rPr lang="en-US" sz="1224" b="1" dirty="0">
                <a:solidFill>
                  <a:srgbClr val="505050"/>
                </a:solidFill>
                <a:ea typeface="Segoe UI" panose="020B0502040204020203" pitchFamily="34" charset="0"/>
                <a:cs typeface="Segoe UI" panose="020B0502040204020203" pitchFamily="34" charset="0"/>
              </a:rPr>
              <a:t>Reduces loss </a:t>
            </a:r>
            <a:r>
              <a:rPr lang="en-US" sz="1224" dirty="0">
                <a:solidFill>
                  <a:srgbClr val="505050"/>
                </a:solidFill>
                <a:ea typeface="Segoe UI" panose="020B0502040204020203" pitchFamily="34" charset="0"/>
                <a:cs typeface="Segoe UI" panose="020B0502040204020203" pitchFamily="34" charset="0"/>
              </a:rPr>
              <a:t>by detecting 8-10 different kinds of diseases in cattle</a:t>
            </a:r>
          </a:p>
        </p:txBody>
      </p:sp>
      <p:pic>
        <p:nvPicPr>
          <p:cNvPr id="15" name="Content Placeholder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46212" y="486803"/>
            <a:ext cx="1040942" cy="643626"/>
          </a:xfrm>
          <a:prstGeom prst="rect">
            <a:avLst/>
          </a:prstGeom>
          <a:noFill/>
          <a:ln>
            <a:noFill/>
          </a:ln>
        </p:spPr>
      </p:pic>
      <p:sp>
        <p:nvSpPr>
          <p:cNvPr id="18" name="Text Placeholder 28"/>
          <p:cNvSpPr txBox="1">
            <a:spLocks/>
          </p:cNvSpPr>
          <p:nvPr/>
        </p:nvSpPr>
        <p:spPr>
          <a:xfrm>
            <a:off x="8404977" y="2413913"/>
            <a:ext cx="2247773" cy="446284"/>
          </a:xfrm>
          <a:prstGeom prst="rect">
            <a:avLst/>
          </a:prstGeom>
        </p:spPr>
        <p:txBody>
          <a:bodyPr/>
          <a:lstStyle>
            <a:lvl1pPr marL="0" marR="0" indent="0" algn="l" defTabSz="514376" rtl="0" eaLnBrk="1" fontAlgn="auto" latinLnBrk="0" hangingPunct="1">
              <a:lnSpc>
                <a:spcPct val="100000"/>
              </a:lnSpc>
              <a:spcBef>
                <a:spcPts val="0"/>
              </a:spcBef>
              <a:spcAft>
                <a:spcPts val="0"/>
              </a:spcAft>
              <a:buClrTx/>
              <a:buSzTx/>
              <a:buFontTx/>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040" b="1" dirty="0">
                <a:solidFill>
                  <a:srgbClr val="0078D7"/>
                </a:solidFill>
                <a:ea typeface="Segoe UI" panose="020B0502040204020203" pitchFamily="34" charset="0"/>
                <a:cs typeface="Segoe UI" panose="020B0502040204020203" pitchFamily="34" charset="0"/>
              </a:rPr>
              <a:t>BENEFITS</a:t>
            </a:r>
          </a:p>
        </p:txBody>
      </p:sp>
      <p:sp>
        <p:nvSpPr>
          <p:cNvPr id="20" name="Text Placeholder 28"/>
          <p:cNvSpPr txBox="1">
            <a:spLocks/>
          </p:cNvSpPr>
          <p:nvPr/>
        </p:nvSpPr>
        <p:spPr>
          <a:xfrm>
            <a:off x="4268283" y="2413913"/>
            <a:ext cx="2247773" cy="446284"/>
          </a:xfrm>
          <a:prstGeom prst="rect">
            <a:avLst/>
          </a:prstGeom>
        </p:spPr>
        <p:txBody>
          <a:bodyPr/>
          <a:lstStyle>
            <a:lvl1pPr marL="0" marR="0" indent="0" algn="l" defTabSz="514376" rtl="0" eaLnBrk="1" fontAlgn="auto" latinLnBrk="0" hangingPunct="1">
              <a:lnSpc>
                <a:spcPct val="100000"/>
              </a:lnSpc>
              <a:spcBef>
                <a:spcPts val="0"/>
              </a:spcBef>
              <a:spcAft>
                <a:spcPts val="0"/>
              </a:spcAft>
              <a:buClrTx/>
              <a:buSzTx/>
              <a:buFontTx/>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040" b="1" dirty="0">
                <a:solidFill>
                  <a:srgbClr val="0078D7"/>
                </a:solidFill>
                <a:ea typeface="Segoe UI" panose="020B0502040204020203" pitchFamily="34" charset="0"/>
                <a:cs typeface="Segoe UI" panose="020B0502040204020203" pitchFamily="34" charset="0"/>
              </a:rPr>
              <a:t>SOLUTION</a:t>
            </a:r>
          </a:p>
        </p:txBody>
      </p:sp>
      <p:sp>
        <p:nvSpPr>
          <p:cNvPr id="21" name="Text Placeholder 32"/>
          <p:cNvSpPr txBox="1">
            <a:spLocks/>
          </p:cNvSpPr>
          <p:nvPr/>
        </p:nvSpPr>
        <p:spPr>
          <a:xfrm>
            <a:off x="4264460" y="2829785"/>
            <a:ext cx="3886986" cy="2355401"/>
          </a:xfrm>
          <a:prstGeom prst="rect">
            <a:avLst/>
          </a:prstGeom>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734"/>
              </a:lnSpc>
            </a:pPr>
            <a:r>
              <a:rPr lang="en-US" sz="1224" dirty="0">
                <a:solidFill>
                  <a:srgbClr val="505050"/>
                </a:solidFill>
                <a:ea typeface="Segoe UI" panose="020B0502040204020203" pitchFamily="34" charset="0"/>
                <a:cs typeface="Segoe UI" panose="020B0502040204020203" pitchFamily="34" charset="0"/>
              </a:rPr>
              <a:t>Fujitsu learned from public research that a cow produces more estrus (goes into heat) 16 hours after the number of steps increases significantly.  The company created an </a:t>
            </a:r>
            <a:r>
              <a:rPr lang="en-US" sz="1224" b="1" dirty="0">
                <a:solidFill>
                  <a:srgbClr val="505050"/>
                </a:solidFill>
                <a:ea typeface="Segoe UI" panose="020B0502040204020203" pitchFamily="34" charset="0"/>
                <a:cs typeface="Segoe UI" panose="020B0502040204020203" pitchFamily="34" charset="0"/>
              </a:rPr>
              <a:t>innovative </a:t>
            </a:r>
            <a:r>
              <a:rPr lang="en-US" sz="1224" dirty="0">
                <a:solidFill>
                  <a:srgbClr val="505050"/>
                </a:solidFill>
                <a:ea typeface="Segoe UI" panose="020B0502040204020203" pitchFamily="34" charset="0"/>
                <a:cs typeface="Segoe UI" panose="020B0502040204020203" pitchFamily="34" charset="0"/>
              </a:rPr>
              <a:t>solution which uses a rugged pedometer with a five-year battery to measure the number of footsteps a cow takes, then sends that data to the </a:t>
            </a:r>
            <a:r>
              <a:rPr lang="en-US" sz="1224" b="1" dirty="0">
                <a:solidFill>
                  <a:srgbClr val="505050"/>
                </a:solidFill>
                <a:ea typeface="Segoe UI" panose="020B0502040204020203" pitchFamily="34" charset="0"/>
                <a:cs typeface="Segoe UI" panose="020B0502040204020203" pitchFamily="34" charset="0"/>
              </a:rPr>
              <a:t>cloud </a:t>
            </a:r>
            <a:r>
              <a:rPr lang="en-US" sz="1224" dirty="0">
                <a:solidFill>
                  <a:srgbClr val="505050"/>
                </a:solidFill>
                <a:ea typeface="Segoe UI" panose="020B0502040204020203" pitchFamily="34" charset="0"/>
                <a:cs typeface="Segoe UI" panose="020B0502040204020203" pitchFamily="34" charset="0"/>
              </a:rPr>
              <a:t>for analysis to determine optimum AI timing and even affect calf gender.  In addition, the patterns of steps can detect disease in cattle. </a:t>
            </a:r>
            <a:r>
              <a:rPr lang="en-US" sz="1224" b="1" dirty="0">
                <a:solidFill>
                  <a:srgbClr val="505050"/>
                </a:solidFill>
                <a:ea typeface="Segoe UI" panose="020B0502040204020203" pitchFamily="34" charset="0"/>
                <a:cs typeface="Segoe UI" panose="020B0502040204020203" pitchFamily="34" charset="0"/>
              </a:rPr>
              <a:t>Alerts </a:t>
            </a:r>
            <a:r>
              <a:rPr lang="en-US" sz="1224" dirty="0">
                <a:solidFill>
                  <a:srgbClr val="505050"/>
                </a:solidFill>
                <a:ea typeface="Segoe UI" panose="020B0502040204020203" pitchFamily="34" charset="0"/>
                <a:cs typeface="Segoe UI" panose="020B0502040204020203" pitchFamily="34" charset="0"/>
              </a:rPr>
              <a:t>are delivered to the farmer’s cell phone.</a:t>
            </a:r>
          </a:p>
        </p:txBody>
      </p:sp>
      <p:sp>
        <p:nvSpPr>
          <p:cNvPr id="23" name="Text Placeholder 41"/>
          <p:cNvSpPr txBox="1">
            <a:spLocks/>
          </p:cNvSpPr>
          <p:nvPr/>
        </p:nvSpPr>
        <p:spPr>
          <a:xfrm>
            <a:off x="10552949" y="6746909"/>
            <a:ext cx="1474003" cy="247615"/>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nl-NL" sz="1020" dirty="0">
                <a:solidFill>
                  <a:srgbClr val="FFFFFF"/>
                </a:solidFill>
                <a:hlinkClick r:id="rId5"/>
              </a:rPr>
              <a:t>FUJITSU</a:t>
            </a:r>
            <a:endParaRPr lang="nl-NL" sz="1020" dirty="0">
              <a:solidFill>
                <a:srgbClr val="FFFFFF"/>
              </a:solidFill>
            </a:endParaRPr>
          </a:p>
        </p:txBody>
      </p:sp>
      <p:sp>
        <p:nvSpPr>
          <p:cNvPr id="17" name="Text Placeholder 28"/>
          <p:cNvSpPr txBox="1">
            <a:spLocks/>
          </p:cNvSpPr>
          <p:nvPr/>
        </p:nvSpPr>
        <p:spPr>
          <a:xfrm>
            <a:off x="4264461" y="855555"/>
            <a:ext cx="5528757" cy="990222"/>
          </a:xfrm>
          <a:prstGeom prst="rect">
            <a:avLst/>
          </a:prstGeom>
        </p:spPr>
        <p:txBody>
          <a:bodyPr/>
          <a:lstStyle>
            <a:lvl1pPr marL="0" marR="0" indent="0" algn="l" defTabSz="514376" rtl="0" eaLnBrk="1" fontAlgn="auto" latinLnBrk="0" hangingPunct="1">
              <a:lnSpc>
                <a:spcPct val="100000"/>
              </a:lnSpc>
              <a:spcBef>
                <a:spcPts val="0"/>
              </a:spcBef>
              <a:spcAft>
                <a:spcPts val="0"/>
              </a:spcAft>
              <a:buClrTx/>
              <a:buSzTx/>
              <a:buFontTx/>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3060" dirty="0">
                <a:solidFill>
                  <a:srgbClr val="505050"/>
                </a:solidFill>
                <a:latin typeface="Segoe UI Light" panose="020B0502040204020203" pitchFamily="34" charset="0"/>
                <a:ea typeface="Segoe UI" panose="020B0502040204020203" pitchFamily="34" charset="0"/>
                <a:cs typeface="Segoe UI" panose="020B0502040204020203" pitchFamily="34" charset="0"/>
              </a:rPr>
              <a:t>The connected cow:  Using IoT to transform cattle production</a:t>
            </a:r>
            <a:endParaRPr lang="en-US" sz="2040" b="1" dirty="0">
              <a:solidFill>
                <a:srgbClr val="0078D7"/>
              </a:solidFill>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9724879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274637" y="3040063"/>
            <a:ext cx="3646979" cy="781235"/>
          </a:xfrm>
          <a:prstGeom prst="rect">
            <a:avLst/>
          </a:prstGeom>
        </p:spPr>
      </p:pic>
      <p:sp>
        <p:nvSpPr>
          <p:cNvPr id="12" name="Text Box 3"/>
          <p:cNvSpPr txBox="1">
            <a:spLocks noChangeArrowheads="1"/>
          </p:cNvSpPr>
          <p:nvPr/>
        </p:nvSpPr>
        <p:spPr bwMode="blackWhite">
          <a:xfrm>
            <a:off x="256666" y="6274017"/>
            <a:ext cx="10592346" cy="415484"/>
          </a:xfrm>
          <a:prstGeom prst="rect">
            <a:avLst/>
          </a:prstGeom>
          <a:noFill/>
          <a:ln w="12700">
            <a:noFill/>
            <a:miter lim="800000"/>
            <a:headEnd type="none" w="sm" len="sm"/>
            <a:tailEnd type="none" w="sm" len="sm"/>
          </a:ln>
          <a:effectLst/>
        </p:spPr>
        <p:txBody>
          <a:bodyPr vert="horz" wrap="square" lIns="91404" tIns="45703" rIns="91404" bIns="45703" numCol="1" anchor="t" anchorCtr="0" compatLnSpc="1">
            <a:prstTxWarp prst="textNoShape">
              <a:avLst/>
            </a:prstTxWarp>
            <a:spAutoFit/>
          </a:bodyPr>
          <a:lstStyle/>
          <a:p>
            <a:pPr defTabSz="913892" eaLnBrk="0" hangingPunct="0"/>
            <a:r>
              <a:rPr lang="en-US" sz="700" dirty="0">
                <a:gradFill>
                  <a:gsLst>
                    <a:gs pos="11940">
                      <a:srgbClr val="FFFFFF"/>
                    </a:gs>
                    <a:gs pos="24000">
                      <a:srgbClr val="FFFFFF"/>
                    </a:gs>
                  </a:gsLst>
                  <a:lin ang="5400000" scaled="0"/>
                </a:gradFill>
                <a:latin typeface="Segoe UI" pitchFamily="34" charset="0"/>
                <a:cs typeface="Arial" charset="0"/>
              </a:rPr>
              <a:t>© 2013 Microsoft Corporation. All rights reserved. Microsoft, Windows, Windows Vista and other product names are or may be registered trademarks and/or trademarks in the U.S. and/or other countries.</a:t>
            </a:r>
          </a:p>
          <a:p>
            <a:pPr defTabSz="913892" eaLnBrk="0" hangingPunct="0"/>
            <a:r>
              <a:rPr lang="en-US" sz="700" dirty="0">
                <a:gradFill>
                  <a:gsLst>
                    <a:gs pos="11940">
                      <a:srgbClr val="FFFFFF"/>
                    </a:gs>
                    <a:gs pos="24000">
                      <a:srgbClr val="FFFFFF"/>
                    </a:gs>
                  </a:gsLst>
                  <a:lin ang="5400000" scaled="0"/>
                </a:gra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24373654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Slide Number Placeholder 2"/>
          <p:cNvSpPr>
            <a:spLocks noGrp="1"/>
          </p:cNvSpPr>
          <p:nvPr>
            <p:ph type="sldNum" sz="quarter" idx="4294967295"/>
          </p:nvPr>
        </p:nvSpPr>
        <p:spPr>
          <a:xfrm>
            <a:off x="11868937" y="6565466"/>
            <a:ext cx="566656" cy="136505"/>
          </a:xfrm>
          <a:prstGeom prst="rect">
            <a:avLst/>
          </a:prstGeom>
        </p:spPr>
        <p:txBody>
          <a:bodyPr/>
          <a:lstStyle/>
          <a:p>
            <a:pPr defTabSz="932563"/>
            <a:fld id="{63863B58-CBB8-49E9-BA96-0A2E095CB188}" type="slidenum">
              <a:rPr>
                <a:solidFill>
                  <a:prstClr val="white"/>
                </a:solidFill>
              </a:rPr>
              <a:pPr defTabSz="932563"/>
              <a:t>6</a:t>
            </a:fld>
            <a:endParaRPr dirty="0">
              <a:solidFill>
                <a:prstClr val="white"/>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3248932635"/>
              </p:ext>
            </p:extLst>
          </p:nvPr>
        </p:nvGraphicFramePr>
        <p:xfrm>
          <a:off x="486590" y="1419516"/>
          <a:ext cx="11314762" cy="4663188"/>
        </p:xfrm>
        <a:graphic>
          <a:graphicData uri="http://schemas.openxmlformats.org/drawingml/2006/table">
            <a:tbl>
              <a:tblPr bandRow="1">
                <a:tableStyleId>{3B4B98B0-60AC-42C2-AFA5-B58CD77FA1E5}</a:tableStyleId>
              </a:tblPr>
              <a:tblGrid>
                <a:gridCol w="1521114">
                  <a:extLst>
                    <a:ext uri="{9D8B030D-6E8A-4147-A177-3AD203B41FA5}">
                      <a16:colId xmlns:a16="http://schemas.microsoft.com/office/drawing/2014/main" val="20000"/>
                    </a:ext>
                  </a:extLst>
                </a:gridCol>
                <a:gridCol w="1500809">
                  <a:extLst>
                    <a:ext uri="{9D8B030D-6E8A-4147-A177-3AD203B41FA5}">
                      <a16:colId xmlns:a16="http://schemas.microsoft.com/office/drawing/2014/main" val="20001"/>
                    </a:ext>
                  </a:extLst>
                </a:gridCol>
                <a:gridCol w="8292839">
                  <a:extLst>
                    <a:ext uri="{9D8B030D-6E8A-4147-A177-3AD203B41FA5}">
                      <a16:colId xmlns:a16="http://schemas.microsoft.com/office/drawing/2014/main" val="20002"/>
                    </a:ext>
                  </a:extLst>
                </a:gridCol>
              </a:tblGrid>
              <a:tr h="507983">
                <a:tc>
                  <a:txBody>
                    <a:bodyPr/>
                    <a:lstStyle/>
                    <a:p>
                      <a:pPr>
                        <a:spcBef>
                          <a:spcPts val="600"/>
                        </a:spcBef>
                        <a:spcAft>
                          <a:spcPts val="600"/>
                        </a:spcAft>
                      </a:pPr>
                      <a:r>
                        <a:rPr lang="en-US" sz="2800" dirty="0">
                          <a:solidFill>
                            <a:schemeClr val="bg1"/>
                          </a:solidFill>
                        </a:rPr>
                        <a:t>9:00 </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spcBef>
                          <a:spcPts val="600"/>
                        </a:spcBef>
                        <a:spcAft>
                          <a:spcPts val="600"/>
                        </a:spcAft>
                      </a:pPr>
                      <a:r>
                        <a:rPr lang="en-US" sz="2800" dirty="0">
                          <a:solidFill>
                            <a:schemeClr val="bg1"/>
                          </a:solidFill>
                        </a:rPr>
                        <a:t>11:00</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spcBef>
                          <a:spcPts val="600"/>
                        </a:spcBef>
                        <a:spcAft>
                          <a:spcPts val="600"/>
                        </a:spcAft>
                      </a:pPr>
                      <a:r>
                        <a:rPr lang="en-US" sz="2800" dirty="0">
                          <a:solidFill>
                            <a:schemeClr val="tx1"/>
                          </a:solidFill>
                        </a:rPr>
                        <a:t>Module</a:t>
                      </a:r>
                      <a:r>
                        <a:rPr lang="en-US" sz="2800" baseline="0" dirty="0">
                          <a:solidFill>
                            <a:schemeClr val="tx1"/>
                          </a:solidFill>
                        </a:rPr>
                        <a:t> 1</a:t>
                      </a:r>
                      <a:endParaRPr lang="en-US" sz="2800" dirty="0">
                        <a:solidFill>
                          <a:schemeClr val="tx1"/>
                        </a:solidFill>
                      </a:endParaRPr>
                    </a:p>
                  </a:txBody>
                  <a:tcPr marL="91414" marR="91414" marT="45706" marB="4570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r h="507983">
                <a:tc>
                  <a:txBody>
                    <a:bodyPr/>
                    <a:lstStyle/>
                    <a:p>
                      <a:pPr>
                        <a:spcBef>
                          <a:spcPts val="600"/>
                        </a:spcBef>
                        <a:spcAft>
                          <a:spcPts val="600"/>
                        </a:spcAft>
                      </a:pPr>
                      <a:r>
                        <a:rPr lang="en-US" sz="2800" dirty="0">
                          <a:solidFill>
                            <a:schemeClr val="bg1"/>
                          </a:solidFill>
                        </a:rPr>
                        <a:t>11:00</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932742" rtl="0" eaLnBrk="1" fontAlgn="auto" latinLnBrk="0" hangingPunct="1">
                        <a:lnSpc>
                          <a:spcPct val="100000"/>
                        </a:lnSpc>
                        <a:spcBef>
                          <a:spcPts val="600"/>
                        </a:spcBef>
                        <a:spcAft>
                          <a:spcPts val="600"/>
                        </a:spcAft>
                        <a:buClrTx/>
                        <a:buSzTx/>
                        <a:buFontTx/>
                        <a:buNone/>
                        <a:tabLst/>
                        <a:defRPr/>
                      </a:pPr>
                      <a:r>
                        <a:rPr lang="en-US" sz="2800" dirty="0">
                          <a:solidFill>
                            <a:schemeClr val="bg1"/>
                          </a:solidFill>
                        </a:rPr>
                        <a:t>11:15</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spcBef>
                          <a:spcPts val="600"/>
                        </a:spcBef>
                        <a:spcAft>
                          <a:spcPts val="600"/>
                        </a:spcAft>
                      </a:pPr>
                      <a:r>
                        <a:rPr lang="en-US" altLang="zh-CN" sz="2800" baseline="0" dirty="0">
                          <a:solidFill>
                            <a:schemeClr val="tx1"/>
                          </a:solidFill>
                        </a:rPr>
                        <a:t>Break</a:t>
                      </a:r>
                      <a:endParaRPr lang="en-US" sz="2800" dirty="0">
                        <a:solidFill>
                          <a:schemeClr val="tx1"/>
                        </a:solidFill>
                      </a:endParaRPr>
                    </a:p>
                  </a:txBody>
                  <a:tcPr marL="91414" marR="91414" marT="45706" marB="4570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507983">
                <a:tc>
                  <a:txBody>
                    <a:bodyPr/>
                    <a:lstStyle/>
                    <a:p>
                      <a:pPr>
                        <a:spcBef>
                          <a:spcPts val="600"/>
                        </a:spcBef>
                        <a:spcAft>
                          <a:spcPts val="600"/>
                        </a:spcAft>
                      </a:pPr>
                      <a:r>
                        <a:rPr lang="en-US" sz="2800" dirty="0">
                          <a:solidFill>
                            <a:schemeClr val="bg1"/>
                          </a:solidFill>
                        </a:rPr>
                        <a:t>11:15</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932742" rtl="0" eaLnBrk="1" fontAlgn="auto" latinLnBrk="0" hangingPunct="1">
                        <a:lnSpc>
                          <a:spcPct val="100000"/>
                        </a:lnSpc>
                        <a:spcBef>
                          <a:spcPts val="600"/>
                        </a:spcBef>
                        <a:spcAft>
                          <a:spcPts val="600"/>
                        </a:spcAft>
                        <a:buClrTx/>
                        <a:buSzTx/>
                        <a:buFontTx/>
                        <a:buNone/>
                        <a:tabLst/>
                        <a:defRPr/>
                      </a:pPr>
                      <a:r>
                        <a:rPr lang="en-US" sz="2800" dirty="0">
                          <a:solidFill>
                            <a:schemeClr val="bg1"/>
                          </a:solidFill>
                        </a:rPr>
                        <a:t>12:00</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spcBef>
                          <a:spcPts val="600"/>
                        </a:spcBef>
                        <a:spcAft>
                          <a:spcPts val="600"/>
                        </a:spcAft>
                      </a:pPr>
                      <a:r>
                        <a:rPr lang="en-US" sz="2800" baseline="0" dirty="0">
                          <a:solidFill>
                            <a:schemeClr val="tx1"/>
                          </a:solidFill>
                        </a:rPr>
                        <a:t>Hands on Lab 1</a:t>
                      </a:r>
                      <a:endParaRPr lang="en-US" sz="2800" dirty="0">
                        <a:solidFill>
                          <a:schemeClr val="tx1"/>
                        </a:solidFill>
                      </a:endParaRPr>
                    </a:p>
                  </a:txBody>
                  <a:tcPr marL="91414" marR="91414" marT="45706" marB="4570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2"/>
                  </a:ext>
                </a:extLst>
              </a:tr>
              <a:tr h="507983">
                <a:tc>
                  <a:txBody>
                    <a:bodyPr/>
                    <a:lstStyle/>
                    <a:p>
                      <a:pPr>
                        <a:spcBef>
                          <a:spcPts val="600"/>
                        </a:spcBef>
                        <a:spcAft>
                          <a:spcPts val="600"/>
                        </a:spcAft>
                      </a:pPr>
                      <a:r>
                        <a:rPr lang="en-US" sz="2800" dirty="0">
                          <a:solidFill>
                            <a:schemeClr val="bg1"/>
                          </a:solidFill>
                        </a:rPr>
                        <a:t>12:00</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932742" rtl="0" eaLnBrk="1" fontAlgn="auto" latinLnBrk="0" hangingPunct="1">
                        <a:lnSpc>
                          <a:spcPct val="100000"/>
                        </a:lnSpc>
                        <a:spcBef>
                          <a:spcPts val="600"/>
                        </a:spcBef>
                        <a:spcAft>
                          <a:spcPts val="600"/>
                        </a:spcAft>
                        <a:buClrTx/>
                        <a:buSzTx/>
                        <a:buFontTx/>
                        <a:buNone/>
                        <a:tabLst/>
                        <a:defRPr/>
                      </a:pPr>
                      <a:r>
                        <a:rPr lang="en-US" sz="2800" dirty="0">
                          <a:solidFill>
                            <a:schemeClr val="bg1"/>
                          </a:solidFill>
                        </a:rPr>
                        <a:t>13:15</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spcBef>
                          <a:spcPts val="600"/>
                        </a:spcBef>
                        <a:spcAft>
                          <a:spcPts val="600"/>
                        </a:spcAft>
                      </a:pPr>
                      <a:r>
                        <a:rPr lang="en-US" sz="2800" dirty="0">
                          <a:solidFill>
                            <a:schemeClr val="tx1"/>
                          </a:solidFill>
                        </a:rPr>
                        <a:t>Lunch</a:t>
                      </a:r>
                    </a:p>
                  </a:txBody>
                  <a:tcPr marL="91414" marR="91414" marT="45706" marB="4570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3"/>
                  </a:ext>
                </a:extLst>
              </a:tr>
              <a:tr h="507983">
                <a:tc>
                  <a:txBody>
                    <a:bodyPr/>
                    <a:lstStyle/>
                    <a:p>
                      <a:pPr>
                        <a:spcBef>
                          <a:spcPts val="600"/>
                        </a:spcBef>
                        <a:spcAft>
                          <a:spcPts val="600"/>
                        </a:spcAft>
                      </a:pPr>
                      <a:r>
                        <a:rPr lang="en-US" sz="2800" dirty="0">
                          <a:solidFill>
                            <a:schemeClr val="bg1"/>
                          </a:solidFill>
                        </a:rPr>
                        <a:t>13:15</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932742" rtl="0" eaLnBrk="1" fontAlgn="auto" latinLnBrk="0" hangingPunct="1">
                        <a:lnSpc>
                          <a:spcPct val="100000"/>
                        </a:lnSpc>
                        <a:spcBef>
                          <a:spcPts val="600"/>
                        </a:spcBef>
                        <a:spcAft>
                          <a:spcPts val="600"/>
                        </a:spcAft>
                        <a:buClrTx/>
                        <a:buSzTx/>
                        <a:buFontTx/>
                        <a:buNone/>
                        <a:tabLst/>
                        <a:defRPr/>
                      </a:pPr>
                      <a:r>
                        <a:rPr lang="en-US" sz="2800" dirty="0">
                          <a:solidFill>
                            <a:schemeClr val="bg1"/>
                          </a:solidFill>
                        </a:rPr>
                        <a:t>14:15</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32742" rtl="0" eaLnBrk="1" fontAlgn="auto" latinLnBrk="0" hangingPunct="1">
                        <a:lnSpc>
                          <a:spcPct val="100000"/>
                        </a:lnSpc>
                        <a:spcBef>
                          <a:spcPts val="600"/>
                        </a:spcBef>
                        <a:spcAft>
                          <a:spcPts val="600"/>
                        </a:spcAft>
                        <a:buClrTx/>
                        <a:buSzTx/>
                        <a:buFontTx/>
                        <a:buNone/>
                        <a:tabLst/>
                        <a:defRPr/>
                      </a:pPr>
                      <a:r>
                        <a:rPr lang="en-US" sz="2800" dirty="0">
                          <a:solidFill>
                            <a:schemeClr val="tx1"/>
                          </a:solidFill>
                        </a:rPr>
                        <a:t>Module</a:t>
                      </a:r>
                      <a:r>
                        <a:rPr lang="en-US" sz="2800" baseline="0" dirty="0">
                          <a:solidFill>
                            <a:schemeClr val="tx1"/>
                          </a:solidFill>
                        </a:rPr>
                        <a:t> 2 – Part 1</a:t>
                      </a:r>
                      <a:endParaRPr lang="en-US" sz="2800" dirty="0">
                        <a:solidFill>
                          <a:schemeClr val="tx1"/>
                        </a:solidFill>
                      </a:endParaRPr>
                    </a:p>
                  </a:txBody>
                  <a:tcPr marL="91414" marR="91414" marT="45706" marB="4570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4"/>
                  </a:ext>
                </a:extLst>
              </a:tr>
              <a:tr h="507983">
                <a:tc>
                  <a:txBody>
                    <a:bodyPr/>
                    <a:lstStyle/>
                    <a:p>
                      <a:pPr>
                        <a:spcBef>
                          <a:spcPts val="600"/>
                        </a:spcBef>
                        <a:spcAft>
                          <a:spcPts val="600"/>
                        </a:spcAft>
                      </a:pPr>
                      <a:r>
                        <a:rPr lang="en-US" sz="2800" dirty="0">
                          <a:solidFill>
                            <a:schemeClr val="bg1"/>
                          </a:solidFill>
                        </a:rPr>
                        <a:t>14:15</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932742" rtl="0" eaLnBrk="1" fontAlgn="auto" latinLnBrk="0" hangingPunct="1">
                        <a:lnSpc>
                          <a:spcPct val="100000"/>
                        </a:lnSpc>
                        <a:spcBef>
                          <a:spcPts val="600"/>
                        </a:spcBef>
                        <a:spcAft>
                          <a:spcPts val="600"/>
                        </a:spcAft>
                        <a:buClrTx/>
                        <a:buSzTx/>
                        <a:buFontTx/>
                        <a:buNone/>
                        <a:tabLst/>
                        <a:defRPr/>
                      </a:pPr>
                      <a:r>
                        <a:rPr lang="en-US" sz="2800" dirty="0">
                          <a:solidFill>
                            <a:schemeClr val="bg1"/>
                          </a:solidFill>
                        </a:rPr>
                        <a:t>15:00</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32742" rtl="0" eaLnBrk="1" fontAlgn="auto" latinLnBrk="0" hangingPunct="1">
                        <a:lnSpc>
                          <a:spcPct val="100000"/>
                        </a:lnSpc>
                        <a:spcBef>
                          <a:spcPts val="600"/>
                        </a:spcBef>
                        <a:spcAft>
                          <a:spcPts val="600"/>
                        </a:spcAft>
                        <a:buClrTx/>
                        <a:buSzTx/>
                        <a:buFontTx/>
                        <a:buNone/>
                        <a:tabLst/>
                        <a:defRPr/>
                      </a:pPr>
                      <a:r>
                        <a:rPr lang="en-US" sz="2800" dirty="0">
                          <a:solidFill>
                            <a:schemeClr val="tx1"/>
                          </a:solidFill>
                        </a:rPr>
                        <a:t>Hands-on Lab 2</a:t>
                      </a:r>
                    </a:p>
                  </a:txBody>
                  <a:tcPr marL="91414" marR="91414" marT="45706" marB="4570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715977822"/>
                  </a:ext>
                </a:extLst>
              </a:tr>
              <a:tr h="507983">
                <a:tc>
                  <a:txBody>
                    <a:bodyPr/>
                    <a:lstStyle/>
                    <a:p>
                      <a:pPr>
                        <a:spcBef>
                          <a:spcPts val="600"/>
                        </a:spcBef>
                        <a:spcAft>
                          <a:spcPts val="600"/>
                        </a:spcAft>
                      </a:pPr>
                      <a:r>
                        <a:rPr lang="en-US" sz="2800" dirty="0">
                          <a:solidFill>
                            <a:schemeClr val="bg1"/>
                          </a:solidFill>
                        </a:rPr>
                        <a:t>15:00</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932742" rtl="0" eaLnBrk="1" fontAlgn="auto" latinLnBrk="0" hangingPunct="1">
                        <a:lnSpc>
                          <a:spcPct val="100000"/>
                        </a:lnSpc>
                        <a:spcBef>
                          <a:spcPts val="600"/>
                        </a:spcBef>
                        <a:spcAft>
                          <a:spcPts val="600"/>
                        </a:spcAft>
                        <a:buClrTx/>
                        <a:buSzTx/>
                        <a:buFontTx/>
                        <a:buNone/>
                        <a:tabLst/>
                        <a:defRPr/>
                      </a:pPr>
                      <a:r>
                        <a:rPr lang="en-US" sz="2800" dirty="0">
                          <a:solidFill>
                            <a:schemeClr val="bg1"/>
                          </a:solidFill>
                        </a:rPr>
                        <a:t>15:15</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spcBef>
                          <a:spcPts val="600"/>
                        </a:spcBef>
                        <a:spcAft>
                          <a:spcPts val="600"/>
                        </a:spcAft>
                      </a:pPr>
                      <a:r>
                        <a:rPr lang="en-US" sz="2800" dirty="0">
                          <a:solidFill>
                            <a:schemeClr val="tx1"/>
                          </a:solidFill>
                        </a:rPr>
                        <a:t>Break</a:t>
                      </a:r>
                    </a:p>
                  </a:txBody>
                  <a:tcPr marL="91414" marR="91414" marT="45706" marB="4570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2238758"/>
                  </a:ext>
                </a:extLst>
              </a:tr>
              <a:tr h="507983">
                <a:tc>
                  <a:txBody>
                    <a:bodyPr/>
                    <a:lstStyle/>
                    <a:p>
                      <a:pPr>
                        <a:spcBef>
                          <a:spcPts val="600"/>
                        </a:spcBef>
                        <a:spcAft>
                          <a:spcPts val="600"/>
                        </a:spcAft>
                      </a:pPr>
                      <a:r>
                        <a:rPr lang="en-US" sz="2800" dirty="0">
                          <a:solidFill>
                            <a:schemeClr val="bg1"/>
                          </a:solidFill>
                        </a:rPr>
                        <a:t>15:15</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932742" rtl="0" eaLnBrk="1" fontAlgn="auto" latinLnBrk="0" hangingPunct="1">
                        <a:lnSpc>
                          <a:spcPct val="100000"/>
                        </a:lnSpc>
                        <a:spcBef>
                          <a:spcPts val="600"/>
                        </a:spcBef>
                        <a:spcAft>
                          <a:spcPts val="600"/>
                        </a:spcAft>
                        <a:buClrTx/>
                        <a:buSzTx/>
                        <a:buFontTx/>
                        <a:buNone/>
                        <a:tabLst/>
                        <a:defRPr/>
                      </a:pPr>
                      <a:r>
                        <a:rPr lang="en-US" sz="2800" dirty="0">
                          <a:solidFill>
                            <a:schemeClr val="bg1"/>
                          </a:solidFill>
                        </a:rPr>
                        <a:t>4:00</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32742" rtl="0" eaLnBrk="1" fontAlgn="auto" latinLnBrk="0" hangingPunct="1">
                        <a:lnSpc>
                          <a:spcPct val="100000"/>
                        </a:lnSpc>
                        <a:spcBef>
                          <a:spcPts val="600"/>
                        </a:spcBef>
                        <a:spcAft>
                          <a:spcPts val="600"/>
                        </a:spcAft>
                        <a:buClrTx/>
                        <a:buSzTx/>
                        <a:buFontTx/>
                        <a:buNone/>
                        <a:tabLst/>
                        <a:defRPr/>
                      </a:pPr>
                      <a:r>
                        <a:rPr lang="en-US" sz="2800" dirty="0">
                          <a:solidFill>
                            <a:schemeClr val="tx1"/>
                          </a:solidFill>
                        </a:rPr>
                        <a:t>Module</a:t>
                      </a:r>
                      <a:r>
                        <a:rPr lang="en-US" sz="2800" baseline="0" dirty="0">
                          <a:solidFill>
                            <a:schemeClr val="tx1"/>
                          </a:solidFill>
                        </a:rPr>
                        <a:t> 2 – Part 2</a:t>
                      </a:r>
                      <a:endParaRPr lang="en-US" sz="2800" dirty="0">
                        <a:solidFill>
                          <a:schemeClr val="tx1"/>
                        </a:solidFill>
                      </a:endParaRPr>
                    </a:p>
                  </a:txBody>
                  <a:tcPr marL="91414" marR="91414" marT="45706" marB="4570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5"/>
                  </a:ext>
                </a:extLst>
              </a:tr>
              <a:tr h="507983">
                <a:tc>
                  <a:txBody>
                    <a:bodyPr/>
                    <a:lstStyle/>
                    <a:p>
                      <a:pPr>
                        <a:spcBef>
                          <a:spcPts val="600"/>
                        </a:spcBef>
                        <a:spcAft>
                          <a:spcPts val="600"/>
                        </a:spcAft>
                      </a:pPr>
                      <a:r>
                        <a:rPr lang="en-US" sz="2800" dirty="0">
                          <a:solidFill>
                            <a:schemeClr val="bg1"/>
                          </a:solidFill>
                        </a:rPr>
                        <a:t>4:00</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932742" rtl="0" eaLnBrk="1" fontAlgn="auto" latinLnBrk="0" hangingPunct="1">
                        <a:lnSpc>
                          <a:spcPct val="100000"/>
                        </a:lnSpc>
                        <a:spcBef>
                          <a:spcPts val="600"/>
                        </a:spcBef>
                        <a:spcAft>
                          <a:spcPts val="600"/>
                        </a:spcAft>
                        <a:buClrTx/>
                        <a:buSzTx/>
                        <a:buFontTx/>
                        <a:buNone/>
                        <a:tabLst/>
                        <a:defRPr/>
                      </a:pPr>
                      <a:r>
                        <a:rPr lang="en-US" sz="2800" dirty="0">
                          <a:solidFill>
                            <a:schemeClr val="bg1"/>
                          </a:solidFill>
                        </a:rPr>
                        <a:t>5:00</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spcBef>
                          <a:spcPts val="600"/>
                        </a:spcBef>
                        <a:spcAft>
                          <a:spcPts val="600"/>
                        </a:spcAft>
                      </a:pPr>
                      <a:r>
                        <a:rPr lang="en-US" sz="2800" dirty="0">
                          <a:solidFill>
                            <a:schemeClr val="tx1"/>
                          </a:solidFill>
                        </a:rPr>
                        <a:t>Hands-on Lab 3 &amp; Wrap up</a:t>
                      </a:r>
                    </a:p>
                  </a:txBody>
                  <a:tcPr marL="91414" marR="91414" marT="45706" marB="4570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4233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r="21758"/>
          <a:stretch/>
        </p:blipFill>
        <p:spPr>
          <a:xfrm>
            <a:off x="1" y="1222"/>
            <a:ext cx="5581816" cy="6994524"/>
          </a:xfrm>
        </p:spPr>
      </p:pic>
      <p:sp>
        <p:nvSpPr>
          <p:cNvPr id="6" name="Rectangle 5"/>
          <p:cNvSpPr/>
          <p:nvPr/>
        </p:nvSpPr>
        <p:spPr bwMode="auto">
          <a:xfrm>
            <a:off x="4382033" y="0"/>
            <a:ext cx="2011658" cy="6994525"/>
          </a:xfrm>
          <a:prstGeom prst="rect">
            <a:avLst/>
          </a:prstGeom>
          <a:gradFill>
            <a:gsLst>
              <a:gs pos="63000">
                <a:schemeClr val="bg1"/>
              </a:gs>
              <a:gs pos="75325">
                <a:srgbClr val="FFFFFF">
                  <a:alpha val="92000"/>
                </a:srgbClr>
              </a:gs>
              <a:gs pos="88000">
                <a:schemeClr val="bg1">
                  <a:alpha val="33000"/>
                </a:schemeClr>
              </a:gs>
              <a:gs pos="100000">
                <a:schemeClr val="bg1">
                  <a:alpha val="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p:cNvSpPr>
            <a:spLocks noGrp="1"/>
          </p:cNvSpPr>
          <p:nvPr>
            <p:ph sz="quarter" idx="10"/>
          </p:nvPr>
        </p:nvSpPr>
        <p:spPr>
          <a:xfrm>
            <a:off x="5761038" y="1211263"/>
            <a:ext cx="6400800" cy="3139321"/>
          </a:xfrm>
        </p:spPr>
        <p:txBody>
          <a:bodyPr/>
          <a:lstStyle/>
          <a:p>
            <a:r>
              <a:rPr lang="en-US"/>
              <a:t>Materials</a:t>
            </a:r>
            <a:endParaRPr lang="en-US" dirty="0"/>
          </a:p>
          <a:p>
            <a:r>
              <a:rPr lang="en-US" dirty="0"/>
              <a:t>Opportunities &amp; Challenges</a:t>
            </a:r>
          </a:p>
          <a:p>
            <a:r>
              <a:rPr lang="en-US" dirty="0" err="1"/>
              <a:t>IoT</a:t>
            </a:r>
            <a:r>
              <a:rPr lang="en-US" dirty="0"/>
              <a:t> Devices &amp; Cloud Patterns</a:t>
            </a:r>
          </a:p>
          <a:p>
            <a:r>
              <a:rPr lang="en-US" dirty="0" err="1"/>
              <a:t>IoT</a:t>
            </a:r>
            <a:r>
              <a:rPr lang="en-US" dirty="0"/>
              <a:t> Related Azure Offerings</a:t>
            </a:r>
          </a:p>
          <a:p>
            <a:r>
              <a:rPr lang="en-US" dirty="0" err="1"/>
              <a:t>IoT</a:t>
            </a:r>
            <a:r>
              <a:rPr lang="en-US" dirty="0"/>
              <a:t> Suite</a:t>
            </a:r>
          </a:p>
          <a:p>
            <a:r>
              <a:rPr lang="en-US" dirty="0"/>
              <a:t>Case Studies</a:t>
            </a:r>
          </a:p>
        </p:txBody>
      </p:sp>
      <p:sp>
        <p:nvSpPr>
          <p:cNvPr id="8" name="Title 1"/>
          <p:cNvSpPr txBox="1">
            <a:spLocks/>
          </p:cNvSpPr>
          <p:nvPr/>
        </p:nvSpPr>
        <p:spPr>
          <a:xfrm>
            <a:off x="5761038" y="296898"/>
            <a:ext cx="6400800" cy="913144"/>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24"/>
              </a:spcBef>
            </a:pPr>
            <a:r>
              <a:rPr lang="en-US" dirty="0"/>
              <a:t>Agenda</a:t>
            </a:r>
          </a:p>
        </p:txBody>
      </p:sp>
    </p:spTree>
    <p:extLst>
      <p:ext uri="{BB962C8B-B14F-4D97-AF65-F5344CB8AC3E}">
        <p14:creationId xmlns:p14="http://schemas.microsoft.com/office/powerpoint/2010/main" val="316392941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Materials</a:t>
            </a:r>
          </a:p>
        </p:txBody>
      </p:sp>
      <p:sp>
        <p:nvSpPr>
          <p:cNvPr id="3" name="Text Placeholder 2"/>
          <p:cNvSpPr>
            <a:spLocks noGrp="1"/>
          </p:cNvSpPr>
          <p:nvPr>
            <p:ph sz="quarter" idx="10"/>
          </p:nvPr>
        </p:nvSpPr>
        <p:spPr>
          <a:xfrm>
            <a:off x="274638" y="1697062"/>
            <a:ext cx="10972800" cy="5226046"/>
          </a:xfrm>
        </p:spPr>
        <p:txBody>
          <a:bodyPr/>
          <a:lstStyle/>
          <a:p>
            <a:r>
              <a:rPr lang="en-US" dirty="0"/>
              <a:t>Materials download:</a:t>
            </a:r>
          </a:p>
          <a:p>
            <a:pPr marL="0" indent="0">
              <a:buNone/>
            </a:pPr>
            <a:r>
              <a:rPr lang="en-US" dirty="0"/>
              <a:t>    </a:t>
            </a:r>
            <a:r>
              <a:rPr lang="en-US" dirty="0">
                <a:hlinkClick r:id="rId3"/>
              </a:rPr>
              <a:t>https://github.com/hguomin/iotworkshop161213</a:t>
            </a:r>
            <a:r>
              <a:rPr lang="en-US" dirty="0"/>
              <a:t> </a:t>
            </a:r>
          </a:p>
          <a:p>
            <a:r>
              <a:rPr lang="en-US" dirty="0"/>
              <a:t>Get Azure Promo Code</a:t>
            </a:r>
          </a:p>
          <a:p>
            <a:pPr marL="0" indent="0">
              <a:buNone/>
            </a:pPr>
            <a:r>
              <a:rPr lang="en-US" dirty="0"/>
              <a:t>    </a:t>
            </a:r>
            <a:r>
              <a:rPr lang="en-US" dirty="0">
                <a:hlinkClick r:id="rId4"/>
              </a:rPr>
              <a:t>https://mpnesp.learnondemand.net/</a:t>
            </a:r>
            <a:r>
              <a:rPr lang="en-US" dirty="0"/>
              <a:t> </a:t>
            </a:r>
          </a:p>
          <a:p>
            <a:pPr marL="0" indent="0">
              <a:buNone/>
            </a:pPr>
            <a:r>
              <a:rPr lang="en-US" dirty="0"/>
              <a:t>    Training key: 167BE81D</a:t>
            </a:r>
          </a:p>
          <a:p>
            <a:r>
              <a:rPr lang="en-US" dirty="0"/>
              <a:t>Apply Azure subscription with promo code</a:t>
            </a:r>
            <a:br>
              <a:rPr lang="en-US" dirty="0"/>
            </a:br>
            <a:r>
              <a:rPr lang="en-US" dirty="0">
                <a:hlinkClick r:id="rId5"/>
              </a:rPr>
              <a:t>https://github.com/hguomin/iotworkshop161213/blob/master/Redemption%20Process.pptx</a:t>
            </a:r>
            <a:r>
              <a:rPr lang="en-US" dirty="0"/>
              <a:t> </a:t>
            </a:r>
          </a:p>
          <a:p>
            <a:r>
              <a:rPr lang="en-US" dirty="0"/>
              <a:t>Lab environments:</a:t>
            </a:r>
          </a:p>
          <a:p>
            <a:pPr>
              <a:buFont typeface="Wingdings" panose="05000000000000000000" pitchFamily="2" charset="2"/>
              <a:buChar char="Ø"/>
            </a:pPr>
            <a:r>
              <a:rPr lang="en-US" dirty="0"/>
              <a:t>    Visual Studio 2015 Update3</a:t>
            </a:r>
          </a:p>
          <a:p>
            <a:pPr>
              <a:buFont typeface="Wingdings" panose="05000000000000000000" pitchFamily="2" charset="2"/>
              <a:buChar char="Ø"/>
            </a:pPr>
            <a:r>
              <a:rPr lang="en-US" dirty="0"/>
              <a:t>    Azure SDK </a:t>
            </a:r>
          </a:p>
          <a:p>
            <a:pPr>
              <a:buFont typeface="Wingdings" panose="05000000000000000000" pitchFamily="2" charset="2"/>
              <a:buChar char="Ø"/>
            </a:pPr>
            <a:r>
              <a:rPr lang="en-US" dirty="0"/>
              <a:t>    Power BI Account</a:t>
            </a:r>
          </a:p>
        </p:txBody>
      </p:sp>
    </p:spTree>
    <p:extLst>
      <p:ext uri="{BB962C8B-B14F-4D97-AF65-F5344CB8AC3E}">
        <p14:creationId xmlns:p14="http://schemas.microsoft.com/office/powerpoint/2010/main" val="67607500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18" b="7818"/>
          <a:stretch>
            <a:fillRect/>
          </a:stretch>
        </p:blipFill>
        <p:spPr/>
      </p:pic>
      <p:sp>
        <p:nvSpPr>
          <p:cNvPr id="7" name="Rectangle 6"/>
          <p:cNvSpPr/>
          <p:nvPr/>
        </p:nvSpPr>
        <p:spPr bwMode="ltGray">
          <a:xfrm>
            <a:off x="274638" y="307607"/>
            <a:ext cx="5486400" cy="5475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a:t>Opportunities &amp; Challenges</a:t>
            </a:r>
            <a:br>
              <a:rPr lang="en-US" dirty="0"/>
            </a:br>
            <a:endParaRPr lang="en-US" dirty="0"/>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tretch/>
        </p:blipFill>
        <p:spPr bwMode="invGray">
          <a:xfrm>
            <a:off x="10344360" y="478018"/>
            <a:ext cx="1627763" cy="347472"/>
          </a:xfrm>
          <a:prstGeom prst="rect">
            <a:avLst/>
          </a:prstGeom>
          <a:noFill/>
          <a:ln>
            <a:noFill/>
          </a:ln>
        </p:spPr>
      </p:pic>
      <p:pic>
        <p:nvPicPr>
          <p:cNvPr id="6" name="Picture 5" descr="C:\Users\petern\AppData\Local\Temp\vmware-petern\VMwareDnD\9912bbd5\PPE_Logo_RGB_bootcamp_600x131.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74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MT_TILE" val="YES"/>
</p:tagLst>
</file>

<file path=ppt/tags/tag28.xml><?xml version="1.0" encoding="utf-8"?>
<p:tagLst xmlns:a="http://schemas.openxmlformats.org/drawingml/2006/main" xmlns:r="http://schemas.openxmlformats.org/officeDocument/2006/relationships" xmlns:p="http://schemas.openxmlformats.org/presentationml/2006/main">
  <p:tag name="MT_TILE" val="YES"/>
</p:tagLst>
</file>

<file path=ppt/tags/tag29.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30.xml><?xml version="1.0" encoding="utf-8"?>
<p:tagLst xmlns:a="http://schemas.openxmlformats.org/drawingml/2006/main" xmlns:r="http://schemas.openxmlformats.org/officeDocument/2006/relationships" xmlns:p="http://schemas.openxmlformats.org/presentationml/2006/main">
  <p:tag name="MT_TILE" val="YES"/>
</p:tagLst>
</file>

<file path=ppt/tags/tag31.xml><?xml version="1.0" encoding="utf-8"?>
<p:tagLst xmlns:a="http://schemas.openxmlformats.org/drawingml/2006/main" xmlns:r="http://schemas.openxmlformats.org/officeDocument/2006/relationships" xmlns:p="http://schemas.openxmlformats.org/presentationml/2006/main">
  <p:tag name="MT_TILE" val="YES"/>
</p:tagLst>
</file>

<file path=ppt/tags/tag32.xml><?xml version="1.0" encoding="utf-8"?>
<p:tagLst xmlns:a="http://schemas.openxmlformats.org/drawingml/2006/main" xmlns:r="http://schemas.openxmlformats.org/officeDocument/2006/relationships" xmlns:p="http://schemas.openxmlformats.org/presentationml/2006/main">
  <p:tag name="MT_TILE" val="YES"/>
</p:tagLst>
</file>

<file path=ppt/tags/tag33.xml><?xml version="1.0" encoding="utf-8"?>
<p:tagLst xmlns:a="http://schemas.openxmlformats.org/drawingml/2006/main" xmlns:r="http://schemas.openxmlformats.org/officeDocument/2006/relationships" xmlns:p="http://schemas.openxmlformats.org/presentationml/2006/main">
  <p:tag name="MT_TILE" val="YES"/>
</p:tagLst>
</file>

<file path=ppt/tags/tag34.xml><?xml version="1.0" encoding="utf-8"?>
<p:tagLst xmlns:a="http://schemas.openxmlformats.org/drawingml/2006/main" xmlns:r="http://schemas.openxmlformats.org/officeDocument/2006/relationships" xmlns:p="http://schemas.openxmlformats.org/presentationml/2006/main">
  <p:tag name="MT_TILE" val="YES"/>
</p:tagLst>
</file>

<file path=ppt/tags/tag35.xml><?xml version="1.0" encoding="utf-8"?>
<p:tagLst xmlns:a="http://schemas.openxmlformats.org/drawingml/2006/main" xmlns:r="http://schemas.openxmlformats.org/officeDocument/2006/relationships" xmlns:p="http://schemas.openxmlformats.org/presentationml/2006/main">
  <p:tag name="MT_TILE" val="YES"/>
</p:tagLst>
</file>

<file path=ppt/tags/tag36.xml><?xml version="1.0" encoding="utf-8"?>
<p:tagLst xmlns:a="http://schemas.openxmlformats.org/drawingml/2006/main" xmlns:r="http://schemas.openxmlformats.org/officeDocument/2006/relationships" xmlns:p="http://schemas.openxmlformats.org/presentationml/2006/main">
  <p:tag name="MT_TILE" val="YES"/>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MT_TILE" val="YES"/>
</p:tagLst>
</file>

<file path=ppt/tags/tag39.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40.xml><?xml version="1.0" encoding="utf-8"?>
<p:tagLst xmlns:a="http://schemas.openxmlformats.org/drawingml/2006/main" xmlns:r="http://schemas.openxmlformats.org/officeDocument/2006/relationships" xmlns:p="http://schemas.openxmlformats.org/presentationml/2006/main">
  <p:tag name="MT_TILE" val="YES"/>
</p:tagLst>
</file>

<file path=ppt/tags/tag41.xml><?xml version="1.0" encoding="utf-8"?>
<p:tagLst xmlns:a="http://schemas.openxmlformats.org/drawingml/2006/main" xmlns:r="http://schemas.openxmlformats.org/officeDocument/2006/relationships" xmlns:p="http://schemas.openxmlformats.org/presentationml/2006/main">
  <p:tag name="MT_TILE" val="YES"/>
</p:tagLst>
</file>

<file path=ppt/tags/tag42.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0.xml><?xml version="1.0" encoding="utf-8"?>
<a:theme xmlns:a="http://schemas.openxmlformats.org/drawingml/2006/main" name="Windows Intune">
  <a:themeElements>
    <a:clrScheme name="Windows Intun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7EB87D1B-C947-45A2-98AE-C4283D3B7F61}"/>
    </a:ext>
  </a:extLst>
</a:theme>
</file>

<file path=ppt/theme/theme11.xml><?xml version="1.0" encoding="utf-8"?>
<a:theme xmlns:a="http://schemas.openxmlformats.org/drawingml/2006/main" name="System Center">
  <a:themeElements>
    <a:clrScheme name="System Center">
      <a:dk1>
        <a:srgbClr val="505050"/>
      </a:dk1>
      <a:lt1>
        <a:srgbClr val="FFFFFF"/>
      </a:lt1>
      <a:dk2>
        <a:srgbClr val="002050"/>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C3B11EF6-C027-4BA7-B6A2-190EEB857CD9}"/>
    </a:ext>
  </a:extLst>
</a:theme>
</file>

<file path=ppt/theme/theme12.xml><?xml version="1.0" encoding="utf-8"?>
<a:theme xmlns:a="http://schemas.openxmlformats.org/drawingml/2006/main" name="BizTalk Server">
  <a:themeElements>
    <a:clrScheme name="BizTalk Server">
      <a:dk1>
        <a:srgbClr val="505050"/>
      </a:dk1>
      <a:lt1>
        <a:srgbClr val="FFFFFF"/>
      </a:lt1>
      <a:dk2>
        <a:srgbClr val="4668C5"/>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01A7AE01-E756-4437-94F0-606DE6D7553A}"/>
    </a:ext>
  </a:extLst>
</a:theme>
</file>

<file path=ppt/theme/theme13.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ransform the Datacenter">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9469EE65-A5BE-40EC-8EF5-1BBAFC029094}"/>
    </a:ext>
  </a:extLst>
</a:theme>
</file>

<file path=ppt/theme/theme3.xml><?xml version="1.0" encoding="utf-8"?>
<a:theme xmlns:a="http://schemas.openxmlformats.org/drawingml/2006/main" name="CloudOS">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81192D97-C069-469D-919F-BDBFA53A12D0}"/>
    </a:ext>
  </a:extLst>
</a:theme>
</file>

<file path=ppt/theme/theme4.xml><?xml version="1.0" encoding="utf-8"?>
<a:theme xmlns:a="http://schemas.openxmlformats.org/drawingml/2006/main" name="Data Insights">
  <a:themeElements>
    <a:clrScheme name="STB Template Orange">
      <a:dk1>
        <a:srgbClr val="505050"/>
      </a:dk1>
      <a:lt1>
        <a:srgbClr val="FFFFFF"/>
      </a:lt1>
      <a:dk2>
        <a:srgbClr val="DC3C00"/>
      </a:dk2>
      <a:lt2>
        <a:srgbClr val="D2D2D2"/>
      </a:lt2>
      <a:accent1>
        <a:srgbClr val="0072C6"/>
      </a:accent1>
      <a:accent2>
        <a:srgbClr val="DC3C00"/>
      </a:accent2>
      <a:accent3>
        <a:srgbClr val="008272"/>
      </a:accent3>
      <a:accent4>
        <a:srgbClr val="68217A"/>
      </a:accent4>
      <a:accent5>
        <a:srgbClr val="002050"/>
      </a:accent5>
      <a:accent6>
        <a:srgbClr val="442359"/>
      </a:accent6>
      <a:hlink>
        <a:srgbClr val="6E1D0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A37DF81B-A8DE-4273-9585-060E06BBA8DD}"/>
    </a:ext>
  </a:extLst>
</a:theme>
</file>

<file path=ppt/theme/theme5.xml><?xml version="1.0" encoding="utf-8"?>
<a:theme xmlns:a="http://schemas.openxmlformats.org/drawingml/2006/main" name="People-Centric IT">
  <a:themeElements>
    <a:clrScheme name="STB Template Teal">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21E"/>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9A8E657C-465A-4BBD-9062-958AEFC89CEA}"/>
    </a:ext>
  </a:extLst>
</a:theme>
</file>

<file path=ppt/theme/theme6.xml><?xml version="1.0" encoding="utf-8"?>
<a:theme xmlns:a="http://schemas.openxmlformats.org/drawingml/2006/main" name="Modern Apps">
  <a:themeElements>
    <a:clrScheme name="STB Template Purple">
      <a:dk1>
        <a:srgbClr val="505050"/>
      </a:dk1>
      <a:lt1>
        <a:srgbClr val="FFFFFF"/>
      </a:lt1>
      <a:dk2>
        <a:srgbClr val="68217A"/>
      </a:dk2>
      <a:lt2>
        <a:srgbClr val="D2D2D2"/>
      </a:lt2>
      <a:accent1>
        <a:srgbClr val="0072C6"/>
      </a:accent1>
      <a:accent2>
        <a:srgbClr val="DC3C00"/>
      </a:accent2>
      <a:accent3>
        <a:srgbClr val="008272"/>
      </a:accent3>
      <a:accent4>
        <a:srgbClr val="68217A"/>
      </a:accent4>
      <a:accent5>
        <a:srgbClr val="002050"/>
      </a:accent5>
      <a:accent6>
        <a:srgbClr val="442359"/>
      </a:accent6>
      <a:hlink>
        <a:srgbClr val="22112C"/>
      </a:hlink>
      <a:folHlink>
        <a:srgbClr val="34103D"/>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1B7DDCC-E639-4039-8EB9-CF4020A25295}"/>
    </a:ext>
  </a:extLst>
</a:theme>
</file>

<file path=ppt/theme/theme7.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8.xml><?xml version="1.0" encoding="utf-8"?>
<a:theme xmlns:a="http://schemas.openxmlformats.org/drawingml/2006/main" name="Windows Server">
  <a:themeElements>
    <a:clrScheme name="Windows Server">
      <a:dk1>
        <a:srgbClr val="505050"/>
      </a:dk1>
      <a:lt1>
        <a:srgbClr val="FFFFFF"/>
      </a:lt1>
      <a:dk2>
        <a:srgbClr val="00188F"/>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8DA195EE-1D94-42C0-BFF1-0DE4AAF76066}"/>
    </a:ext>
  </a:extLst>
</a:theme>
</file>

<file path=ppt/theme/theme9.xml><?xml version="1.0" encoding="utf-8"?>
<a:theme xmlns:a="http://schemas.openxmlformats.org/drawingml/2006/main" name="1_Windows Server">
  <a:themeElements>
    <a:clrScheme name="SQL Server">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0" ma:contentTypeDescription="Create a new document." ma:contentTypeScope="" ma:versionID="16b75628e77f02951c453071cf8a016e">
  <xsd:schema xmlns:xsd="http://www.w3.org/2001/XMLSchema" xmlns:xs="http://www.w3.org/2001/XMLSchema" xmlns:p="http://schemas.microsoft.com/office/2006/metadata/properties" targetNamespace="http://schemas.microsoft.com/office/2006/metadata/properties" ma:root="true" ma:fieldsID="3bf1d1d65b83a35312c7df0375d09d6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customXml/itemProps2.xml><?xml version="1.0" encoding="utf-8"?>
<ds:datastoreItem xmlns:ds="http://schemas.openxmlformats.org/officeDocument/2006/customXml" ds:itemID="{23A54C81-9AB5-446A-878C-797D859B38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STB_Template_16-9_Sept2013_v12</Template>
  <TotalTime>12545</TotalTime>
  <Words>5523</Words>
  <Application>Microsoft Office PowerPoint</Application>
  <PresentationFormat>Custom</PresentationFormat>
  <Paragraphs>828</Paragraphs>
  <Slides>54</Slides>
  <Notes>46</Notes>
  <HiddenSlides>1</HiddenSlides>
  <MMClips>0</MMClips>
  <ScaleCrop>false</ScaleCrop>
  <HeadingPairs>
    <vt:vector size="8" baseType="variant">
      <vt:variant>
        <vt:lpstr>Fonts Used</vt:lpstr>
      </vt:variant>
      <vt:variant>
        <vt:i4>14</vt:i4>
      </vt:variant>
      <vt:variant>
        <vt:lpstr>Theme</vt:lpstr>
      </vt:variant>
      <vt:variant>
        <vt:i4>13</vt:i4>
      </vt:variant>
      <vt:variant>
        <vt:lpstr>Embedded OLE Servers</vt:lpstr>
      </vt:variant>
      <vt:variant>
        <vt:i4>1</vt:i4>
      </vt:variant>
      <vt:variant>
        <vt:lpstr>Slide Titles</vt:lpstr>
      </vt:variant>
      <vt:variant>
        <vt:i4>54</vt:i4>
      </vt:variant>
    </vt:vector>
  </HeadingPairs>
  <TitlesOfParts>
    <vt:vector size="82" baseType="lpstr">
      <vt:lpstr>MS PGothic</vt:lpstr>
      <vt:lpstr>Segoe</vt:lpstr>
      <vt:lpstr>Segoe Light</vt:lpstr>
      <vt:lpstr>Segoe Pro</vt:lpstr>
      <vt:lpstr>Segoe Pro Light</vt:lpstr>
      <vt:lpstr>Arial</vt:lpstr>
      <vt:lpstr>Calibri Light</vt:lpstr>
      <vt:lpstr>Courier New</vt:lpstr>
      <vt:lpstr>Segoe UI</vt:lpstr>
      <vt:lpstr>Segoe UI Black</vt:lpstr>
      <vt:lpstr>Segoe UI Light</vt:lpstr>
      <vt:lpstr>Segoe UI Semibold</vt:lpstr>
      <vt:lpstr>Segoe UI Semilight</vt:lpstr>
      <vt:lpstr>Wingdings</vt:lpstr>
      <vt:lpstr>Server and Cloud 2013</vt:lpstr>
      <vt:lpstr>Transform the Datacenter</vt:lpstr>
      <vt:lpstr>CloudOS</vt:lpstr>
      <vt:lpstr>Data Insights</vt:lpstr>
      <vt:lpstr>People-Centric IT</vt:lpstr>
      <vt:lpstr>Modern Apps</vt:lpstr>
      <vt:lpstr>Windows Azure</vt:lpstr>
      <vt:lpstr>Windows Server</vt:lpstr>
      <vt:lpstr>1_Windows Server</vt:lpstr>
      <vt:lpstr>Windows Intune</vt:lpstr>
      <vt:lpstr>System Center</vt:lpstr>
      <vt:lpstr>BizTalk Server</vt:lpstr>
      <vt:lpstr>1_Windows Azure</vt:lpstr>
      <vt:lpstr>think-cell Slide</vt:lpstr>
      <vt:lpstr>IoT Tech Training – Module One</vt:lpstr>
      <vt:lpstr>Welcome and overview  </vt:lpstr>
      <vt:lpstr>A little about me</vt:lpstr>
      <vt:lpstr>Who are you?</vt:lpstr>
      <vt:lpstr>PowerPoint Presentation</vt:lpstr>
      <vt:lpstr>Agenda</vt:lpstr>
      <vt:lpstr>PowerPoint Presentation</vt:lpstr>
      <vt:lpstr>Materials</vt:lpstr>
      <vt:lpstr>Opportunities &amp; Challenges </vt:lpstr>
      <vt:lpstr>IoT is an Inflection Point</vt:lpstr>
      <vt:lpstr>IoT 2010</vt:lpstr>
      <vt:lpstr>IoT 2016</vt:lpstr>
      <vt:lpstr>PowerPoint Presentation</vt:lpstr>
      <vt:lpstr>Disruptive Forces</vt:lpstr>
      <vt:lpstr>IoT Business Maturity Model 1. Operational efficiency </vt:lpstr>
      <vt:lpstr>IoT Business Maturity Model 2. Business Intelligence </vt:lpstr>
      <vt:lpstr>IoT Business Maturity Model 3. Business Transformation </vt:lpstr>
      <vt:lpstr>IT / OT Collaboration</vt:lpstr>
      <vt:lpstr>IT / OT Collaboration Enables IoT</vt:lpstr>
      <vt:lpstr>Collaboration &amp; Cyberphysical Security</vt:lpstr>
      <vt:lpstr>IoT Devices &amp; Cloud Patterns </vt:lpstr>
      <vt:lpstr>Cloud Based IoT Solutions</vt:lpstr>
      <vt:lpstr>IoT Device &amp; Cloud Patterns</vt:lpstr>
      <vt:lpstr>IoT Device &amp; Cloud Patterns</vt:lpstr>
      <vt:lpstr>IoT Device &amp; Cloud Patterns</vt:lpstr>
      <vt:lpstr>IoT Device &amp; Cloud Patterns</vt:lpstr>
      <vt:lpstr>IoT Device &amp; Cloud Patterns</vt:lpstr>
      <vt:lpstr>IoT Device &amp; Cloud Patterns</vt:lpstr>
      <vt:lpstr>IoT Related Azure Offerings </vt:lpstr>
      <vt:lpstr>Azure IoT Reference Architecture</vt:lpstr>
      <vt:lpstr>Microsoft Azure IoT services </vt:lpstr>
      <vt:lpstr>Azure IoT Reference Architecture</vt:lpstr>
      <vt:lpstr>Microsoft Azure IoT Suite </vt:lpstr>
      <vt:lpstr>Microsoft Azure IoT Suite </vt:lpstr>
      <vt:lpstr>Microsoft Azure IoT Suite</vt:lpstr>
      <vt:lpstr>Accelerate time to value with preconfigured solutions</vt:lpstr>
      <vt:lpstr>IoT Suite Components &amp; Structure </vt:lpstr>
      <vt:lpstr>Solution #1: Remote Monitoring</vt:lpstr>
      <vt:lpstr>What you get with remote monitoring preconfigured solution</vt:lpstr>
      <vt:lpstr>Components</vt:lpstr>
      <vt:lpstr>Data</vt:lpstr>
      <vt:lpstr>Security</vt:lpstr>
      <vt:lpstr>Integrate – business processes</vt:lpstr>
      <vt:lpstr>Integrate – data insight</vt:lpstr>
      <vt:lpstr>Solution #2: Predictive Maintenance</vt:lpstr>
      <vt:lpstr>Architectural Differences</vt:lpstr>
      <vt:lpstr>Hands on Lab 1 </vt:lpstr>
      <vt:lpstr>Preconfigured Solutions - Support</vt:lpstr>
      <vt:lpstr>Planning</vt:lpstr>
      <vt:lpstr>Scale</vt:lpstr>
      <vt:lpstr>Pricing</vt:lpstr>
      <vt:lpstr>Case Studies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Server and Cloud Platform template</dc:title>
  <dc:subject>Servers &amp; Tools Business</dc:subject>
  <dc:creator>Brett Perry</dc:creator>
  <cp:keywords>Servers &amp; Tools Business</cp:keywords>
  <cp:lastModifiedBy>Guomin Huang</cp:lastModifiedBy>
  <cp:revision>257</cp:revision>
  <dcterms:created xsi:type="dcterms:W3CDTF">2013-10-14T18:44:32Z</dcterms:created>
  <dcterms:modified xsi:type="dcterms:W3CDTF">2016-12-12T11:12:39Z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